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9" r:id="rId1"/>
    <p:sldMasterId id="2147483650" r:id="rId2"/>
  </p:sldMasterIdLst>
  <p:notesMasterIdLst>
    <p:notesMasterId r:id="rId14"/>
  </p:notesMasterIdLst>
  <p:handoutMasterIdLst>
    <p:handoutMasterId r:id="rId15"/>
  </p:handoutMasterIdLst>
  <p:sldIdLst>
    <p:sldId id="264" r:id="rId3"/>
    <p:sldId id="273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</p:sldIdLst>
  <p:sldSz cx="9144000" cy="6858000" type="screen4x3"/>
  <p:notesSz cx="7102475" cy="10234613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Microsoft YaHei" panose="020B0503020204020204" pitchFamily="34" charset="-122"/>
      <p:regular r:id="rId20"/>
      <p:bold r:id="rId21"/>
    </p:embeddedFont>
    <p:embeddedFont>
      <p:font typeface="Garamond" panose="02020404030301010803" pitchFamily="18" charset="0"/>
      <p:regular r:id="rId22"/>
      <p:bold r:id="rId23"/>
      <p:italic r:id="rId24"/>
    </p:embeddedFont>
    <p:embeddedFont>
      <p:font typeface="Segoe UI" panose="020B0502040204020203" pitchFamily="34" charset="0"/>
      <p:regular r:id="rId25"/>
      <p:bold r:id="rId26"/>
      <p:italic r:id="rId27"/>
      <p:boldItalic r:id="rId28"/>
    </p:embeddedFont>
    <p:embeddedFont>
      <p:font typeface="Tahoma" panose="020B0604030504040204" pitchFamily="34" charset="0"/>
      <p:regular r:id="rId29"/>
      <p:bold r:id="rId30"/>
    </p:embeddedFont>
    <p:embeddedFont>
      <p:font typeface="Century Gothic" panose="020B0502020202020204" pitchFamily="34" charset="0"/>
      <p:regular r:id="rId31"/>
      <p:bold r:id="rId32"/>
      <p:italic r:id="rId33"/>
      <p:boldItalic r:id="rId34"/>
    </p:embeddedFont>
    <p:embeddedFont>
      <p:font typeface="Book Antiqua" panose="02040602050305030304" pitchFamily="18" charset="0"/>
      <p:regular r:id="rId35"/>
      <p:bold r:id="rId36"/>
      <p:italic r:id="rId37"/>
      <p:boldItalic r:id="rId38"/>
    </p:embeddedFont>
    <p:embeddedFont>
      <p:font typeface="Palatino Linotype" panose="02040502050505030304" pitchFamily="18" charset="0"/>
      <p:regular r:id="rId39"/>
      <p:bold r:id="rId40"/>
      <p:italic r:id="rId41"/>
      <p:boldItalic r:id="rId42"/>
    </p:embeddedFont>
  </p:embeddedFontLst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Calibri" pitchFamily="34" charset="0"/>
        <a:ea typeface="Microsoft YaHei" charset="-122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Calibri" pitchFamily="34" charset="0"/>
        <a:ea typeface="Microsoft YaHei" charset="-122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Calibri" pitchFamily="34" charset="0"/>
        <a:ea typeface="Microsoft YaHei" charset="-122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Calibri" pitchFamily="34" charset="0"/>
        <a:ea typeface="Microsoft YaHei" charset="-122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Calibri" pitchFamily="34" charset="0"/>
        <a:ea typeface="Microsoft YaHei" charset="-122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Microsoft YaHei" charset="-122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Microsoft YaHei" charset="-122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Microsoft YaHei" charset="-122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Microsoft YaHei" charset="-122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B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362" y="-3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font" Target="fonts/font24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font" Target="fonts/font2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font" Target="fonts/font2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font" Target="fonts/font25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43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test_string To show 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FA4A6018-7263-4E2A-9F47-EF35782B9E11}" type="datetimeFigureOut">
              <a:rPr lang="en-US"/>
              <a:pPr>
                <a:defRPr/>
              </a:pPr>
              <a:t>1/24/2017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11F2A3CD-0AEC-4D2B-A86D-3E6F09B1F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6992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 noChangeArrowheads="1"/>
          </p:cNvSpPr>
          <p:nvPr/>
        </p:nvSpPr>
        <p:spPr bwMode="auto">
          <a:xfrm>
            <a:off x="0" y="0"/>
            <a:ext cx="7102475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4339" name="AutoShape 2"/>
          <p:cNvSpPr>
            <a:spLocks noChangeArrowheads="1"/>
          </p:cNvSpPr>
          <p:nvPr/>
        </p:nvSpPr>
        <p:spPr bwMode="auto">
          <a:xfrm>
            <a:off x="0" y="0"/>
            <a:ext cx="7102475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4340" name="AutoShape 3"/>
          <p:cNvSpPr>
            <a:spLocks noChangeArrowheads="1"/>
          </p:cNvSpPr>
          <p:nvPr/>
        </p:nvSpPr>
        <p:spPr bwMode="auto">
          <a:xfrm>
            <a:off x="0" y="0"/>
            <a:ext cx="7102475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024313" y="0"/>
            <a:ext cx="307181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80" tIns="47520" rIns="94680" bIns="47520" numCol="1" anchor="t" anchorCtr="0" compatLnSpc="1">
            <a:prstTxWarp prst="textNoShape">
              <a:avLst/>
            </a:prstTxWarp>
          </a:bodyPr>
          <a:lstStyle>
            <a:lvl1pPr marL="215900" indent="-212725" algn="r"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+mn-ea"/>
                <a:cs typeface="Segoe UI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3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6763"/>
            <a:ext cx="5113337" cy="383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5127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711200" y="4860925"/>
            <a:ext cx="5675313" cy="460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14345" name="Text Box 8"/>
          <p:cNvSpPr txBox="1">
            <a:spLocks noChangeArrowheads="1"/>
          </p:cNvSpPr>
          <p:nvPr/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4024313" y="9720263"/>
            <a:ext cx="307181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80" tIns="47520" rIns="94680" bIns="47520" numCol="1" anchor="b" anchorCtr="0" compatLnSpc="1">
            <a:prstTxWarp prst="textNoShape">
              <a:avLst/>
            </a:prstTxWarp>
          </a:bodyPr>
          <a:lstStyle>
            <a:lvl1pPr marL="215900" indent="-212725" algn="r"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+mn-ea"/>
                <a:cs typeface="Segoe UI" charset="0"/>
              </a:defRPr>
            </a:lvl1pPr>
          </a:lstStyle>
          <a:p>
            <a:pPr>
              <a:defRPr/>
            </a:pPr>
            <a:fld id="{2E4877A1-98A3-459B-A968-03EE0CC2DC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82630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7713"/>
            <a:ext cx="4960937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679450" y="4716463"/>
            <a:ext cx="5430838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711200" y="4860925"/>
            <a:ext cx="5680075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711200" y="4860925"/>
            <a:ext cx="5680075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74" tIns="47837" rIns="95674" bIns="47837" anchor="b"/>
          <a:lstStyle>
            <a:lvl1pPr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9F4A2BB-C88D-45EA-B0A6-727CAD34ABD2}" type="slidenum">
              <a:rPr lang="de-DE" altLang="de-DE">
                <a:solidFill>
                  <a:schemeClr val="tx1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de-DE" altLang="de-DE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4024313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680" tIns="47520" rIns="94680" bIns="4752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D00DA714-A9C8-40E9-8125-D306DCFA1DDB}" type="slidenum">
              <a:rPr lang="en-US" altLang="en-US"/>
              <a:pPr algn="r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68350"/>
            <a:ext cx="5116513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711200" y="4860925"/>
            <a:ext cx="5680075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680" tIns="47520" rIns="94680" bIns="47520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Calibri" pitchFamily="34" charset="0"/>
              </a:rPr>
              <a:t>nucleus  </a:t>
            </a:r>
          </a:p>
        </p:txBody>
      </p:sp>
      <p:sp>
        <p:nvSpPr>
          <p:cNvPr id="17413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7713"/>
            <a:ext cx="4960937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679450" y="4716463"/>
            <a:ext cx="5430838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7713"/>
            <a:ext cx="4960937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679450" y="4716463"/>
            <a:ext cx="5430838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7713"/>
            <a:ext cx="4960937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679450" y="4716463"/>
            <a:ext cx="5430838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7713"/>
            <a:ext cx="4960937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679450" y="4716463"/>
            <a:ext cx="5430838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7713"/>
            <a:ext cx="4960937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679450" y="4716463"/>
            <a:ext cx="5430838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7713"/>
            <a:ext cx="4960937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679450" y="4716463"/>
            <a:ext cx="5430838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E9EF0-62AB-4387-9EF8-95E4AEA4CD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en-US" smtClean="0"/>
              <a:t>J. Pietraszko, BTTB5, 24-27 January 2017 Barcelona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759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0B20F-E728-451B-829B-76FDAB12A1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en-US" smtClean="0"/>
              <a:t>J. Pietraszko, BTTB5, 24-27 January 2017 Barcelona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7450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0"/>
            <a:ext cx="2055813" cy="6121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6625" cy="6121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CB550-5F23-4B30-9B48-E24EB7DCB0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en-US" smtClean="0"/>
              <a:t>J. Pietraszko, BTTB5, 24-27 January 2017 Barcelona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5051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4838" cy="1595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2B31A-94E5-4BE2-9548-858B2282F3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en-US" smtClean="0"/>
              <a:t>J. Pietraszko, BTTB5, 24-27 January 2017 Barcelona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8755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en-US" smtClean="0"/>
              <a:t>J. Pietraszko, BTTB5, 24-27 January 2017 Barcelona</a:t>
            </a:r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FA349-84A2-41C8-834F-661D6E2049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6926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en-US" smtClean="0"/>
              <a:t>J. Pietraszko, BTTB5, 24-27 January 2017 Barcelona</a:t>
            </a:r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08625-98EA-4C72-8759-2F7958184E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6689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en-US" smtClean="0"/>
              <a:t>J. Pietraszko, BTTB5, 24-27 January 2017 Barcelona</a:t>
            </a:r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190DD-200E-4F17-9760-3BE07CE572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6617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en-US" smtClean="0"/>
              <a:t>J. Pietraszko, BTTB5, 24-27 January 2017 Barcelona</a:t>
            </a: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16E11-F9E2-4174-BFCB-5927EAAF8F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7276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en-US" smtClean="0"/>
              <a:t>J. Pietraszko, BTTB5, 24-27 January 2017 Barcelona</a:t>
            </a:r>
            <a:endParaRPr lang="en-US" alt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719E3-5F89-4BE5-B524-B9EB5D8489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0551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en-US" smtClean="0"/>
              <a:t>J. Pietraszko, BTTB5, 24-27 January 2017 Barcelona</a:t>
            </a:r>
            <a:endParaRPr lang="en-US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B8972-4AB2-49FE-A178-74C3FA1C44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3061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en-US" smtClean="0"/>
              <a:t>J. Pietraszko, BTTB5, 24-27 January 2017 Barcelona</a:t>
            </a:r>
            <a:endParaRPr lang="en-US" alt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0AAB1-4F80-4410-84C4-D1D99DE844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2681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414F3-7CA1-420F-A349-9A621EDA3A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en-US" smtClean="0"/>
              <a:t>J. Pietraszko, BTTB5, 24-27 January 2017 Barcelona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80661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en-US" smtClean="0"/>
              <a:t>J. Pietraszko, BTTB5, 24-27 January 2017 Barcelona</a:t>
            </a: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7C9C2-35B4-4C1D-94F0-366C64D3EF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59508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en-US" smtClean="0"/>
              <a:t>J. Pietraszko, BTTB5, 24-27 January 2017 Barcelona</a:t>
            </a: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0211C-975D-4723-BEE5-22C38F154C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298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en-US" smtClean="0"/>
              <a:t>J. Pietraszko, BTTB5, 24-27 January 2017 Barcelona</a:t>
            </a:r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68C06-2D9E-4198-9588-916CFA3CD9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31403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0"/>
            <a:ext cx="2055813" cy="6121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6625" cy="6121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en-US" smtClean="0"/>
              <a:t>J. Pietraszko, BTTB5, 24-27 January 2017 Barcelona</a:t>
            </a:r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A159D-C3B5-4177-93F5-8E21359334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591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09FF3-1B42-4DE8-94E8-4224A2570B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en-US" smtClean="0"/>
              <a:t>J. Pietraszko, BTTB5, 24-27 January 2017 Barcelona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9407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54AA1-E70E-4EF1-BC1C-2A805EBDE8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en-US" smtClean="0"/>
              <a:t>J. Pietraszko, BTTB5, 24-27 January 2017 Barcelona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2890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CA34E-9B3E-451E-9E88-7B039BF14D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en-US" smtClean="0"/>
              <a:t>J. Pietraszko, BTTB5, 24-27 January 2017 Barcelona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9317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902E8-A92D-470C-93C0-3528CEBAC0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en-US" smtClean="0"/>
              <a:t>J. Pietraszko, BTTB5, 24-27 January 2017 Barcelona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1603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3FF94-9B48-4304-851A-CD333689E9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en-US" smtClean="0"/>
              <a:t>J. Pietraszko, BTTB5, 24-27 January 2017 Barcelona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923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39343-B526-4051-AFA3-625C08F311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en-US" smtClean="0"/>
              <a:t>J. Pietraszko, BTTB5, 24-27 January 2017 Barcelona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633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0D5E6-70C5-4A72-8529-70F982644B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en-US" smtClean="0"/>
              <a:t>J. Pietraszko, BTTB5, 24-27 January 2017 Barcelona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3320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val 1"/>
          <p:cNvSpPr>
            <a:spLocks noChangeArrowheads="1"/>
          </p:cNvSpPr>
          <p:nvPr/>
        </p:nvSpPr>
        <p:spPr bwMode="auto">
          <a:xfrm>
            <a:off x="8458200" y="6499225"/>
            <a:ext cx="84138" cy="84138"/>
          </a:xfrm>
          <a:prstGeom prst="ellipse">
            <a:avLst/>
          </a:prstGeom>
          <a:solidFill>
            <a:srgbClr val="7F7F7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27" name="Oval 2"/>
          <p:cNvSpPr>
            <a:spLocks noChangeArrowheads="1"/>
          </p:cNvSpPr>
          <p:nvPr/>
        </p:nvSpPr>
        <p:spPr bwMode="auto">
          <a:xfrm>
            <a:off x="569913" y="6499225"/>
            <a:ext cx="84137" cy="84138"/>
          </a:xfrm>
          <a:prstGeom prst="ellipse">
            <a:avLst/>
          </a:prstGeom>
          <a:solidFill>
            <a:srgbClr val="7F7F7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4838" cy="15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8543925" y="6356350"/>
            <a:ext cx="5572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</a:tabLst>
              <a:defRPr sz="1100">
                <a:solidFill>
                  <a:srgbClr val="595959"/>
                </a:solidFill>
                <a:latin typeface="+mn-lt"/>
                <a:ea typeface="+mn-ea"/>
                <a:cs typeface="Segoe UI" charset="0"/>
              </a:defRPr>
            </a:lvl1pPr>
          </a:lstStyle>
          <a:p>
            <a:pPr>
              <a:defRPr/>
            </a:pPr>
            <a:fld id="{9183A194-7FD5-4FF3-871A-1DBD17D2E1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658813" y="6519863"/>
            <a:ext cx="556418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 sz="1100">
                <a:solidFill>
                  <a:srgbClr val="000000"/>
                </a:solidFill>
                <a:latin typeface="+mn-lt"/>
                <a:ea typeface="+mn-ea"/>
                <a:cs typeface="Segoe UI" charset="0"/>
              </a:defRPr>
            </a:lvl1pPr>
          </a:lstStyle>
          <a:p>
            <a:pPr>
              <a:defRPr/>
            </a:pPr>
            <a:r>
              <a:rPr lang="pl-PL" altLang="en-US" smtClean="0"/>
              <a:t>J. Pietraszko, BTTB5, 24-27 January 2017 Barcelona</a:t>
            </a: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hdr="0" dt="0"/>
  <p:txStyles>
    <p:titleStyle>
      <a:lvl1pPr algn="ctr" defTabSz="449263" rtl="0" eaLnBrk="0" fontAlgn="base" hangingPunct="0">
        <a:lnSpc>
          <a:spcPts val="5763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2F5897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ts val="5763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2F5897"/>
          </a:solidFill>
          <a:latin typeface="Palatino Linotype" pitchFamily="18" charset="0"/>
          <a:ea typeface="Microsoft YaHei" charset="-122"/>
        </a:defRPr>
      </a:lvl2pPr>
      <a:lvl3pPr algn="ctr" defTabSz="449263" rtl="0" eaLnBrk="0" fontAlgn="base" hangingPunct="0">
        <a:lnSpc>
          <a:spcPts val="5763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2F5897"/>
          </a:solidFill>
          <a:latin typeface="Palatino Linotype" pitchFamily="18" charset="0"/>
          <a:ea typeface="Microsoft YaHei" charset="-122"/>
        </a:defRPr>
      </a:lvl3pPr>
      <a:lvl4pPr algn="ctr" defTabSz="449263" rtl="0" eaLnBrk="0" fontAlgn="base" hangingPunct="0">
        <a:lnSpc>
          <a:spcPts val="5763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2F5897"/>
          </a:solidFill>
          <a:latin typeface="Palatino Linotype" pitchFamily="18" charset="0"/>
          <a:ea typeface="Microsoft YaHei" charset="-122"/>
        </a:defRPr>
      </a:lvl4pPr>
      <a:lvl5pPr algn="ctr" defTabSz="449263" rtl="0" eaLnBrk="0" fontAlgn="base" hangingPunct="0">
        <a:lnSpc>
          <a:spcPts val="5763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2F5897"/>
          </a:solidFill>
          <a:latin typeface="Palatino Linotype" pitchFamily="18" charset="0"/>
          <a:ea typeface="Microsoft YaHei" charset="-122"/>
        </a:defRPr>
      </a:lvl5pPr>
      <a:lvl6pPr marL="2514600" indent="-228600" algn="ctr" defTabSz="449263" rtl="0" eaLnBrk="0" fontAlgn="base" hangingPunct="0">
        <a:lnSpc>
          <a:spcPts val="5763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2F5897"/>
          </a:solidFill>
          <a:latin typeface="Palatino Linotype" pitchFamily="18" charset="0"/>
          <a:ea typeface="Microsoft YaHei" charset="-122"/>
        </a:defRPr>
      </a:lvl6pPr>
      <a:lvl7pPr marL="2971800" indent="-228600" algn="ctr" defTabSz="449263" rtl="0" eaLnBrk="0" fontAlgn="base" hangingPunct="0">
        <a:lnSpc>
          <a:spcPts val="5763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2F5897"/>
          </a:solidFill>
          <a:latin typeface="Palatino Linotype" pitchFamily="18" charset="0"/>
          <a:ea typeface="Microsoft YaHei" charset="-122"/>
        </a:defRPr>
      </a:lvl7pPr>
      <a:lvl8pPr marL="3429000" indent="-228600" algn="ctr" defTabSz="449263" rtl="0" eaLnBrk="0" fontAlgn="base" hangingPunct="0">
        <a:lnSpc>
          <a:spcPts val="5763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2F5897"/>
          </a:solidFill>
          <a:latin typeface="Palatino Linotype" pitchFamily="18" charset="0"/>
          <a:ea typeface="Microsoft YaHei" charset="-122"/>
        </a:defRPr>
      </a:lvl8pPr>
      <a:lvl9pPr marL="3886200" indent="-228600" algn="ctr" defTabSz="449263" rtl="0" eaLnBrk="0" fontAlgn="base" hangingPunct="0">
        <a:lnSpc>
          <a:spcPts val="5763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2F5897"/>
          </a:solidFill>
          <a:latin typeface="Palatino Linotype" pitchFamily="18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7F7F7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7F7F7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7F7F7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7F7F7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7F7F7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7F7F7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7F7F7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7F7F7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val 1"/>
          <p:cNvSpPr>
            <a:spLocks noChangeArrowheads="1"/>
          </p:cNvSpPr>
          <p:nvPr/>
        </p:nvSpPr>
        <p:spPr bwMode="auto">
          <a:xfrm>
            <a:off x="8458200" y="6499225"/>
            <a:ext cx="84138" cy="84138"/>
          </a:xfrm>
          <a:prstGeom prst="ellipse">
            <a:avLst/>
          </a:prstGeom>
          <a:solidFill>
            <a:srgbClr val="7F7F7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051" name="Oval 2"/>
          <p:cNvSpPr>
            <a:spLocks noChangeArrowheads="1"/>
          </p:cNvSpPr>
          <p:nvPr/>
        </p:nvSpPr>
        <p:spPr bwMode="auto">
          <a:xfrm>
            <a:off x="569913" y="6499225"/>
            <a:ext cx="84137" cy="84138"/>
          </a:xfrm>
          <a:prstGeom prst="ellipse">
            <a:avLst/>
          </a:prstGeom>
          <a:solidFill>
            <a:srgbClr val="7F7F7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052" name="Oval 3"/>
          <p:cNvSpPr>
            <a:spLocks noChangeArrowheads="1"/>
          </p:cNvSpPr>
          <p:nvPr/>
        </p:nvSpPr>
        <p:spPr bwMode="auto">
          <a:xfrm>
            <a:off x="4495800" y="3924300"/>
            <a:ext cx="84138" cy="84138"/>
          </a:xfrm>
          <a:prstGeom prst="ellipse">
            <a:avLst/>
          </a:prstGeom>
          <a:solidFill>
            <a:srgbClr val="7F7F7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053" name="Oval 4"/>
          <p:cNvSpPr>
            <a:spLocks noChangeArrowheads="1"/>
          </p:cNvSpPr>
          <p:nvPr/>
        </p:nvSpPr>
        <p:spPr bwMode="auto">
          <a:xfrm>
            <a:off x="4695825" y="3924300"/>
            <a:ext cx="84138" cy="84138"/>
          </a:xfrm>
          <a:prstGeom prst="ellipse">
            <a:avLst/>
          </a:prstGeom>
          <a:solidFill>
            <a:srgbClr val="7F7F7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054" name="Oval 5"/>
          <p:cNvSpPr>
            <a:spLocks noChangeArrowheads="1"/>
          </p:cNvSpPr>
          <p:nvPr/>
        </p:nvSpPr>
        <p:spPr bwMode="auto">
          <a:xfrm>
            <a:off x="4297363" y="3924300"/>
            <a:ext cx="84137" cy="84138"/>
          </a:xfrm>
          <a:prstGeom prst="ellipse">
            <a:avLst/>
          </a:prstGeom>
          <a:solidFill>
            <a:srgbClr val="7F7F7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05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4838" cy="15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205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658813" y="6519863"/>
            <a:ext cx="527685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7360" tIns="46800" rIns="4572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 sz="1000" smtClean="0">
                <a:solidFill>
                  <a:srgbClr val="000000"/>
                </a:solidFill>
                <a:latin typeface="+mn-lt"/>
                <a:ea typeface="+mn-ea"/>
                <a:cs typeface="Segoe UI" charset="0"/>
              </a:defRPr>
            </a:lvl1pPr>
          </a:lstStyle>
          <a:p>
            <a:pPr>
              <a:defRPr/>
            </a:pPr>
            <a:r>
              <a:rPr lang="pl-PL" altLang="en-US" smtClean="0"/>
              <a:t>J. Pietraszko, BTTB5, 24-27 January 2017 Barcelona</a:t>
            </a:r>
            <a:endParaRPr lang="en-US" altLang="en-US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8543925" y="6356350"/>
            <a:ext cx="5572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7360" tIns="46800" rIns="4572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</a:tabLst>
              <a:defRPr sz="1200">
                <a:solidFill>
                  <a:srgbClr val="595959"/>
                </a:solidFill>
                <a:latin typeface="+mn-lt"/>
                <a:ea typeface="+mn-ea"/>
                <a:cs typeface="Segoe UI" charset="0"/>
              </a:defRPr>
            </a:lvl1pPr>
          </a:lstStyle>
          <a:p>
            <a:pPr>
              <a:defRPr/>
            </a:pPr>
            <a:fld id="{CABF31D3-E01F-4D4D-BA43-E9A1CA6270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dt="0"/>
  <p:txStyles>
    <p:titleStyle>
      <a:lvl1pPr algn="ctr" defTabSz="449263" rtl="0" eaLnBrk="0" fontAlgn="base" hangingPunct="0">
        <a:lnSpc>
          <a:spcPts val="5763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2F5897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ts val="5763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2F5897"/>
          </a:solidFill>
          <a:latin typeface="Palatino Linotype" pitchFamily="18" charset="0"/>
          <a:ea typeface="Microsoft YaHei" charset="-122"/>
        </a:defRPr>
      </a:lvl2pPr>
      <a:lvl3pPr algn="ctr" defTabSz="449263" rtl="0" eaLnBrk="0" fontAlgn="base" hangingPunct="0">
        <a:lnSpc>
          <a:spcPts val="5763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2F5897"/>
          </a:solidFill>
          <a:latin typeface="Palatino Linotype" pitchFamily="18" charset="0"/>
          <a:ea typeface="Microsoft YaHei" charset="-122"/>
        </a:defRPr>
      </a:lvl3pPr>
      <a:lvl4pPr algn="ctr" defTabSz="449263" rtl="0" eaLnBrk="0" fontAlgn="base" hangingPunct="0">
        <a:lnSpc>
          <a:spcPts val="5763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2F5897"/>
          </a:solidFill>
          <a:latin typeface="Palatino Linotype" pitchFamily="18" charset="0"/>
          <a:ea typeface="Microsoft YaHei" charset="-122"/>
        </a:defRPr>
      </a:lvl4pPr>
      <a:lvl5pPr algn="ctr" defTabSz="449263" rtl="0" eaLnBrk="0" fontAlgn="base" hangingPunct="0">
        <a:lnSpc>
          <a:spcPts val="5763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2F5897"/>
          </a:solidFill>
          <a:latin typeface="Palatino Linotype" pitchFamily="18" charset="0"/>
          <a:ea typeface="Microsoft YaHei" charset="-122"/>
        </a:defRPr>
      </a:lvl5pPr>
      <a:lvl6pPr marL="2514600" indent="-228600" algn="ctr" defTabSz="449263" rtl="0" eaLnBrk="0" fontAlgn="base" hangingPunct="0">
        <a:lnSpc>
          <a:spcPts val="5763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2F5897"/>
          </a:solidFill>
          <a:latin typeface="Palatino Linotype" pitchFamily="18" charset="0"/>
          <a:ea typeface="Microsoft YaHei" charset="-122"/>
        </a:defRPr>
      </a:lvl6pPr>
      <a:lvl7pPr marL="2971800" indent="-228600" algn="ctr" defTabSz="449263" rtl="0" eaLnBrk="0" fontAlgn="base" hangingPunct="0">
        <a:lnSpc>
          <a:spcPts val="5763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2F5897"/>
          </a:solidFill>
          <a:latin typeface="Palatino Linotype" pitchFamily="18" charset="0"/>
          <a:ea typeface="Microsoft YaHei" charset="-122"/>
        </a:defRPr>
      </a:lvl7pPr>
      <a:lvl8pPr marL="3429000" indent="-228600" algn="ctr" defTabSz="449263" rtl="0" eaLnBrk="0" fontAlgn="base" hangingPunct="0">
        <a:lnSpc>
          <a:spcPts val="5763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2F5897"/>
          </a:solidFill>
          <a:latin typeface="Palatino Linotype" pitchFamily="18" charset="0"/>
          <a:ea typeface="Microsoft YaHei" charset="-122"/>
        </a:defRPr>
      </a:lvl8pPr>
      <a:lvl9pPr marL="3886200" indent="-228600" algn="ctr" defTabSz="449263" rtl="0" eaLnBrk="0" fontAlgn="base" hangingPunct="0">
        <a:lnSpc>
          <a:spcPts val="5763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2F5897"/>
          </a:solidFill>
          <a:latin typeface="Palatino Linotype" pitchFamily="18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7F7F7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7F7F7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7F7F7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7F7F7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7F7F7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7F7F7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7F7F7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7F7F7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1.jpe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422275" y="533400"/>
            <a:ext cx="8229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altLang="en-US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High-resolution tracking and timing based on HADES </a:t>
            </a:r>
            <a:r>
              <a:rPr lang="en-US" altLang="en-US" sz="28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scCVD</a:t>
            </a:r>
            <a:r>
              <a:rPr lang="en-US" altLang="en-US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diamond sensors for detector tests - test of PADI for straw tube readout</a:t>
            </a:r>
          </a:p>
        </p:txBody>
      </p:sp>
      <p:sp>
        <p:nvSpPr>
          <p:cNvPr id="3075" name="Rectangle 3"/>
          <p:cNvSpPr txBox="1">
            <a:spLocks noChangeArrowheads="1"/>
          </p:cNvSpPr>
          <p:nvPr/>
        </p:nvSpPr>
        <p:spPr bwMode="auto">
          <a:xfrm>
            <a:off x="250825" y="2593975"/>
            <a:ext cx="8458200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spcBef>
                <a:spcPts val="600"/>
              </a:spcBef>
              <a:defRPr sz="24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1pPr>
            <a:lvl2pPr marL="457200" eaLnBrk="0" hangingPunct="0">
              <a:spcBef>
                <a:spcPts val="400"/>
              </a:spcBef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2pPr>
            <a:lvl3pPr marL="914400" eaLnBrk="0" hangingPunct="0">
              <a:spcBef>
                <a:spcPts val="400"/>
              </a:spcBef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3pPr>
            <a:lvl4pPr marL="1371600" eaLnBrk="0" hangingPunct="0">
              <a:spcBef>
                <a:spcPts val="400"/>
              </a:spcBef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4pPr>
            <a:lvl5pPr marL="2209800" indent="-381000" eaLnBrk="0" hangingPunct="0">
              <a:spcBef>
                <a:spcPts val="400"/>
              </a:spcBef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5pPr>
            <a:lvl6pPr marL="2667000" indent="-3810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6pPr>
            <a:lvl7pPr marL="3124200" indent="-3810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7pPr>
            <a:lvl8pPr marL="3581400" indent="-3810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8pPr>
            <a:lvl9pPr marL="4038600" indent="-3810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de-DE" sz="2000" b="1" dirty="0">
                <a:solidFill>
                  <a:schemeClr val="tx1"/>
                </a:solidFill>
                <a:latin typeface="Palatino Linotype" pitchFamily="18" charset="0"/>
              </a:rPr>
              <a:t>J. </a:t>
            </a:r>
            <a:r>
              <a:rPr lang="en-US" altLang="de-DE" sz="2000" b="1" dirty="0" err="1">
                <a:solidFill>
                  <a:schemeClr val="tx1"/>
                </a:solidFill>
                <a:latin typeface="Palatino Linotype" pitchFamily="18" charset="0"/>
              </a:rPr>
              <a:t>Pietraszko</a:t>
            </a:r>
            <a:r>
              <a:rPr lang="en-US" altLang="de-DE" sz="2000" b="1" baseline="30000" dirty="0" err="1">
                <a:solidFill>
                  <a:schemeClr val="tx1"/>
                </a:solidFill>
                <a:latin typeface="Palatino Linotype" pitchFamily="18" charset="0"/>
              </a:rPr>
              <a:t>a</a:t>
            </a:r>
            <a:r>
              <a:rPr lang="en-US" altLang="de-DE" sz="2000" b="1" dirty="0">
                <a:solidFill>
                  <a:schemeClr val="tx1"/>
                </a:solidFill>
                <a:latin typeface="Palatino Linotype" pitchFamily="18" charset="0"/>
              </a:rPr>
              <a:t>,</a:t>
            </a:r>
            <a:r>
              <a:rPr lang="de-DE" altLang="de-DE" sz="2000" b="1" dirty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pl-PL" altLang="de-DE" sz="2000" dirty="0" smtClean="0">
                <a:solidFill>
                  <a:schemeClr val="tx1"/>
                </a:solidFill>
                <a:latin typeface="Palatino Linotype" pitchFamily="18" charset="0"/>
              </a:rPr>
              <a:t>T</a:t>
            </a:r>
            <a:r>
              <a:rPr lang="pl-PL" altLang="de-DE" sz="2000" dirty="0">
                <a:solidFill>
                  <a:schemeClr val="tx1"/>
                </a:solidFill>
                <a:latin typeface="Palatino Linotype" pitchFamily="18" charset="0"/>
              </a:rPr>
              <a:t>. Galatyuk</a:t>
            </a:r>
            <a:r>
              <a:rPr lang="en-US" altLang="en-US" sz="2000" baseline="30000" dirty="0">
                <a:solidFill>
                  <a:schemeClr val="tx1"/>
                </a:solidFill>
                <a:latin typeface="Palatino Linotype" pitchFamily="18" charset="0"/>
                <a:cs typeface="Tahoma" pitchFamily="34" charset="0"/>
              </a:rPr>
              <a:t> b</a:t>
            </a:r>
            <a:r>
              <a:rPr lang="pl-PL" altLang="de-DE" sz="2000" dirty="0">
                <a:solidFill>
                  <a:schemeClr val="tx1"/>
                </a:solidFill>
                <a:latin typeface="Palatino Linotype" pitchFamily="18" charset="0"/>
              </a:rPr>
              <a:t>,</a:t>
            </a:r>
            <a:r>
              <a:rPr lang="en-US" altLang="de-DE" sz="2000" baseline="30000" dirty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en-US" altLang="de-DE" sz="2000" dirty="0">
                <a:solidFill>
                  <a:schemeClr val="tx1"/>
                </a:solidFill>
                <a:latin typeface="Palatino Linotype" pitchFamily="18" charset="0"/>
              </a:rPr>
              <a:t>W. </a:t>
            </a:r>
            <a:r>
              <a:rPr lang="en-US" altLang="de-DE" sz="2000" dirty="0" err="1">
                <a:solidFill>
                  <a:schemeClr val="tx1"/>
                </a:solidFill>
                <a:latin typeface="Palatino Linotype" pitchFamily="18" charset="0"/>
              </a:rPr>
              <a:t>Koenig</a:t>
            </a:r>
            <a:r>
              <a:rPr lang="en-US" altLang="de-DE" sz="2000" baseline="30000" dirty="0" err="1">
                <a:solidFill>
                  <a:schemeClr val="tx1"/>
                </a:solidFill>
                <a:latin typeface="Palatino Linotype" pitchFamily="18" charset="0"/>
              </a:rPr>
              <a:t>a</a:t>
            </a:r>
            <a:r>
              <a:rPr lang="pl-PL" altLang="de-DE" sz="2000" dirty="0">
                <a:solidFill>
                  <a:schemeClr val="tx1"/>
                </a:solidFill>
                <a:latin typeface="Palatino Linotype" pitchFamily="18" charset="0"/>
              </a:rPr>
              <a:t>, M. Tr</a:t>
            </a:r>
            <a:r>
              <a:rPr lang="de-DE" altLang="de-DE" sz="2000" dirty="0" err="1">
                <a:solidFill>
                  <a:schemeClr val="tx1"/>
                </a:solidFill>
                <a:latin typeface="Palatino Linotype" pitchFamily="18" charset="0"/>
              </a:rPr>
              <a:t>äger</a:t>
            </a:r>
            <a:r>
              <a:rPr lang="en-US" altLang="de-DE" sz="2000" baseline="30000" dirty="0">
                <a:solidFill>
                  <a:schemeClr val="tx1"/>
                </a:solidFill>
                <a:latin typeface="Palatino Linotype" pitchFamily="18" charset="0"/>
              </a:rPr>
              <a:t>a</a:t>
            </a:r>
            <a:r>
              <a:rPr lang="en-US" altLang="de-DE" sz="2000" dirty="0">
                <a:solidFill>
                  <a:schemeClr val="tx1"/>
                </a:solidFill>
                <a:latin typeface="Palatino Linotype" pitchFamily="18" charset="0"/>
              </a:rPr>
              <a:t>, M. </a:t>
            </a:r>
            <a:r>
              <a:rPr lang="en-US" altLang="de-DE" sz="2000" dirty="0" err="1">
                <a:solidFill>
                  <a:schemeClr val="tx1"/>
                </a:solidFill>
                <a:latin typeface="Palatino Linotype" pitchFamily="18" charset="0"/>
              </a:rPr>
              <a:t>Kis</a:t>
            </a:r>
            <a:r>
              <a:rPr lang="en-US" altLang="de-DE" sz="2000" baseline="30000" dirty="0" err="1">
                <a:solidFill>
                  <a:schemeClr val="tx1"/>
                </a:solidFill>
                <a:latin typeface="Palatino Linotype" pitchFamily="18" charset="0"/>
              </a:rPr>
              <a:t>a</a:t>
            </a:r>
            <a:r>
              <a:rPr lang="en-US" altLang="de-DE" sz="2000" dirty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en-US" altLang="de-DE" sz="2000" dirty="0" err="1">
                <a:solidFill>
                  <a:schemeClr val="tx1"/>
                </a:solidFill>
                <a:latin typeface="Palatino Linotype" pitchFamily="18" charset="0"/>
              </a:rPr>
              <a:t>C.J.Schmidt</a:t>
            </a:r>
            <a:r>
              <a:rPr lang="en-US" altLang="de-DE" sz="2000" baseline="30000" dirty="0" err="1">
                <a:solidFill>
                  <a:schemeClr val="tx1"/>
                </a:solidFill>
                <a:latin typeface="Palatino Linotype" pitchFamily="18" charset="0"/>
              </a:rPr>
              <a:t>a</a:t>
            </a:r>
            <a:r>
              <a:rPr lang="en-US" altLang="de-DE" sz="2000" dirty="0">
                <a:solidFill>
                  <a:schemeClr val="tx1"/>
                </a:solidFill>
                <a:latin typeface="Palatino Linotype" pitchFamily="18" charset="0"/>
              </a:rPr>
              <a:t> </a:t>
            </a:r>
          </a:p>
          <a:p>
            <a:pPr lvl="4" algn="ctr" eaLnBrk="1" hangingPunct="1">
              <a:spcBef>
                <a:spcPct val="20000"/>
              </a:spcBef>
              <a:buFont typeface="Symbol" pitchFamily="18" charset="2"/>
              <a:buNone/>
            </a:pPr>
            <a:endParaRPr lang="en-US" altLang="de-DE" sz="1400" baseline="30000" dirty="0">
              <a:solidFill>
                <a:schemeClr val="tx1"/>
              </a:solidFill>
              <a:latin typeface="Palatino Linotype" pitchFamily="18" charset="0"/>
              <a:cs typeface="Tahoma" pitchFamily="34" charset="0"/>
            </a:endParaRPr>
          </a:p>
          <a:p>
            <a:pPr lvl="4" algn="ctr" eaLnBrk="1" hangingPunct="1">
              <a:spcBef>
                <a:spcPct val="20000"/>
              </a:spcBef>
              <a:buFont typeface="Symbol" pitchFamily="18" charset="2"/>
              <a:buNone/>
            </a:pPr>
            <a:endParaRPr lang="en-US" altLang="de-DE" sz="1400" baseline="30000" dirty="0">
              <a:solidFill>
                <a:schemeClr val="tx1"/>
              </a:solidFill>
              <a:latin typeface="Palatino Linotype" pitchFamily="18" charset="0"/>
              <a:cs typeface="Tahoma" pitchFamily="34" charset="0"/>
            </a:endParaRPr>
          </a:p>
          <a:p>
            <a:pPr algn="ctr" eaLnBrk="1" hangingPunct="1">
              <a:spcBef>
                <a:spcPct val="20000"/>
              </a:spcBef>
              <a:buFont typeface="Symbol" pitchFamily="18" charset="2"/>
              <a:buNone/>
            </a:pPr>
            <a:r>
              <a:rPr lang="en-US" altLang="de-DE" sz="1400" baseline="30000" dirty="0">
                <a:solidFill>
                  <a:schemeClr val="tx1"/>
                </a:solidFill>
                <a:latin typeface="Palatino Linotype" pitchFamily="18" charset="0"/>
                <a:cs typeface="Tahoma" pitchFamily="34" charset="0"/>
              </a:rPr>
              <a:t>a </a:t>
            </a:r>
            <a:r>
              <a:rPr lang="en-US" altLang="de-DE" sz="1400" dirty="0">
                <a:solidFill>
                  <a:schemeClr val="tx1"/>
                </a:solidFill>
                <a:latin typeface="Palatino Linotype" pitchFamily="18" charset="0"/>
                <a:cs typeface="Tahoma" pitchFamily="34" charset="0"/>
              </a:rPr>
              <a:t>GSI Helmholtz Centre for Heavy Ion Research GmbH </a:t>
            </a:r>
            <a:r>
              <a:rPr lang="en-US" altLang="de-DE" sz="1400" dirty="0" err="1">
                <a:solidFill>
                  <a:schemeClr val="tx1"/>
                </a:solidFill>
                <a:latin typeface="Palatino Linotype" pitchFamily="18" charset="0"/>
                <a:cs typeface="Tahoma" pitchFamily="34" charset="0"/>
              </a:rPr>
              <a:t>Planckstrasse</a:t>
            </a:r>
            <a:r>
              <a:rPr lang="en-US" altLang="de-DE" sz="1400" dirty="0">
                <a:solidFill>
                  <a:schemeClr val="tx1"/>
                </a:solidFill>
                <a:latin typeface="Palatino Linotype" pitchFamily="18" charset="0"/>
                <a:cs typeface="Tahoma" pitchFamily="34" charset="0"/>
              </a:rPr>
              <a:t> 1, D-64291 Darmstadt, GERMANY</a:t>
            </a:r>
            <a:endParaRPr lang="pl-PL" altLang="de-DE" sz="1400" dirty="0">
              <a:solidFill>
                <a:schemeClr val="tx1"/>
              </a:solidFill>
              <a:latin typeface="Palatino Linotype" pitchFamily="18" charset="0"/>
              <a:cs typeface="Tahoma" pitchFamily="34" charset="0"/>
            </a:endParaRP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n-US" sz="1400" baseline="30000" dirty="0">
                <a:solidFill>
                  <a:schemeClr val="tx1"/>
                </a:solidFill>
                <a:latin typeface="Palatino Linotype" pitchFamily="18" charset="0"/>
                <a:cs typeface="Tahoma" pitchFamily="34" charset="0"/>
              </a:rPr>
              <a:t>b</a:t>
            </a:r>
            <a:r>
              <a:rPr lang="pl-PL" altLang="en-US" sz="1400" baseline="30000" dirty="0">
                <a:solidFill>
                  <a:schemeClr val="tx1"/>
                </a:solidFill>
                <a:latin typeface="Palatino Linotype" pitchFamily="18" charset="0"/>
                <a:cs typeface="Tahoma" pitchFamily="34" charset="0"/>
              </a:rPr>
              <a:t> </a:t>
            </a:r>
            <a:r>
              <a:rPr lang="de-DE" altLang="en-US" sz="1400" dirty="0">
                <a:solidFill>
                  <a:schemeClr val="tx1"/>
                </a:solidFill>
                <a:latin typeface="Palatino Linotype" pitchFamily="18" charset="0"/>
                <a:cs typeface="Tahoma" pitchFamily="34" charset="0"/>
              </a:rPr>
              <a:t>Technische Universität Darmstadt, Darmstadt, Germany</a:t>
            </a:r>
            <a:endParaRPr lang="pl-PL" altLang="en-US" sz="1400" dirty="0">
              <a:solidFill>
                <a:schemeClr val="tx1"/>
              </a:solidFill>
              <a:latin typeface="Palatino Linotype" pitchFamily="18" charset="0"/>
              <a:cs typeface="Tahoma" pitchFamily="34" charset="0"/>
            </a:endParaRP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pl-PL" altLang="en-US" sz="1400" dirty="0">
                <a:solidFill>
                  <a:schemeClr val="tx1"/>
                </a:solidFill>
                <a:latin typeface="Palatino Linotype" pitchFamily="18" charset="0"/>
              </a:rPr>
              <a:t> 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71550" y="4870450"/>
            <a:ext cx="64452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9pPr>
          </a:lstStyle>
          <a:p>
            <a:pPr algn="ctr" eaLnBrk="1" hangingPunct="1">
              <a:spcBef>
                <a:spcPts val="350"/>
              </a:spcBef>
              <a:buClrTx/>
              <a:buFontTx/>
              <a:buNone/>
              <a:defRPr/>
            </a:pPr>
            <a:r>
              <a:rPr lang="en-US" altLang="en-US" b="1" dirty="0" smtClean="0">
                <a:solidFill>
                  <a:srgbClr val="000000"/>
                </a:solidFill>
                <a:latin typeface="+mj-lt"/>
                <a:cs typeface="+mn-cs"/>
              </a:rPr>
              <a:t>Outline</a:t>
            </a:r>
          </a:p>
          <a:p>
            <a:pPr eaLnBrk="1" hangingPunct="1">
              <a:spcBef>
                <a:spcPts val="350"/>
              </a:spcBef>
              <a:buFont typeface="Century Gothic" pitchFamily="34" charset="0"/>
              <a:buChar char="-"/>
              <a:defRPr/>
            </a:pPr>
            <a:r>
              <a:rPr lang="en-US" altLang="en-US" sz="1400" dirty="0" smtClean="0">
                <a:solidFill>
                  <a:srgbClr val="000000"/>
                </a:solidFill>
                <a:latin typeface="+mj-lt"/>
                <a:cs typeface="+mn-cs"/>
              </a:rPr>
              <a:t>  A short introduction to the HADES experiment</a:t>
            </a:r>
          </a:p>
          <a:p>
            <a:pPr eaLnBrk="1" hangingPunct="1">
              <a:spcBef>
                <a:spcPts val="350"/>
              </a:spcBef>
              <a:buFont typeface="Century Gothic" pitchFamily="34" charset="0"/>
              <a:buChar char="-"/>
              <a:defRPr/>
            </a:pPr>
            <a:r>
              <a:rPr lang="en-US" altLang="en-US" sz="1400" dirty="0" smtClean="0">
                <a:solidFill>
                  <a:srgbClr val="000000"/>
                </a:solidFill>
                <a:latin typeface="+mj-lt"/>
                <a:cs typeface="+mn-cs"/>
              </a:rPr>
              <a:t>  </a:t>
            </a:r>
            <a:r>
              <a:rPr lang="en-US" altLang="en-US" sz="1400" dirty="0" err="1" smtClean="0">
                <a:solidFill>
                  <a:srgbClr val="000000"/>
                </a:solidFill>
                <a:latin typeface="+mj-lt"/>
                <a:cs typeface="+mn-cs"/>
              </a:rPr>
              <a:t>ScCVD</a:t>
            </a:r>
            <a:r>
              <a:rPr lang="en-US" altLang="en-US" sz="1400" dirty="0" smtClean="0">
                <a:solidFill>
                  <a:srgbClr val="000000"/>
                </a:solidFill>
                <a:latin typeface="+mj-lt"/>
                <a:cs typeface="+mn-cs"/>
              </a:rPr>
              <a:t> diamond detectors used for MIPs in HADES</a:t>
            </a:r>
          </a:p>
          <a:p>
            <a:pPr eaLnBrk="1" hangingPunct="1">
              <a:spcBef>
                <a:spcPts val="350"/>
              </a:spcBef>
              <a:buFont typeface="Century Gothic" pitchFamily="34" charset="0"/>
              <a:buChar char="-"/>
              <a:defRPr/>
            </a:pPr>
            <a:r>
              <a:rPr lang="en-US" altLang="en-US" sz="1400" dirty="0" smtClean="0">
                <a:solidFill>
                  <a:srgbClr val="000000"/>
                </a:solidFill>
                <a:latin typeface="+mj-lt"/>
                <a:cs typeface="+mn-cs"/>
              </a:rPr>
              <a:t>  Performance of a segmented </a:t>
            </a:r>
            <a:r>
              <a:rPr lang="en-US" altLang="en-US" sz="1400" dirty="0" err="1" smtClean="0">
                <a:solidFill>
                  <a:srgbClr val="000000"/>
                </a:solidFill>
                <a:latin typeface="+mj-lt"/>
                <a:cs typeface="+mn-cs"/>
              </a:rPr>
              <a:t>scCVD</a:t>
            </a:r>
            <a:r>
              <a:rPr lang="en-US" altLang="en-US" sz="1400" dirty="0" smtClean="0">
                <a:solidFill>
                  <a:srgbClr val="000000"/>
                </a:solidFill>
                <a:latin typeface="+mj-lt"/>
                <a:cs typeface="+mn-cs"/>
              </a:rPr>
              <a:t> diamond utilized as a reference detector </a:t>
            </a:r>
          </a:p>
          <a:p>
            <a:pPr eaLnBrk="1" hangingPunct="1">
              <a:spcBef>
                <a:spcPts val="350"/>
              </a:spcBef>
              <a:defRPr/>
            </a:pPr>
            <a:r>
              <a:rPr lang="en-US" altLang="en-US" sz="1400" dirty="0" smtClean="0">
                <a:solidFill>
                  <a:srgbClr val="000000"/>
                </a:solidFill>
                <a:latin typeface="+mj-lt"/>
                <a:cs typeface="+mn-cs"/>
              </a:rPr>
              <a:t>	    in a straw tube test setup</a:t>
            </a:r>
          </a:p>
        </p:txBody>
      </p:sp>
      <p:pic>
        <p:nvPicPr>
          <p:cNvPr id="5" name="Picture 5" descr="Logohadestex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1325" y="0"/>
            <a:ext cx="17589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F9E3FF94-9B48-4304-851A-CD333689E984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pl-PL" altLang="en-US" smtClean="0"/>
              <a:t>J. Pietraszko, BTTB5, 24-27 January 2017 Barcelona</a:t>
            </a:r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3426070" y="165100"/>
            <a:ext cx="2275985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1pPr>
            <a:lvl2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2pPr>
            <a:lvl3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chemeClr val="accent2"/>
                </a:solidFill>
                <a:latin typeface="Garamond" pitchFamily="18" charset="0"/>
              </a:rPr>
              <a:t>Summary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125413" y="1341438"/>
            <a:ext cx="9018587" cy="349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1pPr>
            <a:lvl2pPr marL="741363" indent="-284163"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2pPr>
            <a:lvl3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9pPr>
          </a:lstStyle>
          <a:p>
            <a:pPr>
              <a:lnSpc>
                <a:spcPct val="150000"/>
              </a:lnSpc>
              <a:spcBef>
                <a:spcPts val="925"/>
              </a:spcBef>
            </a:pPr>
            <a:r>
              <a:rPr lang="en-US" altLang="en-US" sz="1800" b="1">
                <a:solidFill>
                  <a:srgbClr val="000000"/>
                </a:solidFill>
                <a:latin typeface="Palatino Linotype" pitchFamily="18" charset="0"/>
              </a:rPr>
              <a:t>Simple, segmented scCVD diamond with precise timing and positioning of MIPs</a:t>
            </a:r>
          </a:p>
          <a:p>
            <a:pPr lvl="1">
              <a:lnSpc>
                <a:spcPct val="150000"/>
              </a:lnSpc>
              <a:spcBef>
                <a:spcPts val="925"/>
              </a:spcBef>
              <a:buFont typeface="Wingdings" pitchFamily="2" charset="2"/>
              <a:buChar char=""/>
            </a:pPr>
            <a:r>
              <a:rPr lang="en-US" altLang="en-US">
                <a:solidFill>
                  <a:srgbClr val="000000"/>
                </a:solidFill>
                <a:latin typeface="Palatino Linotype" pitchFamily="18" charset="0"/>
              </a:rPr>
              <a:t>Rate capability up to 10 </a:t>
            </a:r>
            <a:r>
              <a:rPr lang="en-US" altLang="en-US" baseline="33000">
                <a:solidFill>
                  <a:srgbClr val="000000"/>
                </a:solidFill>
                <a:latin typeface="Palatino Linotype" pitchFamily="18" charset="0"/>
              </a:rPr>
              <a:t>7</a:t>
            </a:r>
            <a:r>
              <a:rPr lang="en-US" altLang="en-US">
                <a:solidFill>
                  <a:srgbClr val="000000"/>
                </a:solidFill>
                <a:latin typeface="Palatino Linotype" pitchFamily="18" charset="0"/>
              </a:rPr>
              <a:t> particles / s</a:t>
            </a:r>
          </a:p>
          <a:p>
            <a:pPr lvl="1">
              <a:lnSpc>
                <a:spcPct val="150000"/>
              </a:lnSpc>
              <a:spcBef>
                <a:spcPts val="925"/>
              </a:spcBef>
              <a:buFont typeface="Wingdings" pitchFamily="2" charset="2"/>
              <a:buChar char=""/>
            </a:pPr>
            <a:r>
              <a:rPr lang="en-US" altLang="en-US">
                <a:solidFill>
                  <a:srgbClr val="000000"/>
                </a:solidFill>
                <a:latin typeface="Palatino Linotype" pitchFamily="18" charset="0"/>
              </a:rPr>
              <a:t>Time precision &lt; 100 ps (sigma) for both MIPs and HI</a:t>
            </a:r>
          </a:p>
          <a:p>
            <a:pPr lvl="1">
              <a:lnSpc>
                <a:spcPct val="150000"/>
              </a:lnSpc>
              <a:spcBef>
                <a:spcPts val="925"/>
              </a:spcBef>
              <a:buFont typeface="Wingdings" pitchFamily="2" charset="2"/>
              <a:buChar char=""/>
            </a:pPr>
            <a:r>
              <a:rPr lang="en-US" altLang="en-US">
                <a:solidFill>
                  <a:srgbClr val="000000"/>
                </a:solidFill>
                <a:latin typeface="Palatino Linotype" pitchFamily="18" charset="0"/>
              </a:rPr>
              <a:t>Position information better then 50 µm, can be improved by increasing the bias voltage</a:t>
            </a:r>
          </a:p>
          <a:p>
            <a:pPr lvl="1">
              <a:lnSpc>
                <a:spcPct val="150000"/>
              </a:lnSpc>
              <a:spcBef>
                <a:spcPts val="925"/>
              </a:spcBef>
              <a:buFont typeface="Wingdings" pitchFamily="2" charset="2"/>
              <a:buChar char=""/>
            </a:pPr>
            <a:r>
              <a:rPr lang="en-US" altLang="en-US">
                <a:solidFill>
                  <a:srgbClr val="000000"/>
                </a:solidFill>
                <a:latin typeface="Palatino Linotype" pitchFamily="18" charset="0"/>
              </a:rPr>
              <a:t>Simple construction and robust device </a:t>
            </a:r>
          </a:p>
          <a:p>
            <a:pPr lvl="1">
              <a:lnSpc>
                <a:spcPct val="150000"/>
              </a:lnSpc>
              <a:spcBef>
                <a:spcPts val="925"/>
              </a:spcBef>
              <a:buFont typeface="Wingdings" pitchFamily="2" charset="2"/>
              <a:buChar char=""/>
            </a:pPr>
            <a:r>
              <a:rPr lang="en-US" altLang="en-US">
                <a:solidFill>
                  <a:srgbClr val="000000"/>
                </a:solidFill>
                <a:latin typeface="Palatino Linotype" pitchFamily="18" charset="0"/>
              </a:rPr>
              <a:t>Powerful device for detector tests – timing and tracking</a:t>
            </a: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0875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3" name="Picture 5" descr="Logohadestex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5050" y="2313"/>
            <a:ext cx="17589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F9E3FF94-9B48-4304-851A-CD333689E984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pl-PL" altLang="en-US" smtClean="0"/>
              <a:t>J. Pietraszko, BTTB5, 24-27 January 2017 Barcelona</a:t>
            </a:r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871788" y="1412875"/>
            <a:ext cx="3360737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1pPr>
            <a:lvl2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2pPr>
            <a:lvl3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6000">
                <a:solidFill>
                  <a:srgbClr val="000000"/>
                </a:solidFill>
                <a:latin typeface="Garamond" pitchFamily="18" charset="0"/>
              </a:rPr>
              <a:t>Thank you</a:t>
            </a:r>
          </a:p>
        </p:txBody>
      </p:sp>
      <p:pic>
        <p:nvPicPr>
          <p:cNvPr id="13315" name="Picture 5" descr="Logohadestex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5050" y="4733"/>
            <a:ext cx="17589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F9E3FF94-9B48-4304-851A-CD333689E984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pl-PL" altLang="en-US" smtClean="0"/>
              <a:t>J. Pietraszko, BTTB5, 24-27 January 2017 Barcelona</a:t>
            </a:r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hteck 2"/>
          <p:cNvSpPr>
            <a:spLocks noChangeArrowheads="1"/>
          </p:cNvSpPr>
          <p:nvPr/>
        </p:nvSpPr>
        <p:spPr bwMode="auto">
          <a:xfrm>
            <a:off x="5651500" y="908050"/>
            <a:ext cx="3384550" cy="3457575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ts val="600"/>
              </a:spcBef>
              <a:defRPr sz="24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1pPr>
            <a:lvl2pPr eaLnBrk="0" hangingPunct="0">
              <a:spcBef>
                <a:spcPts val="400"/>
              </a:spcBef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2pPr>
            <a:lvl3pPr eaLnBrk="0" hangingPunct="0">
              <a:spcBef>
                <a:spcPts val="400"/>
              </a:spcBef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3pPr>
            <a:lvl4pPr eaLnBrk="0" hangingPunct="0">
              <a:spcBef>
                <a:spcPts val="400"/>
              </a:spcBef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4pPr>
            <a:lvl5pPr eaLnBrk="0" hangingPunct="0">
              <a:spcBef>
                <a:spcPts val="400"/>
              </a:spcBef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Times New Roman" pitchFamily="18" charset="0"/>
              <a:buChar char="•"/>
            </a:pPr>
            <a:endParaRPr lang="en-US" alt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4099" name="Picture 5" descr="Logohadestex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5050" y="-10739"/>
            <a:ext cx="17589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7" descr="HadesNamed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113" y="1050925"/>
            <a:ext cx="471805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85"/>
          <p:cNvSpPr>
            <a:spLocks noChangeArrowheads="1"/>
          </p:cNvSpPr>
          <p:nvPr/>
        </p:nvSpPr>
        <p:spPr bwMode="auto">
          <a:xfrm>
            <a:off x="558887" y="4508500"/>
            <a:ext cx="6929437" cy="19637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GB" altLang="de-DE" sz="1400" dirty="0" smtClean="0">
                <a:latin typeface="Garamond" panose="02020404030301010803" pitchFamily="18" charset="0"/>
                <a:cs typeface="+mn-cs"/>
              </a:rPr>
              <a:t>Geometrical acceptance: 2π in φ; 18 </a:t>
            </a:r>
            <a:r>
              <a:rPr lang="en-GB" altLang="de-DE" sz="1400" baseline="30000" dirty="0" smtClean="0">
                <a:latin typeface="Garamond" panose="02020404030301010803" pitchFamily="18" charset="0"/>
                <a:cs typeface="+mn-cs"/>
              </a:rPr>
              <a:t>0 </a:t>
            </a:r>
            <a:r>
              <a:rPr lang="en-GB" altLang="de-DE" sz="1400" dirty="0" smtClean="0">
                <a:latin typeface="Garamond" panose="02020404030301010803" pitchFamily="18" charset="0"/>
                <a:cs typeface="+mn-cs"/>
              </a:rPr>
              <a:t>&lt; θ &lt; 85 </a:t>
            </a:r>
            <a:r>
              <a:rPr lang="en-GB" altLang="de-DE" sz="1400" baseline="30000" dirty="0" smtClean="0">
                <a:latin typeface="Garamond" panose="02020404030301010803" pitchFamily="18" charset="0"/>
                <a:cs typeface="+mn-cs"/>
              </a:rPr>
              <a:t>0</a:t>
            </a:r>
            <a:r>
              <a:rPr lang="en-GB" altLang="de-DE" sz="1400" dirty="0" smtClean="0">
                <a:latin typeface="Garamond" panose="02020404030301010803" pitchFamily="18" charset="0"/>
                <a:cs typeface="+mn-cs"/>
              </a:rPr>
              <a:t> </a:t>
            </a:r>
          </a:p>
          <a:p>
            <a:pPr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GB" altLang="de-DE" sz="1400" dirty="0" smtClean="0">
                <a:latin typeface="Garamond" panose="02020404030301010803" pitchFamily="18" charset="0"/>
                <a:cs typeface="+mn-cs"/>
              </a:rPr>
              <a:t>Di-electron pair acceptance </a:t>
            </a:r>
            <a:r>
              <a:rPr lang="en-GB" altLang="de-DE" sz="1400" dirty="0" smtClean="0">
                <a:latin typeface="Garamond" panose="02020404030301010803" pitchFamily="18" charset="0"/>
                <a:cs typeface="+mn-cs"/>
                <a:sym typeface="Symbol" pitchFamily="18" charset="2"/>
              </a:rPr>
              <a:t> 35 %</a:t>
            </a:r>
          </a:p>
          <a:p>
            <a:pPr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GB" altLang="de-DE" sz="1400" dirty="0" smtClean="0">
                <a:latin typeface="Garamond" panose="02020404030301010803" pitchFamily="18" charset="0"/>
                <a:cs typeface="+mn-cs"/>
              </a:rPr>
              <a:t>low mass spectrometer </a:t>
            </a:r>
          </a:p>
          <a:p>
            <a:pPr marL="0" indent="0">
              <a:spcBef>
                <a:spcPct val="20000"/>
              </a:spcBef>
              <a:defRPr/>
            </a:pPr>
            <a:r>
              <a:rPr lang="en-GB" altLang="de-DE" sz="1100" dirty="0" smtClean="0">
                <a:latin typeface="Garamond" panose="02020404030301010803" pitchFamily="18" charset="0"/>
                <a:cs typeface="+mn-cs"/>
              </a:rPr>
              <a:t>	</a:t>
            </a:r>
            <a:r>
              <a:rPr lang="en-US" altLang="de-DE" sz="1100" b="1" dirty="0" smtClean="0">
                <a:solidFill>
                  <a:schemeClr val="accent2"/>
                </a:solidFill>
                <a:latin typeface="Garamond" panose="02020404030301010803" pitchFamily="18" charset="0"/>
                <a:cs typeface="+mn-cs"/>
                <a:sym typeface="Wingdings" pitchFamily="2" charset="2"/>
              </a:rPr>
              <a:t> ─ </a:t>
            </a:r>
            <a:r>
              <a:rPr lang="de-DE" sz="1100" dirty="0" smtClean="0">
                <a:latin typeface="Garamond" panose="02020404030301010803" pitchFamily="18" charset="0"/>
                <a:cs typeface="+mn-cs"/>
              </a:rPr>
              <a:t>RICH: X/X</a:t>
            </a:r>
            <a:r>
              <a:rPr lang="de-DE" sz="1100" baseline="-25000" dirty="0" smtClean="0">
                <a:latin typeface="Garamond" panose="02020404030301010803" pitchFamily="18" charset="0"/>
                <a:cs typeface="+mn-cs"/>
              </a:rPr>
              <a:t>0</a:t>
            </a:r>
            <a:r>
              <a:rPr lang="de-DE" sz="1100" dirty="0" smtClean="0">
                <a:latin typeface="Garamond" panose="02020404030301010803" pitchFamily="18" charset="0"/>
                <a:cs typeface="+mn-cs"/>
              </a:rPr>
              <a:t> &lt; 1%</a:t>
            </a:r>
            <a:endParaRPr lang="en-US" sz="1100" dirty="0" smtClean="0">
              <a:latin typeface="Garamond" panose="02020404030301010803" pitchFamily="18" charset="0"/>
              <a:cs typeface="+mn-cs"/>
            </a:endParaRPr>
          </a:p>
          <a:p>
            <a:pPr marL="0" indent="0">
              <a:spcBef>
                <a:spcPct val="20000"/>
              </a:spcBef>
              <a:defRPr/>
            </a:pPr>
            <a:r>
              <a:rPr lang="en-US" altLang="de-DE" sz="1100" dirty="0" smtClean="0">
                <a:latin typeface="Garamond" panose="02020404030301010803" pitchFamily="18" charset="0"/>
                <a:cs typeface="+mn-cs"/>
                <a:sym typeface="Symbol" pitchFamily="18" charset="2"/>
              </a:rPr>
              <a:t>	 </a:t>
            </a:r>
            <a:r>
              <a:rPr lang="en-US" altLang="de-DE" sz="1100" b="1" dirty="0" smtClean="0">
                <a:solidFill>
                  <a:schemeClr val="accent2"/>
                </a:solidFill>
                <a:latin typeface="Garamond" panose="02020404030301010803" pitchFamily="18" charset="0"/>
                <a:cs typeface="+mn-cs"/>
                <a:sym typeface="Wingdings" pitchFamily="2" charset="2"/>
              </a:rPr>
              <a:t>─</a:t>
            </a:r>
            <a:r>
              <a:rPr lang="en-US" altLang="de-DE" sz="1100" dirty="0" smtClean="0">
                <a:latin typeface="Garamond" panose="02020404030301010803" pitchFamily="18" charset="0"/>
                <a:cs typeface="+mn-cs"/>
                <a:sym typeface="Symbol" pitchFamily="18" charset="2"/>
              </a:rPr>
              <a:t> MDC: </a:t>
            </a:r>
            <a:r>
              <a:rPr lang="de-DE" sz="1100" dirty="0" smtClean="0">
                <a:latin typeface="Garamond" panose="02020404030301010803" pitchFamily="18" charset="0"/>
                <a:cs typeface="+mn-cs"/>
              </a:rPr>
              <a:t>X/X</a:t>
            </a:r>
            <a:r>
              <a:rPr lang="de-DE" sz="1100" baseline="-25000" dirty="0" smtClean="0">
                <a:latin typeface="Garamond" panose="02020404030301010803" pitchFamily="18" charset="0"/>
                <a:cs typeface="+mn-cs"/>
              </a:rPr>
              <a:t>0</a:t>
            </a:r>
            <a:r>
              <a:rPr lang="de-DE" sz="1100" dirty="0" smtClean="0">
                <a:latin typeface="Garamond" panose="02020404030301010803" pitchFamily="18" charset="0"/>
                <a:cs typeface="+mn-cs"/>
              </a:rPr>
              <a:t> ≈ 0.42% </a:t>
            </a:r>
            <a:r>
              <a:rPr lang="en-US" altLang="de-DE" sz="1100" dirty="0" smtClean="0">
                <a:latin typeface="Garamond" panose="02020404030301010803" pitchFamily="18" charset="0"/>
                <a:cs typeface="+mn-cs"/>
                <a:sym typeface="Symbol" pitchFamily="18" charset="2"/>
              </a:rPr>
              <a:t> </a:t>
            </a:r>
            <a:r>
              <a:rPr lang="en-GB" altLang="de-DE" sz="1100" dirty="0" smtClean="0">
                <a:latin typeface="Garamond" panose="02020404030301010803" pitchFamily="18" charset="0"/>
                <a:cs typeface="+mn-cs"/>
                <a:sym typeface="Symbol" pitchFamily="18" charset="2"/>
              </a:rPr>
              <a:t> </a:t>
            </a:r>
          </a:p>
          <a:p>
            <a:pPr marL="342900" lvl="1" indent="-3429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altLang="de-DE" sz="1400" dirty="0" smtClean="0">
                <a:latin typeface="Garamond" panose="02020404030301010803" pitchFamily="18" charset="0"/>
                <a:cs typeface="+mn-cs"/>
                <a:sym typeface="Symbol"/>
              </a:rPr>
              <a:t></a:t>
            </a:r>
            <a:r>
              <a:rPr lang="en-US" altLang="de-DE" sz="1400" baseline="-25000" dirty="0" smtClean="0">
                <a:latin typeface="Garamond" panose="02020404030301010803" pitchFamily="18" charset="0"/>
                <a:cs typeface="+mn-cs"/>
              </a:rPr>
              <a:t>M</a:t>
            </a:r>
            <a:r>
              <a:rPr lang="en-US" altLang="de-DE" sz="1400" dirty="0" smtClean="0">
                <a:latin typeface="Garamond" panose="02020404030301010803" pitchFamily="18" charset="0"/>
                <a:cs typeface="+mn-cs"/>
              </a:rPr>
              <a:t>(</a:t>
            </a:r>
            <a:r>
              <a:rPr lang="en-US" altLang="de-DE" sz="1400" dirty="0">
                <a:latin typeface="Garamond" panose="02020404030301010803" pitchFamily="18" charset="0"/>
                <a:cs typeface="+mn-cs"/>
                <a:sym typeface="Symbol"/>
              </a:rPr>
              <a:t></a:t>
            </a:r>
            <a:r>
              <a:rPr lang="en-US" altLang="de-DE" sz="1400" dirty="0" smtClean="0">
                <a:latin typeface="Garamond" panose="02020404030301010803" pitchFamily="18" charset="0"/>
                <a:cs typeface="+mn-cs"/>
              </a:rPr>
              <a:t>) </a:t>
            </a:r>
            <a:r>
              <a:rPr lang="en-US" altLang="de-DE" sz="1400" dirty="0" smtClean="0">
                <a:latin typeface="Garamond" panose="02020404030301010803" pitchFamily="18" charset="0"/>
                <a:cs typeface="+mn-cs"/>
                <a:sym typeface="Symbol" pitchFamily="18" charset="2"/>
              </a:rPr>
              <a:t></a:t>
            </a:r>
            <a:r>
              <a:rPr lang="en-US" altLang="de-DE" sz="1400" dirty="0" smtClean="0">
                <a:latin typeface="Garamond" panose="02020404030301010803" pitchFamily="18" charset="0"/>
                <a:cs typeface="+mn-cs"/>
              </a:rPr>
              <a:t> 2.0%</a:t>
            </a:r>
            <a:endParaRPr lang="en-GB" altLang="de-DE" sz="1400" dirty="0">
              <a:latin typeface="Garamond" panose="02020404030301010803" pitchFamily="18" charset="0"/>
              <a:cs typeface="+mn-cs"/>
              <a:sym typeface="Symbol" pitchFamily="18" charset="2"/>
            </a:endParaRPr>
          </a:p>
          <a:p>
            <a:pPr marL="0" lvl="1" indent="0">
              <a:spcBef>
                <a:spcPct val="20000"/>
              </a:spcBef>
              <a:defRPr/>
            </a:pPr>
            <a:r>
              <a:rPr lang="en-GB" altLang="de-DE" sz="1400" b="1" dirty="0" smtClean="0">
                <a:latin typeface="Garamond" panose="02020404030301010803" pitchFamily="18" charset="0"/>
                <a:cs typeface="+mn-cs"/>
              </a:rPr>
              <a:t>Systematic di-electron and strangeness measurements in </a:t>
            </a:r>
            <a:r>
              <a:rPr lang="en-GB" altLang="de-DE" sz="1400" b="1" u="sng" dirty="0" smtClean="0">
                <a:latin typeface="Garamond" panose="02020404030301010803" pitchFamily="18" charset="0"/>
                <a:cs typeface="+mn-cs"/>
              </a:rPr>
              <a:t>heavy ion, proton and pion induced reactions</a:t>
            </a:r>
            <a:r>
              <a:rPr lang="en-GB" altLang="de-DE" sz="1400" b="1" dirty="0" smtClean="0">
                <a:latin typeface="Garamond" panose="02020404030301010803" pitchFamily="18" charset="0"/>
                <a:cs typeface="+mn-cs"/>
              </a:rPr>
              <a:t>. Beams from SIS18 and SIS100 at FAIR (GSI Darmstadt, Germany)</a:t>
            </a:r>
          </a:p>
        </p:txBody>
      </p:sp>
      <p:sp>
        <p:nvSpPr>
          <p:cNvPr id="4102" name="Rectangle 2"/>
          <p:cNvSpPr txBox="1">
            <a:spLocks noChangeArrowheads="1"/>
          </p:cNvSpPr>
          <p:nvPr/>
        </p:nvSpPr>
        <p:spPr bwMode="auto">
          <a:xfrm>
            <a:off x="71438" y="0"/>
            <a:ext cx="745331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600"/>
              </a:spcBef>
              <a:defRPr sz="24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1pPr>
            <a:lvl2pPr eaLnBrk="0" hangingPunct="0">
              <a:spcBef>
                <a:spcPts val="400"/>
              </a:spcBef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2pPr>
            <a:lvl3pPr eaLnBrk="0" hangingPunct="0">
              <a:spcBef>
                <a:spcPts val="400"/>
              </a:spcBef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3pPr>
            <a:lvl4pPr eaLnBrk="0" hangingPunct="0">
              <a:spcBef>
                <a:spcPts val="400"/>
              </a:spcBef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4pPr>
            <a:lvl5pPr eaLnBrk="0" hangingPunct="0">
              <a:spcBef>
                <a:spcPts val="400"/>
              </a:spcBef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Experimental apparatus: HADES</a:t>
            </a:r>
            <a:br>
              <a:rPr lang="en-US" altLang="de-DE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altLang="de-DE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(The High-Acceptance Di-Electron Spectrometer)</a:t>
            </a:r>
          </a:p>
        </p:txBody>
      </p:sp>
      <p:grpSp>
        <p:nvGrpSpPr>
          <p:cNvPr id="4103" name="Gruppieren 2"/>
          <p:cNvGrpSpPr>
            <a:grpSpLocks/>
          </p:cNvGrpSpPr>
          <p:nvPr/>
        </p:nvGrpSpPr>
        <p:grpSpPr bwMode="auto">
          <a:xfrm>
            <a:off x="5724525" y="1050925"/>
            <a:ext cx="3205163" cy="3146425"/>
            <a:chOff x="5724128" y="1050925"/>
            <a:chExt cx="3205560" cy="3146543"/>
          </a:xfrm>
        </p:grpSpPr>
        <p:pic>
          <p:nvPicPr>
            <p:cNvPr id="4107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3772" y="1050925"/>
              <a:ext cx="2971470" cy="2923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8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1248892"/>
              <a:ext cx="234827" cy="1520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9145" y="3907702"/>
              <a:ext cx="1250543" cy="289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4" name="Textfeld 3"/>
          <p:cNvSpPr txBox="1">
            <a:spLocks noChangeArrowheads="1"/>
          </p:cNvSpPr>
          <p:nvPr/>
        </p:nvSpPr>
        <p:spPr bwMode="auto">
          <a:xfrm>
            <a:off x="6372225" y="1209675"/>
            <a:ext cx="223678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defRPr sz="24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1pPr>
            <a:lvl2pPr eaLnBrk="0" hangingPunct="0">
              <a:spcBef>
                <a:spcPts val="400"/>
              </a:spcBef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2pPr>
            <a:lvl3pPr eaLnBrk="0" hangingPunct="0">
              <a:spcBef>
                <a:spcPts val="400"/>
              </a:spcBef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3pPr>
            <a:lvl4pPr eaLnBrk="0" hangingPunct="0">
              <a:spcBef>
                <a:spcPts val="400"/>
              </a:spcBef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4pPr>
            <a:lvl5pPr eaLnBrk="0" hangingPunct="0">
              <a:spcBef>
                <a:spcPts val="400"/>
              </a:spcBef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600" u="sng">
                <a:solidFill>
                  <a:schemeClr val="tx1"/>
                </a:solidFill>
                <a:latin typeface="Arial" charset="0"/>
              </a:rPr>
              <a:t>p(3.5 GeV) + p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de-DE" sz="1800">
              <a:solidFill>
                <a:schemeClr val="tx1"/>
              </a:solidFill>
              <a:latin typeface="Arial" charset="0"/>
              <a:sym typeface="Symbol" pitchFamily="18" charset="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800">
                <a:solidFill>
                  <a:schemeClr val="tx1"/>
                </a:solidFill>
                <a:latin typeface="Arial" charset="0"/>
                <a:sym typeface="Symbol" pitchFamily="18" charset="2"/>
              </a:rPr>
              <a:t>                  </a:t>
            </a:r>
            <a:r>
              <a:rPr lang="en-US" altLang="de-DE" sz="1600">
                <a:solidFill>
                  <a:schemeClr val="tx1"/>
                </a:solidFill>
                <a:latin typeface="Arial" charset="0"/>
                <a:sym typeface="Symbol" pitchFamily="18" charset="2"/>
              </a:rPr>
              <a:t>/M</a:t>
            </a:r>
            <a:r>
              <a:rPr lang="en-US" altLang="de-DE" sz="1600" baseline="-25000">
                <a:solidFill>
                  <a:schemeClr val="tx1"/>
                </a:solidFill>
                <a:latin typeface="Arial" charset="0"/>
                <a:sym typeface="Symbol" pitchFamily="18" charset="2"/>
              </a:rPr>
              <a:t></a:t>
            </a:r>
            <a:r>
              <a:rPr lang="en-US" altLang="de-DE" sz="1600">
                <a:solidFill>
                  <a:schemeClr val="tx1"/>
                </a:solidFill>
                <a:latin typeface="Arial" charset="0"/>
                <a:sym typeface="Symbol" pitchFamily="18" charset="2"/>
              </a:rPr>
              <a:t>≈2%</a:t>
            </a:r>
            <a:endParaRPr lang="de-DE" altLang="de-DE" sz="16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05" name="Rechteck 4"/>
          <p:cNvSpPr>
            <a:spLocks noChangeArrowheads="1"/>
          </p:cNvSpPr>
          <p:nvPr/>
        </p:nvSpPr>
        <p:spPr bwMode="auto">
          <a:xfrm>
            <a:off x="7270750" y="1050925"/>
            <a:ext cx="15367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defRPr sz="24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1pPr>
            <a:lvl2pPr eaLnBrk="0" hangingPunct="0">
              <a:spcBef>
                <a:spcPts val="400"/>
              </a:spcBef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2pPr>
            <a:lvl3pPr eaLnBrk="0" hangingPunct="0">
              <a:spcBef>
                <a:spcPts val="400"/>
              </a:spcBef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3pPr>
            <a:lvl4pPr eaLnBrk="0" hangingPunct="0">
              <a:spcBef>
                <a:spcPts val="400"/>
              </a:spcBef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4pPr>
            <a:lvl5pPr eaLnBrk="0" hangingPunct="0">
              <a:spcBef>
                <a:spcPts val="400"/>
              </a:spcBef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>
                <a:solidFill>
                  <a:schemeClr val="tx1"/>
                </a:solidFill>
                <a:latin typeface="Arial" charset="0"/>
              </a:rPr>
              <a:t>Eur.Phys.J. A48 (2012) 64</a:t>
            </a:r>
          </a:p>
        </p:txBody>
      </p:sp>
      <p:sp>
        <p:nvSpPr>
          <p:cNvPr id="4106" name="Textfeld 1"/>
          <p:cNvSpPr txBox="1">
            <a:spLocks noChangeArrowheads="1"/>
          </p:cNvSpPr>
          <p:nvPr/>
        </p:nvSpPr>
        <p:spPr bwMode="auto">
          <a:xfrm>
            <a:off x="7596188" y="2103438"/>
            <a:ext cx="1112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defRPr sz="24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1pPr>
            <a:lvl2pPr eaLnBrk="0" hangingPunct="0">
              <a:spcBef>
                <a:spcPts val="400"/>
              </a:spcBef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2pPr>
            <a:lvl3pPr eaLnBrk="0" hangingPunct="0">
              <a:spcBef>
                <a:spcPts val="400"/>
              </a:spcBef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3pPr>
            <a:lvl4pPr eaLnBrk="0" hangingPunct="0">
              <a:spcBef>
                <a:spcPts val="400"/>
              </a:spcBef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4pPr>
            <a:lvl5pPr eaLnBrk="0" hangingPunct="0">
              <a:spcBef>
                <a:spcPts val="400"/>
              </a:spcBef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tx1"/>
                </a:solidFill>
                <a:latin typeface="Calibri" pitchFamily="34" charset="0"/>
                <a:sym typeface="Symbol" pitchFamily="18" charset="2"/>
              </a:rPr>
              <a:t></a:t>
            </a:r>
            <a:r>
              <a:rPr lang="en-US" altLang="en-US" sz="1600" b="1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</a:t>
            </a:r>
            <a:r>
              <a:rPr lang="en-US" altLang="en-US" b="1">
                <a:solidFill>
                  <a:schemeClr val="tx1"/>
                </a:solidFill>
                <a:latin typeface="Calibri" pitchFamily="34" charset="0"/>
                <a:sym typeface="Symbol" pitchFamily="18" charset="2"/>
              </a:rPr>
              <a:t>e</a:t>
            </a:r>
            <a:r>
              <a:rPr lang="en-US" altLang="en-US" b="1" baseline="30000">
                <a:solidFill>
                  <a:schemeClr val="tx1"/>
                </a:solidFill>
                <a:latin typeface="Calibri" pitchFamily="34" charset="0"/>
                <a:sym typeface="Symbol" pitchFamily="18" charset="2"/>
              </a:rPr>
              <a:t>+</a:t>
            </a:r>
            <a:r>
              <a:rPr lang="en-US" altLang="en-US" b="1">
                <a:solidFill>
                  <a:schemeClr val="tx1"/>
                </a:solidFill>
                <a:latin typeface="Calibri" pitchFamily="34" charset="0"/>
                <a:sym typeface="Symbol" pitchFamily="18" charset="2"/>
              </a:rPr>
              <a:t>e</a:t>
            </a:r>
            <a:r>
              <a:rPr lang="en-US" altLang="en-US" b="1" baseline="30000">
                <a:solidFill>
                  <a:schemeClr val="tx1"/>
                </a:solidFill>
                <a:latin typeface="Calibri" pitchFamily="34" charset="0"/>
                <a:sym typeface="Symbol" pitchFamily="18" charset="2"/>
              </a:rPr>
              <a:t>–</a:t>
            </a:r>
            <a:endParaRPr lang="en-US" altLang="en-US" b="1" baseline="300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F9E3FF94-9B48-4304-851A-CD333689E984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pl-PL" altLang="en-US" smtClean="0"/>
              <a:t>J. Pietraszko, BTTB5, 24-27 January 2017 Barcelona</a:t>
            </a:r>
            <a:endParaRPr lang="en-US" altLang="en-US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354" t="25487" r="16237" b="21839"/>
          <a:stretch/>
        </p:blipFill>
        <p:spPr bwMode="auto">
          <a:xfrm>
            <a:off x="8620" y="1736812"/>
            <a:ext cx="1692188" cy="107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>
            <a:stCxn id="16" idx="2"/>
          </p:cNvCxnSpPr>
          <p:nvPr/>
        </p:nvCxnSpPr>
        <p:spPr bwMode="auto">
          <a:xfrm>
            <a:off x="854714" y="2814957"/>
            <a:ext cx="836966" cy="506031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-1277" y="1459813"/>
            <a:ext cx="1692957" cy="276999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Diamond T0 detector 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025" y="3650828"/>
            <a:ext cx="3451225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827088" y="-3175"/>
            <a:ext cx="6469062" cy="4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altLang="en-US" sz="24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scCVD</a:t>
            </a:r>
            <a:r>
              <a:rPr lang="en-US" alt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diamond start detector for MIPs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575556" y="404664"/>
            <a:ext cx="6876764" cy="1188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609600" indent="-604838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1pPr>
            <a:lvl2pPr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2pPr>
            <a:lvl3pPr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3pPr>
            <a:lvl4pPr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4pPr>
            <a:lvl5pPr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ts val="0"/>
              </a:spcBef>
              <a:buClrTx/>
              <a:buFontTx/>
              <a:buNone/>
              <a:defRPr/>
            </a:pPr>
            <a:r>
              <a:rPr lang="en-US" altLang="en-US" sz="1400" b="1" u="sng" dirty="0" smtClean="0">
                <a:solidFill>
                  <a:schemeClr val="tx1"/>
                </a:solidFill>
                <a:latin typeface="+mj-lt"/>
              </a:rPr>
              <a:t>The key features:</a:t>
            </a:r>
          </a:p>
          <a:p>
            <a:pPr marL="604838" indent="-600075">
              <a:spcBef>
                <a:spcPts val="0"/>
              </a:spcBef>
              <a:buClr>
                <a:srgbClr val="0070C0"/>
              </a:buClr>
              <a:buFont typeface="Wingdings" pitchFamily="2" charset="2"/>
              <a:buChar char=""/>
              <a:defRPr/>
            </a:pPr>
            <a:r>
              <a:rPr lang="en-US" altLang="en-US" sz="1400" dirty="0" smtClean="0">
                <a:solidFill>
                  <a:schemeClr val="tx1"/>
                </a:solidFill>
                <a:latin typeface="+mj-lt"/>
              </a:rPr>
              <a:t>4.5 mm x 4.5 mm x </a:t>
            </a:r>
            <a:r>
              <a:rPr lang="en-US" altLang="en-US" sz="1400" dirty="0" smtClean="0">
                <a:solidFill>
                  <a:schemeClr val="tx1"/>
                </a:solidFill>
                <a:latin typeface="+mj-lt"/>
              </a:rPr>
              <a:t>0.3 mm </a:t>
            </a:r>
            <a:r>
              <a:rPr lang="en-US" altLang="en-US" sz="1400" dirty="0" err="1" smtClean="0">
                <a:solidFill>
                  <a:schemeClr val="tx1"/>
                </a:solidFill>
                <a:latin typeface="+mj-lt"/>
              </a:rPr>
              <a:t>scCVD</a:t>
            </a:r>
            <a:r>
              <a:rPr lang="en-US" altLang="en-US" sz="1400" dirty="0" smtClean="0">
                <a:solidFill>
                  <a:schemeClr val="tx1"/>
                </a:solidFill>
                <a:latin typeface="+mj-lt"/>
              </a:rPr>
              <a:t>  high purity diamond material</a:t>
            </a:r>
          </a:p>
          <a:p>
            <a:pPr marL="604838" indent="-600075">
              <a:spcBef>
                <a:spcPts val="0"/>
              </a:spcBef>
              <a:buClr>
                <a:srgbClr val="0070C0"/>
              </a:buClr>
              <a:buFont typeface="Wingdings" pitchFamily="2" charset="2"/>
              <a:buChar char=""/>
              <a:defRPr/>
            </a:pPr>
            <a:r>
              <a:rPr lang="en-US" altLang="en-US" sz="1400" dirty="0" smtClean="0">
                <a:solidFill>
                  <a:schemeClr val="tx1"/>
                </a:solidFill>
                <a:latin typeface="+mj-lt"/>
              </a:rPr>
              <a:t>Thickness of 300 µm </a:t>
            </a:r>
            <a:r>
              <a:rPr lang="en-US" altLang="en-US" sz="1400" dirty="0" smtClean="0">
                <a:solidFill>
                  <a:schemeClr val="tx1"/>
                </a:solidFill>
                <a:latin typeface="+mj-lt"/>
              </a:rPr>
              <a:t>, low Z</a:t>
            </a:r>
          </a:p>
          <a:p>
            <a:pPr marL="604838" indent="-600075">
              <a:spcBef>
                <a:spcPts val="0"/>
              </a:spcBef>
              <a:buClr>
                <a:srgbClr val="0070C0"/>
              </a:buClr>
              <a:buFont typeface="Wingdings" pitchFamily="2" charset="2"/>
              <a:buChar char=""/>
              <a:defRPr/>
            </a:pPr>
            <a:r>
              <a:rPr lang="en-US" altLang="en-US" sz="1400" dirty="0" smtClean="0">
                <a:solidFill>
                  <a:schemeClr val="tx1"/>
                </a:solidFill>
                <a:latin typeface="+mj-lt"/>
              </a:rPr>
              <a:t>In vacuum operation, without cooling, noise free ...</a:t>
            </a:r>
            <a:endParaRPr lang="en-US" altLang="en-US" sz="1400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44450"/>
            <a:ext cx="1447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3463" y="3175"/>
            <a:ext cx="17589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569541"/>
            <a:ext cx="3027362" cy="218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5475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063" b="-2"/>
          <a:stretch>
            <a:fillRect/>
          </a:stretch>
        </p:blipFill>
        <p:spPr bwMode="auto">
          <a:xfrm>
            <a:off x="0" y="1439267"/>
            <a:ext cx="4587875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888" t="-19063" b="-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3888" y="1881188"/>
            <a:ext cx="4602162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4263" r="12988" b="2827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35" name="Text Box 12"/>
          <p:cNvSpPr txBox="1">
            <a:spLocks noChangeArrowheads="1"/>
          </p:cNvSpPr>
          <p:nvPr/>
        </p:nvSpPr>
        <p:spPr bwMode="auto">
          <a:xfrm>
            <a:off x="5400675" y="1452563"/>
            <a:ext cx="27622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en-US" altLang="en-US" sz="1200" dirty="0" smtClean="0">
                <a:solidFill>
                  <a:srgbClr val="000000"/>
                </a:solidFill>
                <a:latin typeface="+mj-lt"/>
                <a:cs typeface="+mn-cs"/>
              </a:rPr>
              <a:t>Superposition of about 50 waveforms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en-US" altLang="en-US" sz="1200" dirty="0" smtClean="0">
                <a:solidFill>
                  <a:srgbClr val="000000"/>
                </a:solidFill>
                <a:latin typeface="+mj-lt"/>
                <a:cs typeface="+mn-cs"/>
              </a:rPr>
              <a:t>J</a:t>
            </a:r>
            <a:r>
              <a:rPr lang="de-DE" altLang="en-US" sz="1200" dirty="0" err="1" smtClean="0">
                <a:solidFill>
                  <a:srgbClr val="000000"/>
                </a:solidFill>
                <a:latin typeface="+mj-lt"/>
                <a:cs typeface="+mn-cs"/>
              </a:rPr>
              <a:t>ülich</a:t>
            </a:r>
            <a:r>
              <a:rPr lang="de-DE" altLang="en-US" sz="1200" dirty="0" smtClean="0">
                <a:solidFill>
                  <a:srgbClr val="000000"/>
                </a:solidFill>
                <a:latin typeface="+mj-lt"/>
                <a:cs typeface="+mn-cs"/>
              </a:rPr>
              <a:t> (COSY), p@2.95 </a:t>
            </a:r>
            <a:r>
              <a:rPr lang="de-DE" altLang="en-US" sz="1200" dirty="0" err="1" smtClean="0">
                <a:solidFill>
                  <a:srgbClr val="000000"/>
                </a:solidFill>
                <a:latin typeface="+mj-lt"/>
                <a:cs typeface="+mn-cs"/>
              </a:rPr>
              <a:t>GeV</a:t>
            </a:r>
            <a:r>
              <a:rPr lang="de-DE" altLang="en-US" sz="1200" dirty="0" smtClean="0">
                <a:solidFill>
                  <a:srgbClr val="000000"/>
                </a:solidFill>
                <a:latin typeface="+mj-lt"/>
                <a:cs typeface="+mn-cs"/>
              </a:rPr>
              <a:t> </a:t>
            </a:r>
          </a:p>
        </p:txBody>
      </p:sp>
      <p:pic>
        <p:nvPicPr>
          <p:cNvPr id="5131" name="Picture 1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4437063"/>
            <a:ext cx="22193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32" name="Straight Arrow Connector 2"/>
          <p:cNvCxnSpPr>
            <a:cxnSpLocks noChangeShapeType="1"/>
          </p:cNvCxnSpPr>
          <p:nvPr/>
        </p:nvCxnSpPr>
        <p:spPr bwMode="auto">
          <a:xfrm>
            <a:off x="2303463" y="4797003"/>
            <a:ext cx="2916237" cy="1428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Box 3"/>
          <p:cNvSpPr txBox="1"/>
          <p:nvPr/>
        </p:nvSpPr>
        <p:spPr>
          <a:xfrm>
            <a:off x="5292725" y="4165600"/>
            <a:ext cx="23082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  <a:latin typeface="+mj-lt"/>
                <a:cs typeface="+mn-cs"/>
              </a:rPr>
              <a:t>single plate of </a:t>
            </a:r>
            <a:r>
              <a:rPr lang="en-US" sz="1200" dirty="0" err="1">
                <a:solidFill>
                  <a:schemeClr val="tx1"/>
                </a:solidFill>
                <a:latin typeface="+mj-lt"/>
                <a:cs typeface="+mn-cs"/>
              </a:rPr>
              <a:t>scCVD</a:t>
            </a:r>
            <a:r>
              <a:rPr lang="en-US" sz="1200" dirty="0">
                <a:solidFill>
                  <a:schemeClr val="tx1"/>
                </a:solidFill>
                <a:latin typeface="+mj-lt"/>
                <a:cs typeface="+mn-cs"/>
              </a:rPr>
              <a:t> diamond</a:t>
            </a:r>
            <a:endParaRPr lang="en-US" sz="1200" b="1" dirty="0">
              <a:solidFill>
                <a:schemeClr val="tx1"/>
              </a:solidFill>
              <a:latin typeface="+mj-lt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00563" y="3573463"/>
            <a:ext cx="3151187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  <a:latin typeface="+mj-lt"/>
                <a:cs typeface="+mn-cs"/>
                <a:sym typeface="Wingdings" panose="05000000000000000000" pitchFamily="2" charset="2"/>
              </a:rPr>
              <a:t> excellent ADC capabilities and  </a:t>
            </a:r>
            <a:r>
              <a:rPr lang="en-US" sz="1200" dirty="0">
                <a:solidFill>
                  <a:schemeClr val="tx1"/>
                </a:solidFill>
                <a:latin typeface="+mj-lt"/>
                <a:cs typeface="+mn-cs"/>
              </a:rPr>
              <a:t>S/N ratio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F9E3FF94-9B48-4304-851A-CD333689E984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pl-PL" altLang="en-US" smtClean="0"/>
              <a:t>J. Pietraszko, BTTB5, 24-27 January 2017 Barcelona</a:t>
            </a:r>
            <a:endParaRPr lang="en-US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683568" y="3788357"/>
            <a:ext cx="3204356" cy="46166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Diamond T0 detector for pion beam – active area 1.2 cm x 1.2 cm</a:t>
            </a:r>
            <a:endParaRPr lang="en-US" sz="1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de-DE" altLang="en-US" sz="28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Aim</a:t>
            </a:r>
            <a:r>
              <a:rPr lang="de-DE" altLang="en-US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</a:t>
            </a:r>
            <a:r>
              <a:rPr lang="de-DE" altLang="en-US" sz="28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of</a:t>
            </a:r>
            <a:r>
              <a:rPr lang="de-DE" altLang="en-US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</a:t>
            </a:r>
            <a:r>
              <a:rPr lang="de-DE" altLang="en-US" sz="28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the</a:t>
            </a:r>
            <a:r>
              <a:rPr lang="de-DE" altLang="en-US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</a:t>
            </a:r>
            <a:r>
              <a:rPr lang="de-DE" altLang="en-US" sz="28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test</a:t>
            </a:r>
            <a:r>
              <a:rPr lang="de-DE" altLang="en-US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: </a:t>
            </a:r>
            <a:br>
              <a:rPr lang="de-DE" altLang="en-US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</a:br>
            <a:r>
              <a:rPr lang="de-DE" altLang="en-US" sz="28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can</a:t>
            </a:r>
            <a:r>
              <a:rPr lang="de-DE" altLang="en-US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</a:t>
            </a:r>
            <a:r>
              <a:rPr lang="de-DE" altLang="en-US" sz="28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the</a:t>
            </a:r>
            <a:r>
              <a:rPr lang="de-DE" altLang="en-US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</a:t>
            </a:r>
            <a:r>
              <a:rPr lang="en-US" altLang="en-US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PADI chip be used for straw tube readout ?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250" y="1196975"/>
            <a:ext cx="3355975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0" name="Text Box 3"/>
          <p:cNvSpPr txBox="1">
            <a:spLocks noChangeArrowheads="1"/>
          </p:cNvSpPr>
          <p:nvPr/>
        </p:nvSpPr>
        <p:spPr bwMode="auto">
          <a:xfrm>
            <a:off x="4572000" y="1303338"/>
            <a:ext cx="3473450" cy="212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9pPr>
          </a:lstStyle>
          <a:p>
            <a:pPr eaLnBrk="1" hangingPunct="1">
              <a:spcBef>
                <a:spcPts val="350"/>
              </a:spcBef>
              <a:buClrTx/>
              <a:buFontTx/>
              <a:buNone/>
              <a:defRPr/>
            </a:pPr>
            <a:r>
              <a:rPr lang="en-US" altLang="en-US" sz="1400" b="1" dirty="0" smtClean="0">
                <a:solidFill>
                  <a:srgbClr val="000000"/>
                </a:solidFill>
                <a:latin typeface="+mj-lt"/>
                <a:cs typeface="+mn-cs"/>
              </a:rPr>
              <a:t>PADI6 ASIC for straw tube readout </a:t>
            </a:r>
          </a:p>
          <a:p>
            <a:pPr eaLnBrk="1" hangingPunct="1">
              <a:spcBef>
                <a:spcPts val="350"/>
              </a:spcBef>
              <a:buClrTx/>
              <a:buFontTx/>
              <a:buNone/>
              <a:defRPr/>
            </a:pPr>
            <a:r>
              <a:rPr lang="en-US" altLang="en-US" sz="1400" b="1" dirty="0" smtClean="0">
                <a:solidFill>
                  <a:srgbClr val="000000"/>
                </a:solidFill>
                <a:latin typeface="+mj-lt"/>
                <a:cs typeface="+mn-cs"/>
              </a:rPr>
              <a:t>(M. </a:t>
            </a:r>
            <a:r>
              <a:rPr lang="en-US" altLang="en-US" sz="1400" b="1" dirty="0" err="1" smtClean="0">
                <a:solidFill>
                  <a:srgbClr val="000000"/>
                </a:solidFill>
                <a:latin typeface="+mj-lt"/>
                <a:cs typeface="+mn-cs"/>
              </a:rPr>
              <a:t>Ciobanu</a:t>
            </a:r>
            <a:r>
              <a:rPr lang="en-US" altLang="en-US" sz="1400" b="1" dirty="0" smtClean="0">
                <a:solidFill>
                  <a:srgbClr val="000000"/>
                </a:solidFill>
                <a:latin typeface="+mj-lt"/>
                <a:cs typeface="+mn-cs"/>
              </a:rPr>
              <a:t>, </a:t>
            </a:r>
            <a:r>
              <a:rPr lang="en-US" altLang="en-US" sz="1400" b="1" dirty="0" err="1" smtClean="0">
                <a:solidFill>
                  <a:srgbClr val="000000"/>
                </a:solidFill>
                <a:latin typeface="+mj-lt"/>
                <a:cs typeface="+mn-cs"/>
              </a:rPr>
              <a:t>m.ciobanu</a:t>
            </a:r>
            <a:r>
              <a:rPr lang="en-US" altLang="en-US" sz="1400" b="1" dirty="0" smtClean="0">
                <a:solidFill>
                  <a:srgbClr val="000000"/>
                </a:solidFill>
                <a:latin typeface="+mj-lt"/>
                <a:cs typeface="+mn-cs"/>
              </a:rPr>
              <a:t> @ gsi.de)</a:t>
            </a:r>
          </a:p>
          <a:p>
            <a:pPr eaLnBrk="1" hangingPunct="1">
              <a:spcBef>
                <a:spcPts val="350"/>
              </a:spcBef>
              <a:buFont typeface="Century Gothic" pitchFamily="34" charset="0"/>
              <a:buChar char="-"/>
              <a:defRPr/>
            </a:pPr>
            <a:r>
              <a:rPr lang="en-US" altLang="en-US" sz="1400" dirty="0" smtClean="0">
                <a:solidFill>
                  <a:srgbClr val="000000"/>
                </a:solidFill>
                <a:latin typeface="+mj-lt"/>
                <a:cs typeface="+mn-cs"/>
              </a:rPr>
              <a:t>  4 channel per ASIC, differential inputs  </a:t>
            </a:r>
            <a:br>
              <a:rPr lang="en-US" altLang="en-US" sz="1400" dirty="0" smtClean="0">
                <a:solidFill>
                  <a:srgbClr val="000000"/>
                </a:solidFill>
                <a:latin typeface="+mj-lt"/>
                <a:cs typeface="+mn-cs"/>
              </a:rPr>
            </a:br>
            <a:r>
              <a:rPr lang="en-US" altLang="en-US" sz="1400" dirty="0" smtClean="0">
                <a:solidFill>
                  <a:srgbClr val="000000"/>
                </a:solidFill>
                <a:latin typeface="+mj-lt"/>
                <a:cs typeface="+mn-cs"/>
              </a:rPr>
              <a:t>                8 channel on FEET-PADI6_Hda</a:t>
            </a:r>
          </a:p>
          <a:p>
            <a:pPr eaLnBrk="1" hangingPunct="1">
              <a:spcBef>
                <a:spcPts val="350"/>
              </a:spcBef>
              <a:buFont typeface="Century Gothic" pitchFamily="34" charset="0"/>
              <a:buChar char="-"/>
              <a:defRPr/>
            </a:pPr>
            <a:r>
              <a:rPr lang="en-US" altLang="en-US" sz="1400" dirty="0" smtClean="0">
                <a:solidFill>
                  <a:srgbClr val="000000"/>
                </a:solidFill>
                <a:latin typeface="+mj-lt"/>
                <a:cs typeface="+mn-cs"/>
              </a:rPr>
              <a:t>  conversion gain: 35(17.5*)mV/</a:t>
            </a:r>
            <a:r>
              <a:rPr lang="en-US" altLang="en-US" sz="1400" dirty="0" err="1" smtClean="0">
                <a:solidFill>
                  <a:srgbClr val="000000"/>
                </a:solidFill>
                <a:latin typeface="+mj-lt"/>
                <a:cs typeface="+mn-cs"/>
              </a:rPr>
              <a:t>fC</a:t>
            </a:r>
            <a:endParaRPr lang="en-US" altLang="en-US" sz="1400" dirty="0" smtClean="0">
              <a:solidFill>
                <a:srgbClr val="000000"/>
              </a:solidFill>
              <a:latin typeface="+mj-lt"/>
              <a:cs typeface="+mn-cs"/>
            </a:endParaRPr>
          </a:p>
          <a:p>
            <a:pPr eaLnBrk="1" hangingPunct="1">
              <a:spcBef>
                <a:spcPts val="350"/>
              </a:spcBef>
              <a:buFont typeface="Century Gothic" pitchFamily="34" charset="0"/>
              <a:buChar char="-"/>
              <a:defRPr/>
            </a:pPr>
            <a:r>
              <a:rPr lang="en-US" altLang="en-US" sz="1400" dirty="0" smtClean="0">
                <a:solidFill>
                  <a:srgbClr val="000000"/>
                </a:solidFill>
                <a:latin typeface="+mj-lt"/>
                <a:cs typeface="+mn-cs"/>
              </a:rPr>
              <a:t>   voltage gain: 244</a:t>
            </a:r>
          </a:p>
          <a:p>
            <a:pPr eaLnBrk="1" hangingPunct="1">
              <a:spcBef>
                <a:spcPts val="350"/>
              </a:spcBef>
              <a:buFont typeface="Century Gothic" pitchFamily="34" charset="0"/>
              <a:buChar char="-"/>
              <a:defRPr/>
            </a:pPr>
            <a:r>
              <a:rPr lang="en-US" altLang="en-US" sz="1400" dirty="0" smtClean="0">
                <a:solidFill>
                  <a:srgbClr val="000000"/>
                </a:solidFill>
                <a:latin typeface="+mj-lt"/>
                <a:cs typeface="+mn-cs"/>
              </a:rPr>
              <a:t>   BW: 416MHz</a:t>
            </a:r>
          </a:p>
          <a:p>
            <a:pPr eaLnBrk="1" hangingPunct="1">
              <a:spcBef>
                <a:spcPts val="350"/>
              </a:spcBef>
              <a:buFont typeface="Century Gothic" pitchFamily="34" charset="0"/>
              <a:buChar char="-"/>
              <a:defRPr/>
            </a:pPr>
            <a:r>
              <a:rPr lang="en-US" altLang="en-US" sz="1400" dirty="0" smtClean="0">
                <a:solidFill>
                  <a:srgbClr val="000000"/>
                </a:solidFill>
                <a:latin typeface="+mj-lt"/>
                <a:cs typeface="+mn-cs"/>
              </a:rPr>
              <a:t>   time constant in setup: ~20ns</a:t>
            </a:r>
          </a:p>
        </p:txBody>
      </p:sp>
      <p:sp>
        <p:nvSpPr>
          <p:cNvPr id="6151" name="Text Box 4"/>
          <p:cNvSpPr txBox="1">
            <a:spLocks noChangeArrowheads="1"/>
          </p:cNvSpPr>
          <p:nvPr/>
        </p:nvSpPr>
        <p:spPr bwMode="auto">
          <a:xfrm>
            <a:off x="4572000" y="3633788"/>
            <a:ext cx="4343400" cy="213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9pPr>
          </a:lstStyle>
          <a:p>
            <a:pPr algn="ctr" eaLnBrk="1" hangingPunct="1">
              <a:spcBef>
                <a:spcPts val="350"/>
              </a:spcBef>
              <a:buClrTx/>
              <a:buFontTx/>
              <a:buNone/>
              <a:defRPr/>
            </a:pPr>
            <a:r>
              <a:rPr lang="en-US" altLang="en-US" b="1" dirty="0" smtClean="0">
                <a:solidFill>
                  <a:srgbClr val="000000"/>
                </a:solidFill>
                <a:latin typeface="+mj-lt"/>
                <a:cs typeface="+mn-cs"/>
              </a:rPr>
              <a:t>Straw tube detector</a:t>
            </a:r>
          </a:p>
          <a:p>
            <a:pPr eaLnBrk="1" hangingPunct="1">
              <a:spcBef>
                <a:spcPts val="350"/>
              </a:spcBef>
              <a:buFont typeface="Century Gothic" pitchFamily="34" charset="0"/>
              <a:buChar char="-"/>
              <a:defRPr/>
            </a:pPr>
            <a:r>
              <a:rPr lang="en-US" altLang="en-US" sz="1400" dirty="0" smtClean="0">
                <a:solidFill>
                  <a:srgbClr val="000000"/>
                </a:solidFill>
                <a:latin typeface="+mj-lt"/>
                <a:cs typeface="+mn-cs"/>
              </a:rPr>
              <a:t>  CBM MUCH prototype</a:t>
            </a:r>
            <a:br>
              <a:rPr lang="en-US" altLang="en-US" sz="1400" dirty="0" smtClean="0">
                <a:solidFill>
                  <a:srgbClr val="000000"/>
                </a:solidFill>
                <a:latin typeface="+mj-lt"/>
                <a:cs typeface="+mn-cs"/>
              </a:rPr>
            </a:br>
            <a:r>
              <a:rPr lang="en-US" altLang="en-US" sz="1400" dirty="0" smtClean="0">
                <a:solidFill>
                  <a:srgbClr val="000000"/>
                </a:solidFill>
                <a:latin typeface="+mj-lt"/>
                <a:cs typeface="+mn-cs"/>
              </a:rPr>
              <a:t>                           6mm diameter, ~22cm length</a:t>
            </a:r>
          </a:p>
          <a:p>
            <a:pPr eaLnBrk="1" hangingPunct="1">
              <a:spcBef>
                <a:spcPts val="350"/>
              </a:spcBef>
              <a:buFont typeface="Century Gothic" pitchFamily="34" charset="0"/>
              <a:buChar char="-"/>
              <a:defRPr/>
            </a:pPr>
            <a:r>
              <a:rPr lang="en-US" altLang="en-US" sz="1400" dirty="0" smtClean="0">
                <a:solidFill>
                  <a:srgbClr val="000000"/>
                </a:solidFill>
                <a:latin typeface="+mj-lt"/>
                <a:cs typeface="+mn-cs"/>
              </a:rPr>
              <a:t>  detector gas: </a:t>
            </a:r>
            <a:r>
              <a:rPr lang="en-US" altLang="en-US" sz="1400" dirty="0" err="1" smtClean="0">
                <a:solidFill>
                  <a:srgbClr val="000000"/>
                </a:solidFill>
                <a:latin typeface="+mj-lt"/>
                <a:cs typeface="+mn-cs"/>
              </a:rPr>
              <a:t>Ar</a:t>
            </a:r>
            <a:r>
              <a:rPr lang="en-US" altLang="en-US" sz="1400" dirty="0" smtClean="0">
                <a:solidFill>
                  <a:srgbClr val="000000"/>
                </a:solidFill>
                <a:latin typeface="+mj-lt"/>
                <a:cs typeface="+mn-cs"/>
              </a:rPr>
              <a:t>/CO</a:t>
            </a:r>
            <a:r>
              <a:rPr lang="en-US" altLang="en-US" sz="1400" baseline="-25000" dirty="0" smtClean="0">
                <a:solidFill>
                  <a:srgbClr val="000000"/>
                </a:solidFill>
                <a:latin typeface="+mj-lt"/>
                <a:cs typeface="+mn-cs"/>
              </a:rPr>
              <a:t>2</a:t>
            </a:r>
            <a:r>
              <a:rPr lang="en-US" altLang="en-US" sz="1400" dirty="0" smtClean="0">
                <a:solidFill>
                  <a:srgbClr val="000000"/>
                </a:solidFill>
                <a:latin typeface="+mj-lt"/>
                <a:cs typeface="+mn-cs"/>
              </a:rPr>
              <a:t> (70/30)</a:t>
            </a:r>
          </a:p>
          <a:p>
            <a:pPr eaLnBrk="1" hangingPunct="1">
              <a:spcBef>
                <a:spcPts val="350"/>
              </a:spcBef>
              <a:buFont typeface="Century Gothic" pitchFamily="34" charset="0"/>
              <a:buChar char="-"/>
              <a:defRPr/>
            </a:pPr>
            <a:r>
              <a:rPr lang="en-US" altLang="en-US" sz="1400" dirty="0" smtClean="0">
                <a:solidFill>
                  <a:srgbClr val="000000"/>
                </a:solidFill>
                <a:latin typeface="+mj-lt"/>
                <a:cs typeface="+mn-cs"/>
              </a:rPr>
              <a:t>  gas pressure: 1bar</a:t>
            </a:r>
          </a:p>
          <a:p>
            <a:pPr eaLnBrk="1" hangingPunct="1">
              <a:spcBef>
                <a:spcPts val="350"/>
              </a:spcBef>
              <a:buFont typeface="Century Gothic" pitchFamily="34" charset="0"/>
              <a:buChar char="-"/>
              <a:defRPr/>
            </a:pPr>
            <a:r>
              <a:rPr lang="en-US" altLang="en-US" sz="1400" dirty="0" smtClean="0">
                <a:solidFill>
                  <a:srgbClr val="000000"/>
                </a:solidFill>
                <a:latin typeface="+mj-lt"/>
                <a:cs typeface="+mn-cs"/>
              </a:rPr>
              <a:t>  HV: 1800V</a:t>
            </a:r>
          </a:p>
          <a:p>
            <a:pPr eaLnBrk="1" hangingPunct="1">
              <a:spcBef>
                <a:spcPts val="350"/>
              </a:spcBef>
              <a:buFont typeface="Century Gothic" pitchFamily="34" charset="0"/>
              <a:buChar char="-"/>
              <a:defRPr/>
            </a:pPr>
            <a:r>
              <a:rPr lang="en-US" altLang="en-US" sz="1400" dirty="0" smtClean="0">
                <a:solidFill>
                  <a:srgbClr val="000000"/>
                </a:solidFill>
                <a:latin typeface="+mj-lt"/>
                <a:cs typeface="+mn-cs"/>
              </a:rPr>
              <a:t>  AC coupling to PADI input: </a:t>
            </a:r>
            <a:br>
              <a:rPr lang="en-US" altLang="en-US" sz="1400" dirty="0" smtClean="0">
                <a:solidFill>
                  <a:srgbClr val="000000"/>
                </a:solidFill>
                <a:latin typeface="+mj-lt"/>
                <a:cs typeface="+mn-cs"/>
              </a:rPr>
            </a:br>
            <a:r>
              <a:rPr lang="en-US" altLang="en-US" sz="1400" dirty="0" smtClean="0">
                <a:solidFill>
                  <a:srgbClr val="000000"/>
                </a:solidFill>
                <a:latin typeface="+mj-lt"/>
                <a:cs typeface="+mn-cs"/>
              </a:rPr>
              <a:t>                          400pF(straw), 2.2nF(PCB)</a:t>
            </a:r>
          </a:p>
        </p:txBody>
      </p:sp>
      <p:sp>
        <p:nvSpPr>
          <p:cNvPr id="6152" name="Rectangle 5"/>
          <p:cNvSpPr>
            <a:spLocks noChangeArrowheads="1"/>
          </p:cNvSpPr>
          <p:nvPr/>
        </p:nvSpPr>
        <p:spPr bwMode="auto">
          <a:xfrm>
            <a:off x="358775" y="4833938"/>
            <a:ext cx="3886200" cy="127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  <a:defRPr/>
            </a:pPr>
            <a:r>
              <a:rPr lang="pl-PL" altLang="en-US" sz="1600" b="1" dirty="0" smtClean="0">
                <a:solidFill>
                  <a:srgbClr val="002060"/>
                </a:solidFill>
                <a:latin typeface="+mj-lt"/>
                <a:cs typeface="+mn-cs"/>
              </a:rPr>
              <a:t>Needed a reference detector:</a:t>
            </a:r>
          </a:p>
          <a:p>
            <a:pPr eaLnBrk="1" hangingPunct="1">
              <a:spcBef>
                <a:spcPts val="450"/>
              </a:spcBef>
              <a:buClr>
                <a:srgbClr val="002060"/>
              </a:buClr>
              <a:buFont typeface="Times New Roman" pitchFamily="18" charset="0"/>
              <a:buChar char="-"/>
              <a:defRPr/>
            </a:pPr>
            <a:r>
              <a:rPr lang="en-US" altLang="en-US" sz="1600" b="1" dirty="0" smtClean="0">
                <a:solidFill>
                  <a:srgbClr val="002060"/>
                </a:solidFill>
                <a:latin typeface="+mj-lt"/>
                <a:cs typeface="+mn-cs"/>
              </a:rPr>
              <a:t>  P</a:t>
            </a:r>
            <a:r>
              <a:rPr lang="pl-PL" altLang="en-US" sz="1600" b="1" dirty="0" smtClean="0">
                <a:solidFill>
                  <a:srgbClr val="002060"/>
                </a:solidFill>
                <a:latin typeface="+mj-lt"/>
                <a:cs typeface="+mn-cs"/>
              </a:rPr>
              <a:t>osition resolution below 50 µm</a:t>
            </a:r>
          </a:p>
          <a:p>
            <a:pPr eaLnBrk="1" hangingPunct="1">
              <a:spcBef>
                <a:spcPts val="450"/>
              </a:spcBef>
              <a:buClr>
                <a:srgbClr val="002060"/>
              </a:buClr>
              <a:buFont typeface="Times New Roman" pitchFamily="18" charset="0"/>
              <a:buChar char="-"/>
              <a:defRPr/>
            </a:pPr>
            <a:r>
              <a:rPr lang="en-US" altLang="en-US" sz="1600" b="1" dirty="0" smtClean="0">
                <a:solidFill>
                  <a:srgbClr val="002060"/>
                </a:solidFill>
                <a:latin typeface="+mj-lt"/>
                <a:cs typeface="+mn-cs"/>
              </a:rPr>
              <a:t>  T</a:t>
            </a:r>
            <a:r>
              <a:rPr lang="pl-PL" altLang="en-US" sz="1600" b="1" dirty="0" smtClean="0">
                <a:solidFill>
                  <a:srgbClr val="002060"/>
                </a:solidFill>
                <a:latin typeface="+mj-lt"/>
                <a:cs typeface="+mn-cs"/>
              </a:rPr>
              <a:t>ime resolution better 100 ps</a:t>
            </a:r>
          </a:p>
          <a:p>
            <a:pPr eaLnBrk="1" hangingPunct="1">
              <a:spcBef>
                <a:spcPts val="450"/>
              </a:spcBef>
              <a:buClr>
                <a:srgbClr val="002060"/>
              </a:buClr>
              <a:buFont typeface="Times New Roman" pitchFamily="18" charset="0"/>
              <a:buChar char="-"/>
              <a:defRPr/>
            </a:pPr>
            <a:r>
              <a:rPr lang="en-US" altLang="en-US" sz="1600" b="1" dirty="0" smtClean="0">
                <a:solidFill>
                  <a:srgbClr val="002060"/>
                </a:solidFill>
                <a:latin typeface="+mj-lt"/>
                <a:cs typeface="+mn-cs"/>
              </a:rPr>
              <a:t>  S</a:t>
            </a:r>
            <a:r>
              <a:rPr lang="pl-PL" altLang="en-US" sz="1600" b="1" dirty="0" smtClean="0">
                <a:solidFill>
                  <a:srgbClr val="002060"/>
                </a:solidFill>
                <a:latin typeface="+mj-lt"/>
                <a:cs typeface="+mn-cs"/>
              </a:rPr>
              <a:t>ingle particle mode for MIPs</a:t>
            </a:r>
          </a:p>
        </p:txBody>
      </p:sp>
      <p:sp>
        <p:nvSpPr>
          <p:cNvPr id="6153" name="Rectangle 6"/>
          <p:cNvSpPr>
            <a:spLocks noChangeArrowheads="1"/>
          </p:cNvSpPr>
          <p:nvPr/>
        </p:nvSpPr>
        <p:spPr bwMode="auto">
          <a:xfrm>
            <a:off x="1511300" y="6129338"/>
            <a:ext cx="609600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9pPr>
          </a:lstStyle>
          <a:p>
            <a:pPr marL="342900" indent="-342900" eaLnBrk="1" hangingPunct="1">
              <a:spcBef>
                <a:spcPts val="600"/>
              </a:spcBef>
              <a:buClrTx/>
              <a:buFont typeface="Wingdings" pitchFamily="2" charset="2"/>
              <a:buChar char="à"/>
              <a:defRPr/>
            </a:pPr>
            <a:r>
              <a:rPr lang="pl-PL" altLang="en-US" sz="2000" b="1" dirty="0" smtClean="0">
                <a:solidFill>
                  <a:srgbClr val="002060"/>
                </a:solidFill>
                <a:latin typeface="+mj-lt"/>
                <a:cs typeface="+mn-cs"/>
              </a:rPr>
              <a:t>scCVD diamond</a:t>
            </a:r>
            <a:r>
              <a:rPr lang="en-US" altLang="en-US" sz="2000" b="1" dirty="0" smtClean="0">
                <a:solidFill>
                  <a:srgbClr val="002060"/>
                </a:solidFill>
                <a:latin typeface="+mj-lt"/>
                <a:cs typeface="+mn-cs"/>
              </a:rPr>
              <a:t> utilized as a reference detector</a:t>
            </a:r>
            <a:endParaRPr lang="pl-PL" altLang="en-US" sz="2000" b="1" dirty="0" smtClean="0">
              <a:solidFill>
                <a:srgbClr val="002060"/>
              </a:solidFill>
              <a:latin typeface="+mj-lt"/>
              <a:cs typeface="+mn-cs"/>
            </a:endParaRPr>
          </a:p>
        </p:txBody>
      </p:sp>
      <p:pic>
        <p:nvPicPr>
          <p:cNvPr id="2" name="Picture 5" descr="Logohadestex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9225" y="15366"/>
            <a:ext cx="17589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F9E3FF94-9B48-4304-851A-CD333689E984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pl-PL" altLang="en-US" smtClean="0"/>
              <a:t>J. Pietraszko, BTTB5, 24-27 January 2017 Barcelona</a:t>
            </a:r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6350" y="14632"/>
            <a:ext cx="736396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lnSpc>
                <a:spcPts val="5763"/>
              </a:lnSpc>
              <a:buClrTx/>
              <a:buFontTx/>
              <a:buNone/>
              <a:defRPr/>
            </a:pPr>
            <a:r>
              <a:rPr lang="en-US" altLang="en-US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Experimental setup</a:t>
            </a:r>
            <a:r>
              <a:rPr lang="pl-PL" altLang="en-US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– reference detector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488" y="947738"/>
            <a:ext cx="25114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288925" y="566738"/>
            <a:ext cx="3813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1pPr>
            <a:lvl2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2pPr>
            <a:lvl3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9pPr>
          </a:lstStyle>
          <a:p>
            <a:pPr eaLnBrk="1" hangingPunct="1">
              <a:spcBef>
                <a:spcPts val="40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Reference, tracking, scCVD detector</a:t>
            </a:r>
          </a:p>
        </p:txBody>
      </p:sp>
      <p:sp>
        <p:nvSpPr>
          <p:cNvPr id="7175" name="Text Box 4"/>
          <p:cNvSpPr txBox="1">
            <a:spLocks noChangeArrowheads="1"/>
          </p:cNvSpPr>
          <p:nvPr/>
        </p:nvSpPr>
        <p:spPr bwMode="auto">
          <a:xfrm>
            <a:off x="152400" y="3155950"/>
            <a:ext cx="4038600" cy="84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80988" indent="-280988" eaLnBrk="0" hangingPunct="0"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1pPr>
            <a:lvl2pPr eaLnBrk="0" hangingPunct="0"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2pPr>
            <a:lvl3pPr eaLnBrk="0" hangingPunct="0"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3pPr>
            <a:lvl4pPr eaLnBrk="0" hangingPunct="0"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4pPr>
            <a:lvl5pPr eaLnBrk="0" hangingPunct="0"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9pPr>
          </a:lstStyle>
          <a:p>
            <a:pPr eaLnBrk="1" hangingPunct="1">
              <a:spcBef>
                <a:spcPts val="400"/>
              </a:spcBef>
              <a:buFont typeface="Century Gothic" pitchFamily="34" charset="0"/>
              <a:buChar char="-"/>
              <a:defRPr/>
            </a:pPr>
            <a:r>
              <a:rPr lang="en-US" altLang="en-US" sz="1400" dirty="0" smtClean="0">
                <a:solidFill>
                  <a:srgbClr val="000000"/>
                </a:solidFill>
                <a:latin typeface="+mj-lt"/>
                <a:cs typeface="+mn-cs"/>
              </a:rPr>
              <a:t>four channels – metallization</a:t>
            </a:r>
          </a:p>
          <a:p>
            <a:pPr eaLnBrk="1" hangingPunct="1">
              <a:spcBef>
                <a:spcPts val="400"/>
              </a:spcBef>
              <a:buFont typeface="Century Gothic" pitchFamily="34" charset="0"/>
              <a:buChar char="-"/>
              <a:defRPr/>
            </a:pPr>
            <a:r>
              <a:rPr lang="en-US" altLang="en-US" sz="1400" dirty="0" smtClean="0">
                <a:solidFill>
                  <a:srgbClr val="000000"/>
                </a:solidFill>
                <a:latin typeface="+mj-lt"/>
                <a:cs typeface="+mn-cs"/>
              </a:rPr>
              <a:t>100µm space between</a:t>
            </a:r>
            <a:r>
              <a:rPr lang="pl-PL" altLang="en-US" sz="1400" dirty="0" smtClean="0">
                <a:solidFill>
                  <a:srgbClr val="000000"/>
                </a:solidFill>
                <a:latin typeface="+mj-lt"/>
                <a:cs typeface="+mn-cs"/>
              </a:rPr>
              <a:t> </a:t>
            </a:r>
            <a:r>
              <a:rPr lang="en-US" altLang="en-US" sz="1400" dirty="0" smtClean="0">
                <a:solidFill>
                  <a:srgbClr val="000000"/>
                </a:solidFill>
                <a:latin typeface="+mj-lt"/>
                <a:cs typeface="+mn-cs"/>
              </a:rPr>
              <a:t>electrodes</a:t>
            </a:r>
          </a:p>
          <a:p>
            <a:pPr eaLnBrk="1" hangingPunct="1">
              <a:spcBef>
                <a:spcPts val="400"/>
              </a:spcBef>
              <a:buFont typeface="Century Gothic" pitchFamily="34" charset="0"/>
              <a:buChar char="-"/>
              <a:defRPr/>
            </a:pPr>
            <a:r>
              <a:rPr lang="en-US" altLang="en-US" sz="1400" dirty="0" smtClean="0">
                <a:solidFill>
                  <a:srgbClr val="000000"/>
                </a:solidFill>
                <a:latin typeface="+mj-lt"/>
                <a:cs typeface="+mn-cs"/>
              </a:rPr>
              <a:t>time resolution below 100 </a:t>
            </a:r>
            <a:r>
              <a:rPr lang="en-US" altLang="en-US" sz="1400" dirty="0" err="1" smtClean="0">
                <a:solidFill>
                  <a:srgbClr val="000000"/>
                </a:solidFill>
                <a:latin typeface="+mj-lt"/>
                <a:cs typeface="+mn-cs"/>
              </a:rPr>
              <a:t>ps</a:t>
            </a:r>
            <a:r>
              <a:rPr lang="en-US" altLang="en-US" sz="1400" dirty="0" smtClean="0">
                <a:solidFill>
                  <a:srgbClr val="000000"/>
                </a:solidFill>
                <a:latin typeface="+mj-lt"/>
                <a:cs typeface="+mn-cs"/>
              </a:rPr>
              <a:t> 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003800" y="1052513"/>
            <a:ext cx="3228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1pPr>
            <a:lvl2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2pPr>
            <a:lvl3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9pPr>
          </a:lstStyle>
          <a:p>
            <a:pPr eaLnBrk="1" hangingPunct="1">
              <a:spcBef>
                <a:spcPts val="40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scCVD diamond signal for MIPs</a:t>
            </a:r>
          </a:p>
        </p:txBody>
      </p:sp>
      <p:sp>
        <p:nvSpPr>
          <p:cNvPr id="7178" name="Text Box 7"/>
          <p:cNvSpPr txBox="1">
            <a:spLocks noChangeArrowheads="1"/>
          </p:cNvSpPr>
          <p:nvPr/>
        </p:nvSpPr>
        <p:spPr bwMode="auto">
          <a:xfrm>
            <a:off x="4572000" y="4149725"/>
            <a:ext cx="4206875" cy="8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9pPr>
          </a:lstStyle>
          <a:p>
            <a:pPr marL="285750" indent="-285750" eaLnBrk="1" hangingPunct="1">
              <a:spcBef>
                <a:spcPts val="450"/>
              </a:spcBef>
              <a:buClrTx/>
              <a:buFontTx/>
              <a:buChar char="-"/>
              <a:defRPr/>
            </a:pPr>
            <a:r>
              <a:rPr lang="en-US" altLang="en-US" sz="1400" dirty="0" smtClean="0">
                <a:solidFill>
                  <a:srgbClr val="000000"/>
                </a:solidFill>
                <a:latin typeface="+mj-lt"/>
                <a:cs typeface="+mn-cs"/>
              </a:rPr>
              <a:t>Used threshold: 7mV on each channel</a:t>
            </a:r>
          </a:p>
          <a:p>
            <a:pPr marL="285750" indent="-285750" eaLnBrk="1" hangingPunct="1">
              <a:spcBef>
                <a:spcPts val="450"/>
              </a:spcBef>
              <a:buClrTx/>
              <a:buFontTx/>
              <a:buChar char="-"/>
              <a:defRPr/>
            </a:pPr>
            <a:r>
              <a:rPr lang="en-US" altLang="en-US" sz="1400" dirty="0" smtClean="0">
                <a:solidFill>
                  <a:srgbClr val="000000"/>
                </a:solidFill>
                <a:latin typeface="+mj-lt"/>
                <a:cs typeface="+mn-cs"/>
              </a:rPr>
              <a:t>AND condition between 2 channels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  <a:defRPr/>
            </a:pPr>
            <a:r>
              <a:rPr lang="en-US" altLang="en-US" sz="1600" dirty="0" smtClean="0">
                <a:solidFill>
                  <a:srgbClr val="000000"/>
                </a:solidFill>
                <a:latin typeface="+mj-lt"/>
                <a:cs typeface="+mn-cs"/>
              </a:rPr>
              <a:t>	  	</a:t>
            </a:r>
            <a:r>
              <a:rPr lang="en-US" altLang="en-US" sz="1600" dirty="0" smtClean="0">
                <a:solidFill>
                  <a:srgbClr val="000000"/>
                </a:solidFill>
                <a:latin typeface="+mj-lt"/>
                <a:cs typeface="+mn-cs"/>
                <a:sym typeface="Wingdings" panose="05000000000000000000" pitchFamily="2" charset="2"/>
              </a:rPr>
              <a:t></a:t>
            </a:r>
            <a:r>
              <a:rPr lang="en-US" altLang="en-US" sz="1600" dirty="0" smtClean="0">
                <a:solidFill>
                  <a:srgbClr val="000000"/>
                </a:solidFill>
                <a:latin typeface="+mj-lt"/>
                <a:cs typeface="+mn-cs"/>
              </a:rPr>
              <a:t> position resolution better than 50µm</a:t>
            </a:r>
          </a:p>
        </p:txBody>
      </p:sp>
      <p:cxnSp>
        <p:nvCxnSpPr>
          <p:cNvPr id="7176" name="AutoShape 8"/>
          <p:cNvCxnSpPr>
            <a:cxnSpLocks noChangeShapeType="1"/>
          </p:cNvCxnSpPr>
          <p:nvPr/>
        </p:nvCxnSpPr>
        <p:spPr bwMode="auto">
          <a:xfrm flipV="1">
            <a:off x="2543175" y="2157413"/>
            <a:ext cx="3175" cy="360362"/>
          </a:xfrm>
          <a:prstGeom prst="straightConnector1">
            <a:avLst/>
          </a:prstGeom>
          <a:noFill/>
          <a:ln w="28440" cap="sq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177" name="AutoShape 9"/>
          <p:cNvCxnSpPr>
            <a:cxnSpLocks noChangeShapeType="1"/>
          </p:cNvCxnSpPr>
          <p:nvPr/>
        </p:nvCxnSpPr>
        <p:spPr bwMode="auto">
          <a:xfrm flipV="1">
            <a:off x="2543175" y="1219200"/>
            <a:ext cx="3175" cy="836613"/>
          </a:xfrm>
          <a:prstGeom prst="straightConnector1">
            <a:avLst/>
          </a:prstGeom>
          <a:noFill/>
          <a:ln w="28440" cap="sq">
            <a:solidFill>
              <a:srgbClr val="FFFFFF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" name="Text Box 10"/>
          <p:cNvSpPr txBox="1">
            <a:spLocks noChangeArrowheads="1"/>
          </p:cNvSpPr>
          <p:nvPr/>
        </p:nvSpPr>
        <p:spPr bwMode="auto">
          <a:xfrm rot="-5400000">
            <a:off x="1988344" y="1574006"/>
            <a:ext cx="74295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1pPr>
            <a:lvl2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2pPr>
            <a:lvl3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9pPr>
          </a:lstStyle>
          <a:p>
            <a:pPr eaLnBrk="1" hangingPunct="1">
              <a:spcBef>
                <a:spcPts val="350"/>
              </a:spcBef>
              <a:buClrTx/>
              <a:buFontTx/>
              <a:buNone/>
            </a:pPr>
            <a:r>
              <a:rPr lang="pl-PL" altLang="en-US" sz="1400" b="1">
                <a:solidFill>
                  <a:srgbClr val="FFFFFF"/>
                </a:solidFill>
                <a:latin typeface="Times New Roman" pitchFamily="18" charset="0"/>
              </a:rPr>
              <a:t>100</a:t>
            </a:r>
            <a:r>
              <a:rPr lang="en-US" altLang="en-US" sz="1400" b="1">
                <a:solidFill>
                  <a:srgbClr val="FFFFFF"/>
                </a:solidFill>
                <a:latin typeface="Times New Roman" pitchFamily="18" charset="0"/>
              </a:rPr>
              <a:t> µm</a:t>
            </a:r>
          </a:p>
        </p:txBody>
      </p:sp>
      <p:cxnSp>
        <p:nvCxnSpPr>
          <p:cNvPr id="7179" name="AutoShape 11"/>
          <p:cNvCxnSpPr>
            <a:cxnSpLocks noChangeShapeType="1"/>
          </p:cNvCxnSpPr>
          <p:nvPr/>
        </p:nvCxnSpPr>
        <p:spPr bwMode="auto">
          <a:xfrm>
            <a:off x="990600" y="2865438"/>
            <a:ext cx="1828800" cy="1587"/>
          </a:xfrm>
          <a:prstGeom prst="straightConnector1">
            <a:avLst/>
          </a:prstGeom>
          <a:noFill/>
          <a:ln w="25560" cap="sq">
            <a:solidFill>
              <a:srgbClr val="FFFFFF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1206500" y="2560638"/>
            <a:ext cx="741363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1pPr>
            <a:lvl2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2pPr>
            <a:lvl3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9pPr>
          </a:lstStyle>
          <a:p>
            <a:pPr eaLnBrk="1" hangingPunct="1">
              <a:spcBef>
                <a:spcPts val="350"/>
              </a:spcBef>
              <a:buClrTx/>
              <a:buFontTx/>
              <a:buNone/>
            </a:pPr>
            <a:r>
              <a:rPr lang="en-US" altLang="en-US" sz="1400" b="1">
                <a:solidFill>
                  <a:srgbClr val="FFFFFF"/>
                </a:solidFill>
                <a:latin typeface="Times New Roman" pitchFamily="18" charset="0"/>
              </a:rPr>
              <a:t>4.3 mm</a:t>
            </a:r>
          </a:p>
        </p:txBody>
      </p:sp>
      <p:cxnSp>
        <p:nvCxnSpPr>
          <p:cNvPr id="7181" name="AutoShape 13"/>
          <p:cNvCxnSpPr>
            <a:cxnSpLocks noChangeShapeType="1"/>
          </p:cNvCxnSpPr>
          <p:nvPr/>
        </p:nvCxnSpPr>
        <p:spPr bwMode="auto">
          <a:xfrm flipV="1">
            <a:off x="1219200" y="1184275"/>
            <a:ext cx="1588" cy="1787525"/>
          </a:xfrm>
          <a:prstGeom prst="straightConnector1">
            <a:avLst/>
          </a:prstGeom>
          <a:noFill/>
          <a:ln w="25560" cap="sq">
            <a:solidFill>
              <a:srgbClr val="FFFFFF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182" name="Text Box 14"/>
          <p:cNvSpPr txBox="1">
            <a:spLocks noChangeArrowheads="1"/>
          </p:cNvSpPr>
          <p:nvPr/>
        </p:nvSpPr>
        <p:spPr bwMode="auto">
          <a:xfrm rot="-5400000">
            <a:off x="933450" y="1522413"/>
            <a:ext cx="741363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1pPr>
            <a:lvl2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2pPr>
            <a:lvl3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9pPr>
          </a:lstStyle>
          <a:p>
            <a:pPr eaLnBrk="1" hangingPunct="1">
              <a:spcBef>
                <a:spcPts val="350"/>
              </a:spcBef>
              <a:buClrTx/>
              <a:buFontTx/>
              <a:buNone/>
            </a:pPr>
            <a:r>
              <a:rPr lang="en-US" altLang="en-US" sz="1400" b="1">
                <a:solidFill>
                  <a:srgbClr val="FFFFFF"/>
                </a:solidFill>
                <a:latin typeface="Times New Roman" pitchFamily="18" charset="0"/>
              </a:rPr>
              <a:t>4.3 mm</a:t>
            </a:r>
          </a:p>
        </p:txBody>
      </p:sp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4018682"/>
            <a:ext cx="3681412" cy="250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6169" t="9583" r="3551" b="2953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2316163" y="5410200"/>
            <a:ext cx="13414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1pPr>
            <a:lvl2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2pPr>
            <a:lvl3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l-PL" altLang="en-US">
                <a:solidFill>
                  <a:srgbClr val="000000"/>
                </a:solidFill>
                <a:latin typeface="Symbol" pitchFamily="18" charset="2"/>
              </a:rPr>
              <a:t></a:t>
            </a:r>
            <a:r>
              <a:rPr lang="pl-PL" altLang="en-US">
                <a:solidFill>
                  <a:srgbClr val="000000"/>
                </a:solidFill>
                <a:latin typeface="Times New Roman" pitchFamily="18" charset="0"/>
              </a:rPr>
              <a:t> ≈ 90 ps</a:t>
            </a: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863588" y="3988365"/>
            <a:ext cx="1323096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1pPr>
            <a:lvl2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2pPr>
            <a:lvl3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 smtClean="0">
                <a:solidFill>
                  <a:srgbClr val="002060"/>
                </a:solidFill>
                <a:latin typeface="Book Antiqua" pitchFamily="16" charset="0"/>
              </a:rPr>
              <a:t>p@ </a:t>
            </a:r>
            <a:r>
              <a:rPr lang="en-US" altLang="en-US" sz="1600" dirty="0">
                <a:solidFill>
                  <a:srgbClr val="002060"/>
                </a:solidFill>
                <a:latin typeface="Book Antiqua" pitchFamily="16" charset="0"/>
              </a:rPr>
              <a:t>2.95 GeV</a:t>
            </a:r>
          </a:p>
        </p:txBody>
      </p:sp>
      <p:pic>
        <p:nvPicPr>
          <p:cNvPr id="7186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8513" y="1492250"/>
            <a:ext cx="3854450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5" descr="Logohadestex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5050" y="-1574"/>
            <a:ext cx="175895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F9E3FF94-9B48-4304-851A-CD333689E98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pl-PL" altLang="en-US" smtClean="0"/>
              <a:t>J. Pietraszko, BTTB5, 24-27 January 2017 Barcelona</a:t>
            </a:r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457200" y="762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lnSpc>
                <a:spcPts val="5763"/>
              </a:lnSpc>
              <a:buClrTx/>
              <a:buFontTx/>
              <a:buNone/>
              <a:defRPr/>
            </a:pPr>
            <a:r>
              <a:rPr lang="en-US" altLang="en-US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Experimental setup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7488" y="1341438"/>
            <a:ext cx="2513012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4932363" y="990600"/>
            <a:ext cx="3014662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1pPr>
            <a:lvl2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2pPr>
            <a:lvl3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9pPr>
          </a:lstStyle>
          <a:p>
            <a:pPr eaLnBrk="1" hangingPunct="1">
              <a:spcBef>
                <a:spcPts val="350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Palatino Linotype" pitchFamily="18" charset="0"/>
              </a:rPr>
              <a:t>Reference, tracking, scCVD detector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800600" y="3940175"/>
            <a:ext cx="3055938" cy="137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280988" indent="-280988"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1pPr>
            <a:lvl2pPr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2pPr>
            <a:lvl3pPr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3pPr>
            <a:lvl4pPr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4pPr>
            <a:lvl5pPr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ts val="350"/>
              </a:spcBef>
              <a:buFont typeface="Century Gothic" pitchFamily="34" charset="0"/>
              <a:buChar char="-"/>
              <a:defRPr/>
            </a:pPr>
            <a:r>
              <a:rPr lang="en-US" altLang="en-US" sz="1400" dirty="0" smtClean="0">
                <a:latin typeface="+mj-lt"/>
              </a:rPr>
              <a:t>Four channels – metallization</a:t>
            </a:r>
          </a:p>
          <a:p>
            <a:pPr>
              <a:spcBef>
                <a:spcPts val="350"/>
              </a:spcBef>
              <a:buFont typeface="Century Gothic" pitchFamily="34" charset="0"/>
              <a:buChar char="-"/>
              <a:defRPr/>
            </a:pPr>
            <a:r>
              <a:rPr lang="en-US" altLang="en-US" sz="1400" dirty="0" smtClean="0">
                <a:latin typeface="+mj-lt"/>
              </a:rPr>
              <a:t>100µm space between electrodes</a:t>
            </a:r>
          </a:p>
          <a:p>
            <a:pPr>
              <a:spcBef>
                <a:spcPts val="350"/>
              </a:spcBef>
              <a:buFont typeface="Century Gothic" pitchFamily="34" charset="0"/>
              <a:buChar char="-"/>
              <a:defRPr/>
            </a:pPr>
            <a:r>
              <a:rPr lang="en-US" altLang="en-US" sz="1400" dirty="0" smtClean="0">
                <a:latin typeface="+mj-lt"/>
              </a:rPr>
              <a:t>Time resolution below 100 </a:t>
            </a:r>
            <a:r>
              <a:rPr lang="en-US" altLang="en-US" sz="1400" dirty="0" err="1" smtClean="0">
                <a:latin typeface="+mj-lt"/>
              </a:rPr>
              <a:t>ps</a:t>
            </a:r>
            <a:r>
              <a:rPr lang="en-US" altLang="en-US" sz="1400" dirty="0" smtClean="0">
                <a:latin typeface="+mj-lt"/>
              </a:rPr>
              <a:t> </a:t>
            </a:r>
          </a:p>
          <a:p>
            <a:pPr>
              <a:spcBef>
                <a:spcPts val="350"/>
              </a:spcBef>
              <a:buFont typeface="Century Gothic" pitchFamily="34" charset="0"/>
              <a:buChar char="-"/>
              <a:defRPr/>
            </a:pPr>
            <a:r>
              <a:rPr lang="en-US" altLang="en-US" sz="1400" dirty="0" smtClean="0">
                <a:latin typeface="+mj-lt"/>
              </a:rPr>
              <a:t>Attached to a movable table, </a:t>
            </a:r>
          </a:p>
          <a:p>
            <a:pPr marL="285750">
              <a:spcBef>
                <a:spcPts val="350"/>
              </a:spcBef>
              <a:buClrTx/>
              <a:buFontTx/>
              <a:buNone/>
              <a:defRPr/>
            </a:pPr>
            <a:r>
              <a:rPr lang="pl-PL" altLang="en-US" sz="1400" dirty="0" smtClean="0">
                <a:latin typeface="+mj-lt"/>
              </a:rPr>
              <a:t>	</a:t>
            </a:r>
            <a:r>
              <a:rPr lang="en-US" altLang="en-US" sz="1400" dirty="0" smtClean="0">
                <a:latin typeface="+mj-lt"/>
              </a:rPr>
              <a:t>		(µm step precision)</a:t>
            </a:r>
          </a:p>
        </p:txBody>
      </p:sp>
      <p:cxnSp>
        <p:nvCxnSpPr>
          <p:cNvPr id="8198" name="AutoShape 5"/>
          <p:cNvCxnSpPr>
            <a:cxnSpLocks noChangeShapeType="1"/>
          </p:cNvCxnSpPr>
          <p:nvPr/>
        </p:nvCxnSpPr>
        <p:spPr bwMode="auto">
          <a:xfrm>
            <a:off x="2819400" y="2274888"/>
            <a:ext cx="1028700" cy="228600"/>
          </a:xfrm>
          <a:prstGeom prst="straightConnector1">
            <a:avLst/>
          </a:prstGeom>
          <a:noFill/>
          <a:ln w="31680" cap="sq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3100388" y="2387600"/>
            <a:ext cx="569912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1pPr>
            <a:lvl2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2pPr>
            <a:lvl3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9pPr>
          </a:lstStyle>
          <a:p>
            <a:pPr eaLnBrk="1" hangingPunct="1">
              <a:spcBef>
                <a:spcPts val="225"/>
              </a:spcBef>
              <a:buClr>
                <a:srgbClr val="FFFFFF"/>
              </a:buClr>
              <a:buFont typeface="Times New Roman" pitchFamily="18" charset="0"/>
              <a:buChar char="•"/>
            </a:pPr>
            <a:r>
              <a:rPr lang="en-US" altLang="en-US" sz="900" b="1">
                <a:solidFill>
                  <a:srgbClr val="FFFFFF"/>
                </a:solidFill>
                <a:latin typeface="Times New Roman" pitchFamily="18" charset="0"/>
              </a:rPr>
              <a:t>p beam</a:t>
            </a:r>
          </a:p>
        </p:txBody>
      </p:sp>
      <p:sp>
        <p:nvSpPr>
          <p:cNvPr id="8200" name="Text Box 7"/>
          <p:cNvSpPr txBox="1">
            <a:spLocks noChangeArrowheads="1"/>
          </p:cNvSpPr>
          <p:nvPr/>
        </p:nvSpPr>
        <p:spPr bwMode="auto">
          <a:xfrm>
            <a:off x="1219200" y="2424113"/>
            <a:ext cx="11239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1pPr>
            <a:lvl2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2pPr>
            <a:lvl3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9pPr>
          </a:lstStyle>
          <a:p>
            <a:pPr eaLnBrk="1" hangingPunct="1">
              <a:spcBef>
                <a:spcPts val="300"/>
              </a:spcBef>
              <a:buClr>
                <a:srgbClr val="FFFFFF"/>
              </a:buClr>
              <a:buFont typeface="Times New Roman" pitchFamily="18" charset="0"/>
              <a:buChar char="•"/>
            </a:pPr>
            <a:r>
              <a:rPr lang="en-US" altLang="en-US" sz="1200" b="1">
                <a:solidFill>
                  <a:srgbClr val="FFFFFF"/>
                </a:solidFill>
                <a:latin typeface="Times New Roman" pitchFamily="18" charset="0"/>
              </a:rPr>
              <a:t>Straw tubes,  </a:t>
            </a:r>
          </a:p>
          <a:p>
            <a:pPr eaLnBrk="1" hangingPunct="1">
              <a:spcBef>
                <a:spcPts val="300"/>
              </a:spcBef>
              <a:buClr>
                <a:srgbClr val="FFFFFF"/>
              </a:buClr>
              <a:buFont typeface="Times New Roman" pitchFamily="18" charset="0"/>
              <a:buChar char="•"/>
            </a:pPr>
            <a:r>
              <a:rPr lang="el-GR" altLang="en-US" sz="1200" b="1">
                <a:solidFill>
                  <a:srgbClr val="FFFFFF"/>
                </a:solidFill>
                <a:latin typeface="Times New Roman" pitchFamily="18" charset="0"/>
              </a:rPr>
              <a:t>Φ</a:t>
            </a:r>
            <a:r>
              <a:rPr lang="en-US" altLang="en-US" sz="1200" b="1">
                <a:solidFill>
                  <a:srgbClr val="FFFFFF"/>
                </a:solidFill>
                <a:latin typeface="Times New Roman" pitchFamily="18" charset="0"/>
              </a:rPr>
              <a:t> = 6mm</a:t>
            </a:r>
          </a:p>
        </p:txBody>
      </p:sp>
      <p:sp>
        <p:nvSpPr>
          <p:cNvPr id="8201" name="Text Box 8"/>
          <p:cNvSpPr txBox="1">
            <a:spLocks noChangeArrowheads="1"/>
          </p:cNvSpPr>
          <p:nvPr/>
        </p:nvSpPr>
        <p:spPr bwMode="auto">
          <a:xfrm>
            <a:off x="3203575" y="2884488"/>
            <a:ext cx="12827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1pPr>
            <a:lvl2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2pPr>
            <a:lvl3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9pPr>
          </a:lstStyle>
          <a:p>
            <a:pPr eaLnBrk="1" hangingPunct="1">
              <a:spcBef>
                <a:spcPts val="275"/>
              </a:spcBef>
              <a:buClr>
                <a:srgbClr val="FFFFFF"/>
              </a:buClr>
              <a:buFont typeface="Times New Roman" pitchFamily="18" charset="0"/>
              <a:buChar char="•"/>
            </a:pPr>
            <a:r>
              <a:rPr lang="en-US" altLang="en-US" sz="1100" b="1">
                <a:solidFill>
                  <a:srgbClr val="FFFFFF"/>
                </a:solidFill>
                <a:latin typeface="Times New Roman" pitchFamily="18" charset="0"/>
              </a:rPr>
              <a:t>scCVD diamond  </a:t>
            </a:r>
          </a:p>
        </p:txBody>
      </p:sp>
      <p:cxnSp>
        <p:nvCxnSpPr>
          <p:cNvPr id="8202" name="AutoShape 9"/>
          <p:cNvCxnSpPr>
            <a:cxnSpLocks noChangeShapeType="1"/>
          </p:cNvCxnSpPr>
          <p:nvPr/>
        </p:nvCxnSpPr>
        <p:spPr bwMode="auto">
          <a:xfrm flipV="1">
            <a:off x="4162425" y="1865313"/>
            <a:ext cx="38100" cy="457200"/>
          </a:xfrm>
          <a:prstGeom prst="straightConnector1">
            <a:avLst/>
          </a:prstGeom>
          <a:noFill/>
          <a:ln w="22320" cap="sq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203" name="AutoShape 10"/>
          <p:cNvCxnSpPr>
            <a:cxnSpLocks noChangeShapeType="1"/>
          </p:cNvCxnSpPr>
          <p:nvPr/>
        </p:nvCxnSpPr>
        <p:spPr bwMode="auto">
          <a:xfrm flipV="1">
            <a:off x="4076700" y="2732088"/>
            <a:ext cx="38100" cy="457200"/>
          </a:xfrm>
          <a:prstGeom prst="straightConnector1">
            <a:avLst/>
          </a:prstGeom>
          <a:noFill/>
          <a:ln w="22320" cap="sq">
            <a:solidFill>
              <a:srgbClr val="FFFFFF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204" name="AutoShape 11"/>
          <p:cNvCxnSpPr>
            <a:cxnSpLocks noChangeShapeType="1"/>
          </p:cNvCxnSpPr>
          <p:nvPr/>
        </p:nvCxnSpPr>
        <p:spPr bwMode="auto">
          <a:xfrm flipV="1">
            <a:off x="6962775" y="2525713"/>
            <a:ext cx="1588" cy="358775"/>
          </a:xfrm>
          <a:prstGeom prst="straightConnector1">
            <a:avLst/>
          </a:prstGeom>
          <a:noFill/>
          <a:ln w="28440" cap="sq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205" name="AutoShape 12"/>
          <p:cNvCxnSpPr>
            <a:cxnSpLocks noChangeShapeType="1"/>
          </p:cNvCxnSpPr>
          <p:nvPr/>
        </p:nvCxnSpPr>
        <p:spPr bwMode="auto">
          <a:xfrm flipV="1">
            <a:off x="6962775" y="1587500"/>
            <a:ext cx="1588" cy="836613"/>
          </a:xfrm>
          <a:prstGeom prst="straightConnector1">
            <a:avLst/>
          </a:prstGeom>
          <a:noFill/>
          <a:ln w="28440" cap="sq">
            <a:solidFill>
              <a:srgbClr val="FFFFFF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206" name="Text Box 13"/>
          <p:cNvSpPr txBox="1">
            <a:spLocks noChangeArrowheads="1"/>
          </p:cNvSpPr>
          <p:nvPr/>
        </p:nvSpPr>
        <p:spPr bwMode="auto">
          <a:xfrm rot="-5400000">
            <a:off x="6407944" y="1832769"/>
            <a:ext cx="74295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1pPr>
            <a:lvl2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2pPr>
            <a:lvl3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9pPr>
          </a:lstStyle>
          <a:p>
            <a:pPr eaLnBrk="1" hangingPunct="1">
              <a:spcBef>
                <a:spcPts val="350"/>
              </a:spcBef>
              <a:buClrTx/>
              <a:buFontTx/>
              <a:buNone/>
            </a:pPr>
            <a:r>
              <a:rPr lang="pl-PL" altLang="en-US" sz="1400" b="1">
                <a:solidFill>
                  <a:srgbClr val="FFFFFF"/>
                </a:solidFill>
                <a:latin typeface="Times New Roman" pitchFamily="18" charset="0"/>
              </a:rPr>
              <a:t>10</a:t>
            </a:r>
            <a:r>
              <a:rPr lang="en-US" altLang="en-US" sz="1400" b="1">
                <a:solidFill>
                  <a:srgbClr val="FFFFFF"/>
                </a:solidFill>
                <a:latin typeface="Times New Roman" pitchFamily="18" charset="0"/>
              </a:rPr>
              <a:t>0 µm</a:t>
            </a:r>
          </a:p>
        </p:txBody>
      </p:sp>
      <p:sp>
        <p:nvSpPr>
          <p:cNvPr id="8209" name="Text Box 14"/>
          <p:cNvSpPr txBox="1">
            <a:spLocks noChangeArrowheads="1"/>
          </p:cNvSpPr>
          <p:nvPr/>
        </p:nvSpPr>
        <p:spPr bwMode="auto">
          <a:xfrm>
            <a:off x="1524000" y="5275919"/>
            <a:ext cx="5216525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9pPr>
          </a:lstStyle>
          <a:p>
            <a:pPr eaLnBrk="1" hangingPunct="1">
              <a:spcBef>
                <a:spcPts val="400"/>
              </a:spcBef>
              <a:buClrTx/>
              <a:buFontTx/>
              <a:buNone/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latin typeface="+mj-lt"/>
                <a:cs typeface="+mn-cs"/>
              </a:rPr>
              <a:t>DAQ /Trigger:</a:t>
            </a:r>
          </a:p>
          <a:p>
            <a:pPr eaLnBrk="1" hangingPunct="1">
              <a:spcBef>
                <a:spcPts val="350"/>
              </a:spcBef>
              <a:buFont typeface="Century Gothic" pitchFamily="34" charset="0"/>
              <a:buChar char="-"/>
              <a:defRPr/>
            </a:pPr>
            <a:r>
              <a:rPr lang="en-US" altLang="en-US" sz="1400" dirty="0" smtClean="0">
                <a:solidFill>
                  <a:srgbClr val="000000"/>
                </a:solidFill>
                <a:latin typeface="+mj-lt"/>
                <a:cs typeface="+mn-cs"/>
              </a:rPr>
              <a:t>  Oscilloscope used as a DAQ (R&amp;S 1044)</a:t>
            </a:r>
          </a:p>
          <a:p>
            <a:pPr eaLnBrk="1" hangingPunct="1">
              <a:spcBef>
                <a:spcPts val="350"/>
              </a:spcBef>
              <a:buFont typeface="Century Gothic" pitchFamily="34" charset="0"/>
              <a:buChar char="-"/>
              <a:defRPr/>
            </a:pPr>
            <a:r>
              <a:rPr lang="en-US" altLang="en-US" sz="1400" dirty="0" smtClean="0">
                <a:solidFill>
                  <a:srgbClr val="000000"/>
                </a:solidFill>
                <a:latin typeface="+mj-lt"/>
                <a:cs typeface="+mn-cs"/>
              </a:rPr>
              <a:t>  Correlated signal in two diamond electrodes used as a trigger </a:t>
            </a:r>
          </a:p>
          <a:p>
            <a:pPr eaLnBrk="1" hangingPunct="1">
              <a:spcBef>
                <a:spcPts val="350"/>
              </a:spcBef>
              <a:buClrTx/>
              <a:buFontTx/>
              <a:buNone/>
              <a:defRPr/>
            </a:pPr>
            <a:r>
              <a:rPr lang="pl-PL" altLang="en-US" sz="1400" dirty="0" smtClean="0">
                <a:solidFill>
                  <a:srgbClr val="000000"/>
                </a:solidFill>
                <a:latin typeface="+mj-lt"/>
                <a:cs typeface="+mn-cs"/>
              </a:rPr>
              <a:t>	</a:t>
            </a:r>
            <a:r>
              <a:rPr lang="en-US" altLang="en-US" sz="1400" dirty="0" smtClean="0">
                <a:solidFill>
                  <a:srgbClr val="000000"/>
                </a:solidFill>
                <a:latin typeface="+mj-lt"/>
                <a:cs typeface="+mn-cs"/>
              </a:rPr>
              <a:t>	Trigger: protons in the 100µm gap between electrodes. 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0" y="4092575"/>
            <a:ext cx="3451225" cy="137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280988" indent="-280988"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1pPr>
            <a:lvl2pPr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2pPr>
            <a:lvl3pPr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3pPr>
            <a:lvl4pPr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4pPr>
            <a:lvl5pPr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ts val="350"/>
              </a:spcBef>
              <a:buFont typeface="Century Gothic" pitchFamily="34" charset="0"/>
              <a:buChar char="-"/>
              <a:defRPr/>
            </a:pPr>
            <a:r>
              <a:rPr lang="en-US" altLang="en-US" sz="1400" dirty="0" smtClean="0">
                <a:latin typeface="+mj-lt"/>
              </a:rPr>
              <a:t>Straw tubes connected to the PADI v6</a:t>
            </a:r>
          </a:p>
          <a:p>
            <a:pPr>
              <a:spcBef>
                <a:spcPts val="350"/>
              </a:spcBef>
              <a:buFont typeface="Century Gothic" pitchFamily="34" charset="0"/>
              <a:buChar char="-"/>
              <a:defRPr/>
            </a:pPr>
            <a:r>
              <a:rPr lang="en-US" altLang="en-US" sz="1400" dirty="0" smtClean="0">
                <a:latin typeface="+mj-lt"/>
              </a:rPr>
              <a:t>Straw diameter: 6 mm</a:t>
            </a:r>
          </a:p>
          <a:p>
            <a:pPr>
              <a:spcBef>
                <a:spcPts val="350"/>
              </a:spcBef>
              <a:buFont typeface="Century Gothic" pitchFamily="34" charset="0"/>
              <a:buChar char="-"/>
              <a:defRPr/>
            </a:pPr>
            <a:r>
              <a:rPr lang="de-DE" altLang="en-US" sz="1400" dirty="0" smtClean="0">
                <a:latin typeface="+mj-lt"/>
              </a:rPr>
              <a:t>Ar/CO</a:t>
            </a:r>
            <a:r>
              <a:rPr lang="de-DE" altLang="en-US" sz="1400" baseline="-25000" dirty="0" smtClean="0">
                <a:latin typeface="+mj-lt"/>
              </a:rPr>
              <a:t>2</a:t>
            </a:r>
            <a:r>
              <a:rPr lang="de-DE" altLang="en-US" sz="1400" dirty="0" smtClean="0">
                <a:latin typeface="+mj-lt"/>
              </a:rPr>
              <a:t>:  70%/30%</a:t>
            </a:r>
          </a:p>
          <a:p>
            <a:pPr>
              <a:spcBef>
                <a:spcPts val="350"/>
              </a:spcBef>
              <a:buFont typeface="Century Gothic" pitchFamily="34" charset="0"/>
              <a:buChar char="-"/>
              <a:defRPr/>
            </a:pPr>
            <a:r>
              <a:rPr lang="de-DE" altLang="en-US" sz="1400" dirty="0" smtClean="0">
                <a:latin typeface="+mj-lt"/>
              </a:rPr>
              <a:t>HV: 1800 V</a:t>
            </a:r>
          </a:p>
          <a:p>
            <a:pPr marL="284163">
              <a:spcBef>
                <a:spcPts val="350"/>
              </a:spcBef>
              <a:buClrTx/>
              <a:buFontTx/>
              <a:buNone/>
              <a:defRPr/>
            </a:pPr>
            <a:endParaRPr lang="de-DE" altLang="en-US" sz="1400" dirty="0" smtClean="0">
              <a:latin typeface="+mj-lt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0" y="1066800"/>
            <a:ext cx="4567238" cy="2978150"/>
            <a:chOff x="0" y="672"/>
            <a:chExt cx="2877" cy="1876"/>
          </a:xfrm>
        </p:grpSpPr>
        <p:pic>
          <p:nvPicPr>
            <p:cNvPr id="8215" name="Picture 1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713"/>
              <a:ext cx="2829" cy="1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216" name="Rectangle 18"/>
            <p:cNvSpPr>
              <a:spLocks noChangeArrowheads="1"/>
            </p:cNvSpPr>
            <p:nvPr/>
          </p:nvSpPr>
          <p:spPr bwMode="auto">
            <a:xfrm>
              <a:off x="0" y="672"/>
              <a:ext cx="654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spcBef>
                  <a:spcPts val="6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7F7F7F"/>
                  </a:solidFill>
                  <a:latin typeface="Century Gothic" pitchFamily="34" charset="0"/>
                  <a:ea typeface="Microsoft YaHei" charset="-122"/>
                </a:defRPr>
              </a:lvl1pPr>
              <a:lvl2pPr eaLnBrk="0" hangingPunct="0">
                <a:spcBef>
                  <a:spcPts val="4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7F7F7F"/>
                  </a:solidFill>
                  <a:latin typeface="Century Gothic" pitchFamily="34" charset="0"/>
                  <a:ea typeface="Microsoft YaHei" charset="-122"/>
                </a:defRPr>
              </a:lvl2pPr>
              <a:lvl3pPr eaLnBrk="0" hangingPunct="0">
                <a:spcBef>
                  <a:spcPts val="4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7F7F7F"/>
                  </a:solidFill>
                  <a:latin typeface="Century Gothic" pitchFamily="34" charset="0"/>
                  <a:ea typeface="Microsoft YaHei" charset="-122"/>
                </a:defRPr>
              </a:lvl3pPr>
              <a:lvl4pPr eaLnBrk="0" hangingPunct="0">
                <a:spcBef>
                  <a:spcPts val="4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7F7F7F"/>
                  </a:solidFill>
                  <a:latin typeface="Century Gothic" pitchFamily="34" charset="0"/>
                  <a:ea typeface="Microsoft YaHei" charset="-122"/>
                </a:defRPr>
              </a:lvl4pPr>
              <a:lvl5pPr eaLnBrk="0" hangingPunct="0">
                <a:spcBef>
                  <a:spcPts val="4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7F7F7F"/>
                  </a:solidFill>
                  <a:latin typeface="Century Gothic" pitchFamily="34" charset="0"/>
                  <a:ea typeface="Microsoft YaHei" charset="-122"/>
                </a:defRPr>
              </a:lvl5pPr>
              <a:lvl6pPr marL="2514600" indent="-228600" defTabSz="449263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7F7F7F"/>
                  </a:solidFill>
                  <a:latin typeface="Century Gothic" pitchFamily="34" charset="0"/>
                  <a:ea typeface="Microsoft YaHei" charset="-122"/>
                </a:defRPr>
              </a:lvl6pPr>
              <a:lvl7pPr marL="2971800" indent="-228600" defTabSz="449263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7F7F7F"/>
                  </a:solidFill>
                  <a:latin typeface="Century Gothic" pitchFamily="34" charset="0"/>
                  <a:ea typeface="Microsoft YaHei" charset="-122"/>
                </a:defRPr>
              </a:lvl7pPr>
              <a:lvl8pPr marL="3429000" indent="-228600" defTabSz="449263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7F7F7F"/>
                  </a:solidFill>
                  <a:latin typeface="Century Gothic" pitchFamily="34" charset="0"/>
                  <a:ea typeface="Microsoft YaHei" charset="-122"/>
                </a:defRPr>
              </a:lvl8pPr>
              <a:lvl9pPr marL="3886200" indent="-228600" defTabSz="449263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7F7F7F"/>
                  </a:solidFill>
                  <a:latin typeface="Century Gothic" pitchFamily="34" charset="0"/>
                  <a:ea typeface="Microsoft YaHei" charset="-122"/>
                </a:defRPr>
              </a:lvl9pPr>
            </a:lstStyle>
            <a:p>
              <a:pPr eaLnBrk="1" hangingPunct="1">
                <a:spcBef>
                  <a:spcPts val="200"/>
                </a:spcBef>
                <a:buClr>
                  <a:srgbClr val="FFFFFF"/>
                </a:buClr>
                <a:buFont typeface="Times New Roman" pitchFamily="18" charset="0"/>
                <a:buChar char="•"/>
              </a:pPr>
              <a:r>
                <a:rPr lang="en-US" altLang="en-US" sz="800">
                  <a:solidFill>
                    <a:srgbClr val="FFFFFF"/>
                  </a:solidFill>
                  <a:latin typeface="Times New Roman" pitchFamily="18" charset="0"/>
                </a:rPr>
                <a:t>www.tinkercad.com</a:t>
              </a:r>
            </a:p>
          </p:txBody>
        </p:sp>
      </p:grpSp>
      <p:cxnSp>
        <p:nvCxnSpPr>
          <p:cNvPr id="8210" name="AutoShape 19"/>
          <p:cNvCxnSpPr>
            <a:cxnSpLocks noChangeShapeType="1"/>
          </p:cNvCxnSpPr>
          <p:nvPr/>
        </p:nvCxnSpPr>
        <p:spPr bwMode="auto">
          <a:xfrm>
            <a:off x="5410200" y="3124200"/>
            <a:ext cx="1828800" cy="3175"/>
          </a:xfrm>
          <a:prstGeom prst="straightConnector1">
            <a:avLst/>
          </a:prstGeom>
          <a:noFill/>
          <a:ln w="25560" cap="sq">
            <a:solidFill>
              <a:srgbClr val="FFFFFF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211" name="Text Box 20"/>
          <p:cNvSpPr txBox="1">
            <a:spLocks noChangeArrowheads="1"/>
          </p:cNvSpPr>
          <p:nvPr/>
        </p:nvSpPr>
        <p:spPr bwMode="auto">
          <a:xfrm>
            <a:off x="5626100" y="2819400"/>
            <a:ext cx="741363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1pPr>
            <a:lvl2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2pPr>
            <a:lvl3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9pPr>
          </a:lstStyle>
          <a:p>
            <a:pPr eaLnBrk="1" hangingPunct="1">
              <a:spcBef>
                <a:spcPts val="350"/>
              </a:spcBef>
              <a:buClrTx/>
              <a:buFontTx/>
              <a:buNone/>
            </a:pPr>
            <a:r>
              <a:rPr lang="en-US" altLang="en-US" sz="1400" b="1">
                <a:solidFill>
                  <a:srgbClr val="FFFFFF"/>
                </a:solidFill>
                <a:latin typeface="Times New Roman" pitchFamily="18" charset="0"/>
              </a:rPr>
              <a:t>4.3 mm</a:t>
            </a:r>
          </a:p>
        </p:txBody>
      </p:sp>
      <p:cxnSp>
        <p:nvCxnSpPr>
          <p:cNvPr id="8212" name="AutoShape 21"/>
          <p:cNvCxnSpPr>
            <a:cxnSpLocks noChangeShapeType="1"/>
          </p:cNvCxnSpPr>
          <p:nvPr/>
        </p:nvCxnSpPr>
        <p:spPr bwMode="auto">
          <a:xfrm flipV="1">
            <a:off x="5638800" y="1589088"/>
            <a:ext cx="3175" cy="1787525"/>
          </a:xfrm>
          <a:prstGeom prst="straightConnector1">
            <a:avLst/>
          </a:prstGeom>
          <a:noFill/>
          <a:ln w="25560" cap="sq">
            <a:solidFill>
              <a:srgbClr val="FFFFFF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213" name="Text Box 22"/>
          <p:cNvSpPr txBox="1">
            <a:spLocks noChangeArrowheads="1"/>
          </p:cNvSpPr>
          <p:nvPr/>
        </p:nvSpPr>
        <p:spPr bwMode="auto">
          <a:xfrm rot="-5400000">
            <a:off x="5421313" y="1927225"/>
            <a:ext cx="741362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1pPr>
            <a:lvl2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2pPr>
            <a:lvl3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9pPr>
          </a:lstStyle>
          <a:p>
            <a:pPr eaLnBrk="1" hangingPunct="1">
              <a:spcBef>
                <a:spcPts val="350"/>
              </a:spcBef>
              <a:buClrTx/>
              <a:buFontTx/>
              <a:buNone/>
            </a:pPr>
            <a:r>
              <a:rPr lang="en-US" altLang="en-US" sz="1400" b="1">
                <a:solidFill>
                  <a:srgbClr val="FFFFFF"/>
                </a:solidFill>
                <a:latin typeface="Times New Roman" pitchFamily="18" charset="0"/>
              </a:rPr>
              <a:t>4.3 mm</a:t>
            </a:r>
          </a:p>
        </p:txBody>
      </p:sp>
      <p:pic>
        <p:nvPicPr>
          <p:cNvPr id="8214" name="Picture 5" descr="Logohadestex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7438" y="10526"/>
            <a:ext cx="17589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F9E3FF94-9B48-4304-851A-CD333689E98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pl-PL" altLang="en-US" smtClean="0"/>
              <a:t>J. Pietraszko, BTTB5, 24-27 January 2017 Barcelona</a:t>
            </a:r>
            <a:endParaRPr lang="en-US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359532" y="1196752"/>
            <a:ext cx="1692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beam pipe 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1115616" y="1891861"/>
            <a:ext cx="1692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p@2.95GeV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683568" y="2683949"/>
            <a:ext cx="1692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Straw tubes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3095067" y="3121223"/>
            <a:ext cx="1692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Diamond detector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stCxn id="30" idx="0"/>
          </p:cNvCxnSpPr>
          <p:nvPr/>
        </p:nvCxnSpPr>
        <p:spPr bwMode="auto">
          <a:xfrm flipV="1">
            <a:off x="3941546" y="2780928"/>
            <a:ext cx="162402" cy="34029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457200" y="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lnSpc>
                <a:spcPts val="5763"/>
              </a:lnSpc>
              <a:buClrTx/>
              <a:buFontTx/>
              <a:buNone/>
              <a:defRPr/>
            </a:pPr>
            <a:r>
              <a:rPr lang="en-US" altLang="en-US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Experimental setup</a:t>
            </a:r>
          </a:p>
        </p:txBody>
      </p:sp>
      <p:cxnSp>
        <p:nvCxnSpPr>
          <p:cNvPr id="9219" name="AutoShape 2"/>
          <p:cNvCxnSpPr>
            <a:cxnSpLocks noChangeShapeType="1"/>
          </p:cNvCxnSpPr>
          <p:nvPr/>
        </p:nvCxnSpPr>
        <p:spPr bwMode="auto">
          <a:xfrm>
            <a:off x="2819400" y="2144713"/>
            <a:ext cx="1028700" cy="228600"/>
          </a:xfrm>
          <a:prstGeom prst="straightConnector1">
            <a:avLst/>
          </a:prstGeom>
          <a:noFill/>
          <a:ln w="31680" cap="sq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3100388" y="2257425"/>
            <a:ext cx="573087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1pPr>
            <a:lvl2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2pPr>
            <a:lvl3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9pPr>
          </a:lstStyle>
          <a:p>
            <a:pPr eaLnBrk="1" hangingPunct="1">
              <a:spcBef>
                <a:spcPts val="225"/>
              </a:spcBef>
              <a:buClr>
                <a:srgbClr val="FFFFFF"/>
              </a:buClr>
              <a:buFont typeface="Times New Roman" pitchFamily="18" charset="0"/>
              <a:buChar char="•"/>
            </a:pPr>
            <a:r>
              <a:rPr lang="en-US" altLang="en-US" sz="900" b="1">
                <a:solidFill>
                  <a:srgbClr val="FFFFFF"/>
                </a:solidFill>
                <a:latin typeface="Calibri" pitchFamily="34" charset="0"/>
              </a:rPr>
              <a:t>p beam</a:t>
            </a:r>
          </a:p>
        </p:txBody>
      </p:sp>
      <p:cxnSp>
        <p:nvCxnSpPr>
          <p:cNvPr id="9222" name="AutoShape 5"/>
          <p:cNvCxnSpPr>
            <a:cxnSpLocks noChangeShapeType="1"/>
          </p:cNvCxnSpPr>
          <p:nvPr/>
        </p:nvCxnSpPr>
        <p:spPr bwMode="auto">
          <a:xfrm flipV="1">
            <a:off x="4162425" y="1736725"/>
            <a:ext cx="38100" cy="457200"/>
          </a:xfrm>
          <a:prstGeom prst="straightConnector1">
            <a:avLst/>
          </a:prstGeom>
          <a:noFill/>
          <a:ln w="22320" cap="sq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223" name="AutoShape 6"/>
          <p:cNvCxnSpPr>
            <a:cxnSpLocks noChangeShapeType="1"/>
          </p:cNvCxnSpPr>
          <p:nvPr/>
        </p:nvCxnSpPr>
        <p:spPr bwMode="auto">
          <a:xfrm flipV="1">
            <a:off x="4076700" y="2601913"/>
            <a:ext cx="38100" cy="457200"/>
          </a:xfrm>
          <a:prstGeom prst="straightConnector1">
            <a:avLst/>
          </a:prstGeom>
          <a:noFill/>
          <a:ln w="22320" cap="sq">
            <a:solidFill>
              <a:srgbClr val="FFFFFF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224" name="AutoShape 7"/>
          <p:cNvCxnSpPr>
            <a:cxnSpLocks noChangeShapeType="1"/>
          </p:cNvCxnSpPr>
          <p:nvPr/>
        </p:nvCxnSpPr>
        <p:spPr bwMode="auto">
          <a:xfrm flipV="1">
            <a:off x="5867400" y="2460625"/>
            <a:ext cx="992188" cy="892175"/>
          </a:xfrm>
          <a:prstGeom prst="straightConnector1">
            <a:avLst/>
          </a:prstGeom>
          <a:noFill/>
          <a:ln w="38160" cap="sq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225" name="AutoShape 8"/>
          <p:cNvCxnSpPr>
            <a:cxnSpLocks noChangeShapeType="1"/>
          </p:cNvCxnSpPr>
          <p:nvPr/>
        </p:nvCxnSpPr>
        <p:spPr bwMode="auto">
          <a:xfrm flipH="1" flipV="1">
            <a:off x="4162425" y="2601913"/>
            <a:ext cx="161925" cy="750887"/>
          </a:xfrm>
          <a:prstGeom prst="straightConnector1">
            <a:avLst/>
          </a:prstGeom>
          <a:noFill/>
          <a:ln w="38160" cap="sq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9226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463"/>
          <a:stretch/>
        </p:blipFill>
        <p:spPr bwMode="auto">
          <a:xfrm>
            <a:off x="966788" y="4102100"/>
            <a:ext cx="3276600" cy="217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971600" y="5949280"/>
            <a:ext cx="3040063" cy="336550"/>
          </a:xfrm>
          <a:prstGeom prst="rect">
            <a:avLst/>
          </a:prstGeom>
          <a:solidFill>
            <a:srgbClr val="000000"/>
          </a:solidFill>
          <a:ln w="381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1pPr>
            <a:lvl2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2pPr>
            <a:lvl3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9pPr>
          </a:lstStyle>
          <a:p>
            <a:pPr eaLnBrk="1" hangingPunct="1">
              <a:spcBef>
                <a:spcPts val="40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FFFFFF"/>
                </a:solidFill>
                <a:latin typeface="Calibri" pitchFamily="34" charset="0"/>
              </a:rPr>
              <a:t>Real beam spot – J</a:t>
            </a:r>
            <a:r>
              <a:rPr lang="de-DE" altLang="en-US" sz="1600" dirty="0" err="1">
                <a:solidFill>
                  <a:srgbClr val="FFFFFF"/>
                </a:solidFill>
                <a:latin typeface="Calibri" pitchFamily="34" charset="0"/>
              </a:rPr>
              <a:t>ülich</a:t>
            </a:r>
            <a:r>
              <a:rPr lang="de-DE" altLang="en-US" sz="1600" dirty="0">
                <a:solidFill>
                  <a:srgbClr val="FFFFFF"/>
                </a:solidFill>
                <a:latin typeface="Calibri" pitchFamily="34" charset="0"/>
              </a:rPr>
              <a:t> beam time</a:t>
            </a:r>
          </a:p>
        </p:txBody>
      </p:sp>
      <p:sp>
        <p:nvSpPr>
          <p:cNvPr id="9228" name="Rectangle 11"/>
          <p:cNvSpPr>
            <a:spLocks noChangeArrowheads="1"/>
          </p:cNvSpPr>
          <p:nvPr/>
        </p:nvSpPr>
        <p:spPr bwMode="auto">
          <a:xfrm>
            <a:off x="76200" y="3887788"/>
            <a:ext cx="10509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1pPr>
            <a:lvl2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2pPr>
            <a:lvl3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9pPr>
          </a:lstStyle>
          <a:p>
            <a:pPr eaLnBrk="1" hangingPunct="1">
              <a:spcBef>
                <a:spcPts val="200"/>
              </a:spcBef>
              <a:buFont typeface="Times New Roman" pitchFamily="18" charset="0"/>
              <a:buChar char="•"/>
            </a:pPr>
            <a:r>
              <a:rPr lang="en-US" altLang="en-US" sz="800">
                <a:solidFill>
                  <a:srgbClr val="000000"/>
                </a:solidFill>
                <a:latin typeface="Calibri" pitchFamily="34" charset="0"/>
              </a:rPr>
              <a:t>www.tinkercad.com</a:t>
            </a:r>
          </a:p>
        </p:txBody>
      </p:sp>
      <p:pic>
        <p:nvPicPr>
          <p:cNvPr id="9229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4075113"/>
            <a:ext cx="3352800" cy="267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1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019175"/>
            <a:ext cx="4267200" cy="295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" name="Picture 5" descr="Logohadestex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5050" y="0"/>
            <a:ext cx="17589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F9E3FF94-9B48-4304-851A-CD333689E984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pl-PL" altLang="en-US" smtClean="0"/>
              <a:t>J. Pietraszko, BTTB5, 24-27 January 2017 Barcelona</a:t>
            </a:r>
            <a:endParaRPr lang="en-US" altLang="en-US"/>
          </a:p>
        </p:txBody>
      </p:sp>
      <p:cxnSp>
        <p:nvCxnSpPr>
          <p:cNvPr id="22" name="AutoShape 5"/>
          <p:cNvCxnSpPr>
            <a:cxnSpLocks noChangeShapeType="1"/>
          </p:cNvCxnSpPr>
          <p:nvPr/>
        </p:nvCxnSpPr>
        <p:spPr bwMode="auto">
          <a:xfrm>
            <a:off x="2819400" y="2274888"/>
            <a:ext cx="1028700" cy="228600"/>
          </a:xfrm>
          <a:prstGeom prst="straightConnector1">
            <a:avLst/>
          </a:prstGeom>
          <a:noFill/>
          <a:ln w="31680" cap="sq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3100388" y="2387600"/>
            <a:ext cx="569912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1pPr>
            <a:lvl2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2pPr>
            <a:lvl3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9pPr>
          </a:lstStyle>
          <a:p>
            <a:pPr eaLnBrk="1" hangingPunct="1">
              <a:spcBef>
                <a:spcPts val="225"/>
              </a:spcBef>
              <a:buClr>
                <a:srgbClr val="FFFFFF"/>
              </a:buClr>
              <a:buFont typeface="Times New Roman" pitchFamily="18" charset="0"/>
              <a:buChar char="•"/>
            </a:pPr>
            <a:r>
              <a:rPr lang="en-US" altLang="en-US" sz="900" b="1">
                <a:solidFill>
                  <a:srgbClr val="FFFFFF"/>
                </a:solidFill>
                <a:latin typeface="Times New Roman" pitchFamily="18" charset="0"/>
              </a:rPr>
              <a:t>p beam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1219200" y="2424113"/>
            <a:ext cx="11239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1pPr>
            <a:lvl2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2pPr>
            <a:lvl3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9pPr>
          </a:lstStyle>
          <a:p>
            <a:pPr eaLnBrk="1" hangingPunct="1">
              <a:spcBef>
                <a:spcPts val="300"/>
              </a:spcBef>
              <a:buClr>
                <a:srgbClr val="FFFFFF"/>
              </a:buClr>
              <a:buFont typeface="Times New Roman" pitchFamily="18" charset="0"/>
              <a:buChar char="•"/>
            </a:pPr>
            <a:r>
              <a:rPr lang="en-US" altLang="en-US" sz="1200" b="1">
                <a:solidFill>
                  <a:srgbClr val="FFFFFF"/>
                </a:solidFill>
                <a:latin typeface="Times New Roman" pitchFamily="18" charset="0"/>
              </a:rPr>
              <a:t>Straw tubes,  </a:t>
            </a:r>
          </a:p>
          <a:p>
            <a:pPr eaLnBrk="1" hangingPunct="1">
              <a:spcBef>
                <a:spcPts val="300"/>
              </a:spcBef>
              <a:buClr>
                <a:srgbClr val="FFFFFF"/>
              </a:buClr>
              <a:buFont typeface="Times New Roman" pitchFamily="18" charset="0"/>
              <a:buChar char="•"/>
            </a:pPr>
            <a:r>
              <a:rPr lang="el-GR" altLang="en-US" sz="1200" b="1">
                <a:solidFill>
                  <a:srgbClr val="FFFFFF"/>
                </a:solidFill>
                <a:latin typeface="Times New Roman" pitchFamily="18" charset="0"/>
              </a:rPr>
              <a:t>Φ</a:t>
            </a:r>
            <a:r>
              <a:rPr lang="en-US" altLang="en-US" sz="1200" b="1">
                <a:solidFill>
                  <a:srgbClr val="FFFFFF"/>
                </a:solidFill>
                <a:latin typeface="Times New Roman" pitchFamily="18" charset="0"/>
              </a:rPr>
              <a:t> = 6mm</a:t>
            </a: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3203575" y="2884488"/>
            <a:ext cx="12827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1pPr>
            <a:lvl2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2pPr>
            <a:lvl3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9pPr>
          </a:lstStyle>
          <a:p>
            <a:pPr eaLnBrk="1" hangingPunct="1">
              <a:spcBef>
                <a:spcPts val="275"/>
              </a:spcBef>
              <a:buClr>
                <a:srgbClr val="FFFFFF"/>
              </a:buClr>
              <a:buFont typeface="Times New Roman" pitchFamily="18" charset="0"/>
              <a:buChar char="•"/>
            </a:pPr>
            <a:r>
              <a:rPr lang="en-US" altLang="en-US" sz="1100" b="1">
                <a:solidFill>
                  <a:srgbClr val="FFFFFF"/>
                </a:solidFill>
                <a:latin typeface="Times New Roman" pitchFamily="18" charset="0"/>
              </a:rPr>
              <a:t>scCVD diamond  </a:t>
            </a:r>
          </a:p>
        </p:txBody>
      </p:sp>
      <p:cxnSp>
        <p:nvCxnSpPr>
          <p:cNvPr id="26" name="AutoShape 9"/>
          <p:cNvCxnSpPr>
            <a:cxnSpLocks noChangeShapeType="1"/>
          </p:cNvCxnSpPr>
          <p:nvPr/>
        </p:nvCxnSpPr>
        <p:spPr bwMode="auto">
          <a:xfrm flipV="1">
            <a:off x="4162425" y="1865313"/>
            <a:ext cx="38100" cy="457200"/>
          </a:xfrm>
          <a:prstGeom prst="straightConnector1">
            <a:avLst/>
          </a:prstGeom>
          <a:noFill/>
          <a:ln w="22320" cap="sq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7" name="AutoShape 10"/>
          <p:cNvCxnSpPr>
            <a:cxnSpLocks noChangeShapeType="1"/>
          </p:cNvCxnSpPr>
          <p:nvPr/>
        </p:nvCxnSpPr>
        <p:spPr bwMode="auto">
          <a:xfrm flipV="1">
            <a:off x="4076700" y="2732088"/>
            <a:ext cx="38100" cy="457200"/>
          </a:xfrm>
          <a:prstGeom prst="straightConnector1">
            <a:avLst/>
          </a:prstGeom>
          <a:noFill/>
          <a:ln w="22320" cap="sq">
            <a:solidFill>
              <a:srgbClr val="FFFFFF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28" name="Group 16"/>
          <p:cNvGrpSpPr>
            <a:grpSpLocks/>
          </p:cNvGrpSpPr>
          <p:nvPr/>
        </p:nvGrpSpPr>
        <p:grpSpPr bwMode="auto">
          <a:xfrm>
            <a:off x="0" y="1066800"/>
            <a:ext cx="4567238" cy="2978150"/>
            <a:chOff x="0" y="672"/>
            <a:chExt cx="2877" cy="1876"/>
          </a:xfrm>
        </p:grpSpPr>
        <p:pic>
          <p:nvPicPr>
            <p:cNvPr id="29" name="Picture 1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713"/>
              <a:ext cx="2829" cy="1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0" name="Rectangle 18"/>
            <p:cNvSpPr>
              <a:spLocks noChangeArrowheads="1"/>
            </p:cNvSpPr>
            <p:nvPr/>
          </p:nvSpPr>
          <p:spPr bwMode="auto">
            <a:xfrm>
              <a:off x="0" y="672"/>
              <a:ext cx="654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spcBef>
                  <a:spcPts val="6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7F7F7F"/>
                  </a:solidFill>
                  <a:latin typeface="Century Gothic" pitchFamily="34" charset="0"/>
                  <a:ea typeface="Microsoft YaHei" charset="-122"/>
                </a:defRPr>
              </a:lvl1pPr>
              <a:lvl2pPr eaLnBrk="0" hangingPunct="0">
                <a:spcBef>
                  <a:spcPts val="4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7F7F7F"/>
                  </a:solidFill>
                  <a:latin typeface="Century Gothic" pitchFamily="34" charset="0"/>
                  <a:ea typeface="Microsoft YaHei" charset="-122"/>
                </a:defRPr>
              </a:lvl2pPr>
              <a:lvl3pPr eaLnBrk="0" hangingPunct="0">
                <a:spcBef>
                  <a:spcPts val="4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7F7F7F"/>
                  </a:solidFill>
                  <a:latin typeface="Century Gothic" pitchFamily="34" charset="0"/>
                  <a:ea typeface="Microsoft YaHei" charset="-122"/>
                </a:defRPr>
              </a:lvl3pPr>
              <a:lvl4pPr eaLnBrk="0" hangingPunct="0">
                <a:spcBef>
                  <a:spcPts val="4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7F7F7F"/>
                  </a:solidFill>
                  <a:latin typeface="Century Gothic" pitchFamily="34" charset="0"/>
                  <a:ea typeface="Microsoft YaHei" charset="-122"/>
                </a:defRPr>
              </a:lvl4pPr>
              <a:lvl5pPr eaLnBrk="0" hangingPunct="0">
                <a:spcBef>
                  <a:spcPts val="4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7F7F7F"/>
                  </a:solidFill>
                  <a:latin typeface="Century Gothic" pitchFamily="34" charset="0"/>
                  <a:ea typeface="Microsoft YaHei" charset="-122"/>
                </a:defRPr>
              </a:lvl5pPr>
              <a:lvl6pPr marL="2514600" indent="-228600" defTabSz="449263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7F7F7F"/>
                  </a:solidFill>
                  <a:latin typeface="Century Gothic" pitchFamily="34" charset="0"/>
                  <a:ea typeface="Microsoft YaHei" charset="-122"/>
                </a:defRPr>
              </a:lvl6pPr>
              <a:lvl7pPr marL="2971800" indent="-228600" defTabSz="449263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7F7F7F"/>
                  </a:solidFill>
                  <a:latin typeface="Century Gothic" pitchFamily="34" charset="0"/>
                  <a:ea typeface="Microsoft YaHei" charset="-122"/>
                </a:defRPr>
              </a:lvl7pPr>
              <a:lvl8pPr marL="3429000" indent="-228600" defTabSz="449263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7F7F7F"/>
                  </a:solidFill>
                  <a:latin typeface="Century Gothic" pitchFamily="34" charset="0"/>
                  <a:ea typeface="Microsoft YaHei" charset="-122"/>
                </a:defRPr>
              </a:lvl8pPr>
              <a:lvl9pPr marL="3886200" indent="-228600" defTabSz="449263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7F7F7F"/>
                  </a:solidFill>
                  <a:latin typeface="Century Gothic" pitchFamily="34" charset="0"/>
                  <a:ea typeface="Microsoft YaHei" charset="-122"/>
                </a:defRPr>
              </a:lvl9pPr>
            </a:lstStyle>
            <a:p>
              <a:pPr eaLnBrk="1" hangingPunct="1">
                <a:spcBef>
                  <a:spcPts val="200"/>
                </a:spcBef>
                <a:buClr>
                  <a:srgbClr val="FFFFFF"/>
                </a:buClr>
                <a:buFont typeface="Times New Roman" pitchFamily="18" charset="0"/>
                <a:buChar char="•"/>
              </a:pPr>
              <a:r>
                <a:rPr lang="en-US" altLang="en-US" sz="800">
                  <a:solidFill>
                    <a:srgbClr val="FFFFFF"/>
                  </a:solidFill>
                  <a:latin typeface="Times New Roman" pitchFamily="18" charset="0"/>
                </a:rPr>
                <a:t>www.tinkercad.com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59532" y="1196752"/>
            <a:ext cx="1692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beam pipe 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1115616" y="1891861"/>
            <a:ext cx="1692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p@2.95GeV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683568" y="2683949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Straw tubes, </a:t>
            </a:r>
            <a:r>
              <a:rPr lang="el-GR" sz="1400" dirty="0" smtClean="0"/>
              <a:t>Φ</a:t>
            </a:r>
            <a:r>
              <a:rPr lang="en-US" sz="1400" dirty="0"/>
              <a:t>=</a:t>
            </a:r>
            <a:r>
              <a:rPr lang="en-US" sz="1400" dirty="0" smtClean="0"/>
              <a:t>6 mm</a:t>
            </a:r>
            <a:endParaRPr lang="en-US" sz="1400" dirty="0"/>
          </a:p>
        </p:txBody>
      </p:sp>
      <p:cxnSp>
        <p:nvCxnSpPr>
          <p:cNvPr id="35" name="Straight Arrow Connector 34"/>
          <p:cNvCxnSpPr>
            <a:stCxn id="9232" idx="0"/>
          </p:cNvCxnSpPr>
          <p:nvPr/>
        </p:nvCxnSpPr>
        <p:spPr bwMode="auto">
          <a:xfrm flipH="1" flipV="1">
            <a:off x="4103949" y="2780930"/>
            <a:ext cx="635520" cy="57187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32" name="Text Box 17"/>
          <p:cNvSpPr txBox="1">
            <a:spLocks noChangeArrowheads="1"/>
          </p:cNvSpPr>
          <p:nvPr/>
        </p:nvSpPr>
        <p:spPr bwMode="auto">
          <a:xfrm>
            <a:off x="3106738" y="3352800"/>
            <a:ext cx="3265462" cy="638253"/>
          </a:xfrm>
          <a:prstGeom prst="rect">
            <a:avLst/>
          </a:prstGeom>
          <a:solidFill>
            <a:srgbClr val="000000"/>
          </a:solidFill>
          <a:ln w="381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1pPr>
            <a:lvl2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2pPr>
            <a:lvl3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9pPr>
          </a:lstStyle>
          <a:p>
            <a:pPr algn="ctr" eaLnBrk="1" hangingPunct="1">
              <a:spcBef>
                <a:spcPts val="400"/>
              </a:spcBef>
              <a:buClrTx/>
              <a:buFontTx/>
              <a:buNone/>
            </a:pPr>
            <a:r>
              <a:rPr lang="en-US" altLang="en-US" sz="1600" dirty="0" err="1">
                <a:solidFill>
                  <a:srgbClr val="FFFFFF"/>
                </a:solidFill>
                <a:latin typeface="Calibri" pitchFamily="34" charset="0"/>
              </a:rPr>
              <a:t>scCVD</a:t>
            </a:r>
            <a:r>
              <a:rPr lang="en-US" altLang="en-US" sz="1600" dirty="0">
                <a:solidFill>
                  <a:srgbClr val="FFFFFF"/>
                </a:solidFill>
                <a:latin typeface="Calibri" pitchFamily="34" charset="0"/>
              </a:rPr>
              <a:t> diamond detector</a:t>
            </a:r>
          </a:p>
          <a:p>
            <a:pPr algn="ctr" eaLnBrk="1" hangingPunct="1">
              <a:spcBef>
                <a:spcPts val="40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FFFFFF"/>
                </a:solidFill>
                <a:latin typeface="Calibri" pitchFamily="34" charset="0"/>
              </a:rPr>
              <a:t>mounted on movable </a:t>
            </a:r>
            <a:r>
              <a:rPr lang="en-US" altLang="en-US" sz="1600" dirty="0">
                <a:solidFill>
                  <a:srgbClr val="FFFFFF"/>
                </a:solidFill>
                <a:latin typeface="Calibri" pitchFamily="34" charset="0"/>
              </a:rPr>
              <a:t>table (±</a:t>
            </a:r>
            <a:r>
              <a:rPr lang="en-US" altLang="en-US" sz="1600" dirty="0" smtClean="0">
                <a:solidFill>
                  <a:srgbClr val="FFFFFF"/>
                </a:solidFill>
                <a:latin typeface="Calibri" pitchFamily="34" charset="0"/>
              </a:rPr>
              <a:t>1µm)</a:t>
            </a:r>
            <a:endParaRPr lang="en-US" altLang="en-US" sz="1600" dirty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39" name="Straight Arrow Connector 38"/>
          <p:cNvCxnSpPr>
            <a:stCxn id="9232" idx="0"/>
          </p:cNvCxnSpPr>
          <p:nvPr/>
        </p:nvCxnSpPr>
        <p:spPr bwMode="auto">
          <a:xfrm flipV="1">
            <a:off x="4739469" y="2492896"/>
            <a:ext cx="2028775" cy="859904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2348756"/>
            <a:ext cx="4321175" cy="266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57200" y="0"/>
            <a:ext cx="8229600" cy="656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lnSpc>
                <a:spcPts val="5763"/>
              </a:lnSpc>
              <a:buClrTx/>
              <a:buFontTx/>
              <a:buNone/>
              <a:defRPr/>
            </a:pPr>
            <a:r>
              <a:rPr lang="en-US" altLang="en-US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Drift time measurement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143969"/>
            <a:ext cx="449580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132856"/>
            <a:ext cx="4495800" cy="19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132856"/>
            <a:ext cx="449580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132856"/>
            <a:ext cx="4495800" cy="197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166194"/>
            <a:ext cx="4495800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2350344"/>
            <a:ext cx="4321175" cy="269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2350344"/>
            <a:ext cx="4321175" cy="266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2350344"/>
            <a:ext cx="4321175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2350344"/>
            <a:ext cx="4321175" cy="268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9468" name="AutoShape 12"/>
          <p:cNvCxnSpPr>
            <a:cxnSpLocks noChangeShapeType="1"/>
          </p:cNvCxnSpPr>
          <p:nvPr/>
        </p:nvCxnSpPr>
        <p:spPr bwMode="auto">
          <a:xfrm flipV="1">
            <a:off x="3581400" y="2513856"/>
            <a:ext cx="3175" cy="590550"/>
          </a:xfrm>
          <a:prstGeom prst="straightConnector1">
            <a:avLst/>
          </a:prstGeom>
          <a:noFill/>
          <a:ln w="22320" cap="sq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3200400" y="2132856"/>
            <a:ext cx="833438" cy="5207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1pPr>
            <a:lvl2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2pPr>
            <a:lvl3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9pPr>
          </a:lstStyle>
          <a:p>
            <a:pPr eaLnBrk="1" hangingPunct="1">
              <a:spcBef>
                <a:spcPts val="350"/>
              </a:spcBef>
              <a:buClr>
                <a:srgbClr val="FFFFFF"/>
              </a:buClr>
              <a:buFont typeface="Times New Roman" pitchFamily="18" charset="0"/>
              <a:buChar char="•"/>
            </a:pPr>
            <a:r>
              <a:rPr lang="en-US" altLang="en-US" sz="1400">
                <a:solidFill>
                  <a:srgbClr val="FFFFFF"/>
                </a:solidFill>
                <a:latin typeface="Calibri" pitchFamily="34" charset="0"/>
              </a:rPr>
              <a:t>+0.0mm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3203575" y="2132856"/>
            <a:ext cx="831850" cy="5207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1pPr>
            <a:lvl2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2pPr>
            <a:lvl3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9pPr>
          </a:lstStyle>
          <a:p>
            <a:pPr eaLnBrk="1" hangingPunct="1">
              <a:spcBef>
                <a:spcPts val="350"/>
              </a:spcBef>
              <a:buClr>
                <a:srgbClr val="FFFFFF"/>
              </a:buClr>
              <a:buFont typeface="Times New Roman" pitchFamily="18" charset="0"/>
              <a:buChar char="•"/>
            </a:pPr>
            <a:r>
              <a:rPr lang="en-US" altLang="en-US" sz="1400">
                <a:solidFill>
                  <a:srgbClr val="FFFFFF"/>
                </a:solidFill>
                <a:latin typeface="Calibri" pitchFamily="34" charset="0"/>
              </a:rPr>
              <a:t>+0.5mm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3200400" y="2132856"/>
            <a:ext cx="833438" cy="5207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1pPr>
            <a:lvl2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2pPr>
            <a:lvl3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9pPr>
          </a:lstStyle>
          <a:p>
            <a:pPr eaLnBrk="1" hangingPunct="1">
              <a:spcBef>
                <a:spcPts val="350"/>
              </a:spcBef>
              <a:buClr>
                <a:srgbClr val="FFFFFF"/>
              </a:buClr>
              <a:buFont typeface="Times New Roman" pitchFamily="18" charset="0"/>
              <a:buChar char="•"/>
            </a:pPr>
            <a:r>
              <a:rPr lang="en-US" altLang="en-US" sz="1400">
                <a:solidFill>
                  <a:srgbClr val="FFFFFF"/>
                </a:solidFill>
                <a:latin typeface="Calibri" pitchFamily="34" charset="0"/>
              </a:rPr>
              <a:t>+1.0mm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3203575" y="2132856"/>
            <a:ext cx="831850" cy="5207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1pPr>
            <a:lvl2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2pPr>
            <a:lvl3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9pPr>
          </a:lstStyle>
          <a:p>
            <a:pPr eaLnBrk="1" hangingPunct="1">
              <a:spcBef>
                <a:spcPts val="350"/>
              </a:spcBef>
              <a:buClr>
                <a:srgbClr val="FFFFFF"/>
              </a:buClr>
              <a:buFont typeface="Times New Roman" pitchFamily="18" charset="0"/>
              <a:buChar char="•"/>
            </a:pPr>
            <a:r>
              <a:rPr lang="en-US" altLang="en-US" sz="1400">
                <a:solidFill>
                  <a:srgbClr val="FFFFFF"/>
                </a:solidFill>
                <a:latin typeface="Calibri" pitchFamily="34" charset="0"/>
              </a:rPr>
              <a:t>+1.5mm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3203575" y="2132856"/>
            <a:ext cx="831850" cy="5207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1pPr>
            <a:lvl2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2pPr>
            <a:lvl3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9pPr>
          </a:lstStyle>
          <a:p>
            <a:pPr eaLnBrk="1" hangingPunct="1">
              <a:spcBef>
                <a:spcPts val="350"/>
              </a:spcBef>
              <a:buClr>
                <a:srgbClr val="FFFFFF"/>
              </a:buClr>
              <a:buFont typeface="Times New Roman" pitchFamily="18" charset="0"/>
              <a:buChar char="•"/>
            </a:pPr>
            <a:r>
              <a:rPr lang="en-US" altLang="en-US" sz="1400">
                <a:solidFill>
                  <a:srgbClr val="FFFFFF"/>
                </a:solidFill>
                <a:latin typeface="Calibri" pitchFamily="34" charset="0"/>
              </a:rPr>
              <a:t>+2.0mm</a:t>
            </a:r>
          </a:p>
        </p:txBody>
      </p:sp>
      <p:sp>
        <p:nvSpPr>
          <p:cNvPr id="10259" name="Text Box 18"/>
          <p:cNvSpPr txBox="1">
            <a:spLocks noChangeArrowheads="1"/>
          </p:cNvSpPr>
          <p:nvPr/>
        </p:nvSpPr>
        <p:spPr bwMode="auto">
          <a:xfrm>
            <a:off x="1369467" y="764704"/>
            <a:ext cx="6405065" cy="117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1pPr>
            <a:lvl2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2pPr>
            <a:lvl3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+mj-lt"/>
              </a:rPr>
              <a:t>Time difference between the </a:t>
            </a:r>
            <a:r>
              <a:rPr lang="en-US" altLang="en-US" sz="2000" dirty="0" err="1">
                <a:solidFill>
                  <a:srgbClr val="000000"/>
                </a:solidFill>
                <a:latin typeface="+mj-lt"/>
              </a:rPr>
              <a:t>scCVD</a:t>
            </a:r>
            <a:r>
              <a:rPr lang="en-US" altLang="en-US" sz="2000" dirty="0">
                <a:solidFill>
                  <a:srgbClr val="000000"/>
                </a:solidFill>
                <a:latin typeface="+mj-lt"/>
              </a:rPr>
              <a:t> diamond detector 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+mj-lt"/>
              </a:rPr>
              <a:t>and Straw Signal from the PADI discriminator.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+mj-lt"/>
              </a:rPr>
              <a:t>	</a:t>
            </a:r>
            <a:r>
              <a:rPr lang="en-US" altLang="en-US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000" dirty="0" smtClean="0">
                <a:solidFill>
                  <a:srgbClr val="000000"/>
                </a:solidFill>
                <a:latin typeface="+mj-lt"/>
              </a:rPr>
              <a:t>                </a:t>
            </a:r>
            <a:r>
              <a:rPr lang="en-US" altLang="en-US" sz="2000" dirty="0" smtClean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altLang="en-US" sz="2000" dirty="0" smtClean="0">
                <a:solidFill>
                  <a:srgbClr val="000000"/>
                </a:solidFill>
                <a:latin typeface="+mj-lt"/>
              </a:rPr>
              <a:t>Drift </a:t>
            </a:r>
            <a:r>
              <a:rPr lang="en-US" altLang="en-US" sz="2000" dirty="0">
                <a:solidFill>
                  <a:srgbClr val="000000"/>
                </a:solidFill>
                <a:latin typeface="+mj-lt"/>
              </a:rPr>
              <a:t>time spectra (example for 5 positions)</a:t>
            </a:r>
          </a:p>
        </p:txBody>
      </p:sp>
      <p:sp>
        <p:nvSpPr>
          <p:cNvPr id="10260" name="Rectangle 19"/>
          <p:cNvSpPr>
            <a:spLocks noChangeArrowheads="1"/>
          </p:cNvSpPr>
          <p:nvPr/>
        </p:nvSpPr>
        <p:spPr bwMode="auto">
          <a:xfrm>
            <a:off x="0" y="4979244"/>
            <a:ext cx="10509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1pPr>
            <a:lvl2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2pPr>
            <a:lvl3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Century Gothic" pitchFamily="34" charset="0"/>
                <a:ea typeface="Microsoft YaHei" charset="-122"/>
              </a:defRPr>
            </a:lvl9pPr>
          </a:lstStyle>
          <a:p>
            <a:pPr eaLnBrk="1" hangingPunct="1">
              <a:spcBef>
                <a:spcPts val="200"/>
              </a:spcBef>
              <a:buFont typeface="Times New Roman" pitchFamily="18" charset="0"/>
              <a:buChar char="•"/>
            </a:pPr>
            <a:r>
              <a:rPr lang="en-US" altLang="en-US" sz="800">
                <a:solidFill>
                  <a:srgbClr val="000000"/>
                </a:solidFill>
                <a:latin typeface="Calibri" pitchFamily="34" charset="0"/>
              </a:rPr>
              <a:t>www.tinkercad.com</a:t>
            </a:r>
          </a:p>
        </p:txBody>
      </p:sp>
      <p:pic>
        <p:nvPicPr>
          <p:cNvPr id="10261" name="Picture 5" descr="Logohadestext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0912" y="0"/>
            <a:ext cx="17589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F9E3FF94-9B48-4304-851A-CD333689E984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pl-PL" altLang="en-US" smtClean="0"/>
              <a:t>J. Pietraszko, BTTB5, 24-27 January 2017 Barcelona</a:t>
            </a:r>
            <a:endParaRPr lang="en-US" altLang="en-US"/>
          </a:p>
        </p:txBody>
      </p:sp>
      <p:sp>
        <p:nvSpPr>
          <p:cNvPr id="4" name="Oval 3"/>
          <p:cNvSpPr/>
          <p:nvPr/>
        </p:nvSpPr>
        <p:spPr bwMode="auto">
          <a:xfrm>
            <a:off x="4572000" y="4221088"/>
            <a:ext cx="2484276" cy="2456892"/>
          </a:xfrm>
          <a:prstGeom prst="ellipse">
            <a:avLst/>
          </a:prstGeom>
          <a:solidFill>
            <a:srgbClr val="00B8FF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Arial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5940152" y="3861048"/>
            <a:ext cx="0" cy="292494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6092552" y="3861048"/>
            <a:ext cx="0" cy="292494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6264188" y="3861048"/>
            <a:ext cx="0" cy="292494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6444208" y="3861048"/>
            <a:ext cx="0" cy="292494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/>
          <p:nvPr/>
        </p:nvCxnSpPr>
        <p:spPr bwMode="auto">
          <a:xfrm>
            <a:off x="6624228" y="3861048"/>
            <a:ext cx="0" cy="292494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Oval 11"/>
          <p:cNvSpPr/>
          <p:nvPr/>
        </p:nvSpPr>
        <p:spPr bwMode="auto">
          <a:xfrm>
            <a:off x="5760132" y="5392266"/>
            <a:ext cx="108012" cy="108012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Aria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16016" y="5589240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Straw tube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760132" y="5949280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beam particles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457200" y="0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lnSpc>
                <a:spcPts val="5763"/>
              </a:lnSpc>
              <a:buClrTx/>
              <a:buFontTx/>
              <a:buNone/>
              <a:defRPr/>
            </a:pPr>
            <a:r>
              <a:rPr lang="en-US" altLang="en-US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Drift velocity estimation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00" y="838200"/>
            <a:ext cx="79756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8" name="Picture 5" descr="Logohadestex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4487" y="0"/>
            <a:ext cx="17589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F9E3FF94-9B48-4304-851A-CD333689E984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pl-PL" altLang="en-US" smtClean="0"/>
              <a:t>J. Pietraszko, BTTB5, 24-27 January 2017 Barcelona</a:t>
            </a:r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Palatino Linotype"/>
        <a:ea typeface="Microsoft YaHei"/>
        <a:cs typeface=""/>
      </a:majorFont>
      <a:minorFont>
        <a:latin typeface="Century Gothic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Palatino Linotype"/>
        <a:ea typeface="Microsoft YaHei"/>
        <a:cs typeface=""/>
      </a:majorFont>
      <a:minorFont>
        <a:latin typeface="Century Gothic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721</Words>
  <Application>Microsoft Office PowerPoint</Application>
  <PresentationFormat>On-screen Show (4:3)</PresentationFormat>
  <Paragraphs>156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Arial</vt:lpstr>
      <vt:lpstr>Times New Roman</vt:lpstr>
      <vt:lpstr>Wingdings</vt:lpstr>
      <vt:lpstr>Calibri</vt:lpstr>
      <vt:lpstr>Microsoft YaHei</vt:lpstr>
      <vt:lpstr>Garamond</vt:lpstr>
      <vt:lpstr>Segoe UI</vt:lpstr>
      <vt:lpstr>Tahoma</vt:lpstr>
      <vt:lpstr>Century Gothic</vt:lpstr>
      <vt:lpstr>Book Antiqua</vt:lpstr>
      <vt:lpstr>Symbol</vt:lpstr>
      <vt:lpstr>Palatino Linotype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 quality at SIS18 in HADES</dc:title>
  <dc:creator>Pietraszko, Jerzy Dr.</dc:creator>
  <cp:lastModifiedBy>Pietraszko, Jerzy Dr.</cp:lastModifiedBy>
  <cp:revision>234</cp:revision>
  <cp:lastPrinted>2015-07-30T18:49:36Z</cp:lastPrinted>
  <dcterms:created xsi:type="dcterms:W3CDTF">2012-07-08T19:19:02Z</dcterms:created>
  <dcterms:modified xsi:type="dcterms:W3CDTF">2017-01-24T20:33:59Z</dcterms:modified>
</cp:coreProperties>
</file>