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9602" autoAdjust="0"/>
  </p:normalViewPr>
  <p:slideViewPr>
    <p:cSldViewPr snapToGrid="0" snapToObjects="1">
      <p:cViewPr varScale="1">
        <p:scale>
          <a:sx n="101" d="100"/>
          <a:sy n="101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76CFC-D9AF-CE43-B737-1E8200C7CA54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1323-069C-3C40-9712-D2ACC1F0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6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91EE-B70F-1E4B-A413-776E63E8F0A9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79E6-1828-7043-B2C9-993B6AF4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0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C81-7654-F244-ACF3-6A2354A2C541}" type="datetime1">
              <a:rPr lang="en-GB" smtClean="0"/>
              <a:t>11/10/2016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5DCE-7FDD-2547-9E4E-F771BD978384}" type="datetime1">
              <a:rPr lang="en-GB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1F9-C28E-8343-B92E-6E289823CC8D}" type="datetime1">
              <a:rPr lang="en-GB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0B1-D014-4045-9C81-A210229F9E5A}" type="datetime1">
              <a:rPr lang="en-GB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7698-7F13-3643-B39D-37E2C1105F58}" type="datetime1">
              <a:rPr lang="en-GB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5795-26F0-1948-AF3B-41E810AAB66D}" type="datetime1">
              <a:rPr lang="en-GB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BB23-730F-F84D-91A7-C1779D36351E}" type="datetime1">
              <a:rPr lang="en-GB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983-115E-3045-9FB9-028430D947DC}" type="datetime1">
              <a:rPr lang="en-GB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41C0-7385-8348-9916-C326503D12D2}" type="datetime1">
              <a:rPr lang="en-GB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1117-806F-9F45-9C8B-781676445428}" type="datetime1">
              <a:rPr lang="en-GB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74D2-E98A-E141-8288-9BC686AF7202}" type="datetime1">
              <a:rPr lang="en-GB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81952D-C92F-7C4D-97D9-965B7E7912C8}" type="datetime1">
              <a:rPr lang="en-GB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23476"/>
          </a:xfrm>
        </p:spPr>
        <p:txBody>
          <a:bodyPr/>
          <a:lstStyle/>
          <a:p>
            <a:r>
              <a:rPr lang="en-US" sz="6600" dirty="0" smtClean="0"/>
              <a:t>Irradiation at Birmingham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1890"/>
            <a:ext cx="6400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>
                <a:solidFill>
                  <a:srgbClr val="898989"/>
                </a:solidFill>
              </a:rPr>
              <a:t>K. Kanisauskas</a:t>
            </a:r>
            <a:r>
              <a:rPr lang="en-US" dirty="0" smtClean="0">
                <a:solidFill>
                  <a:srgbClr val="898989"/>
                </a:solidFill>
              </a:rPr>
              <a:t>, </a:t>
            </a:r>
            <a:r>
              <a:rPr lang="en-US" dirty="0" smtClean="0"/>
              <a:t>R</a:t>
            </a:r>
            <a:r>
              <a:rPr lang="en-US" dirty="0"/>
              <a:t>. Bates, C. </a:t>
            </a:r>
            <a:r>
              <a:rPr lang="en-US" dirty="0" err="1"/>
              <a:t>Buttar</a:t>
            </a:r>
            <a:r>
              <a:rPr lang="en-US" dirty="0"/>
              <a:t>,</a:t>
            </a:r>
            <a:r>
              <a:rPr lang="en-US" dirty="0">
                <a:solidFill>
                  <a:srgbClr val="898989"/>
                </a:solidFill>
              </a:rPr>
              <a:t> T. Huffman, J.J </a:t>
            </a:r>
            <a:r>
              <a:rPr lang="en-US" dirty="0" smtClean="0">
                <a:solidFill>
                  <a:srgbClr val="898989"/>
                </a:solidFill>
              </a:rPr>
              <a:t>John,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98989"/>
                </a:solidFill>
              </a:rPr>
              <a:t>D</a:t>
            </a:r>
            <a:r>
              <a:rPr lang="en-US" dirty="0">
                <a:solidFill>
                  <a:srgbClr val="898989"/>
                </a:solidFill>
              </a:rPr>
              <a:t>. </a:t>
            </a:r>
            <a:r>
              <a:rPr lang="en-US" dirty="0" err="1">
                <a:solidFill>
                  <a:srgbClr val="898989"/>
                </a:solidFill>
              </a:rPr>
              <a:t>Maneuski</a:t>
            </a:r>
            <a:r>
              <a:rPr lang="en-US" dirty="0">
                <a:solidFill>
                  <a:srgbClr val="898989"/>
                </a:solidFill>
              </a:rPr>
              <a:t>, R. </a:t>
            </a:r>
            <a:r>
              <a:rPr lang="en-US" dirty="0" err="1">
                <a:solidFill>
                  <a:srgbClr val="898989"/>
                </a:solidFill>
              </a:rPr>
              <a:t>Plackett</a:t>
            </a:r>
            <a:r>
              <a:rPr lang="en-US" dirty="0">
                <a:solidFill>
                  <a:srgbClr val="898989"/>
                </a:solidFill>
              </a:rPr>
              <a:t>, L. </a:t>
            </a:r>
            <a:r>
              <a:rPr lang="en-US" dirty="0" err="1">
                <a:solidFill>
                  <a:srgbClr val="898989"/>
                </a:solidFill>
              </a:rPr>
              <a:t>Vigani</a:t>
            </a:r>
            <a:endParaRPr lang="en-US" dirty="0">
              <a:solidFill>
                <a:srgbClr val="898989"/>
              </a:solidFill>
            </a:endParaRPr>
          </a:p>
          <a:p>
            <a:endParaRPr lang="en-US" u="sng" dirty="0" smtClean="0"/>
          </a:p>
          <a:p>
            <a:r>
              <a:rPr lang="en-US" dirty="0" smtClean="0"/>
              <a:t>Special thanks to L. </a:t>
            </a:r>
            <a:r>
              <a:rPr lang="en-US" dirty="0" err="1" smtClean="0"/>
              <a:t>Gonella</a:t>
            </a:r>
            <a:r>
              <a:rPr lang="en-US" dirty="0" smtClean="0"/>
              <a:t>, </a:t>
            </a:r>
            <a:r>
              <a:rPr lang="en-US" dirty="0" smtClean="0"/>
              <a:t>P.P. </a:t>
            </a:r>
            <a:r>
              <a:rPr lang="en-US" dirty="0" err="1" smtClean="0"/>
              <a:t>Allport</a:t>
            </a:r>
            <a:r>
              <a:rPr lang="en-US" dirty="0" smtClean="0"/>
              <a:t>, D.L. </a:t>
            </a:r>
            <a:r>
              <a:rPr lang="en-US" dirty="0" err="1" smtClean="0"/>
              <a:t>Briglin</a:t>
            </a:r>
            <a:r>
              <a:rPr lang="en-US" dirty="0" smtClean="0"/>
              <a:t>, P. </a:t>
            </a:r>
            <a:r>
              <a:rPr lang="en-US" dirty="0" err="1" smtClean="0"/>
              <a:t>Dervan</a:t>
            </a:r>
            <a:r>
              <a:rPr lang="en-US" dirty="0" smtClean="0"/>
              <a:t>, I. Iqbal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6388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ATLAS Strip CMOS Regular Meeting</a:t>
            </a:r>
          </a:p>
          <a:p>
            <a:r>
              <a:rPr lang="en-US" sz="1800" dirty="0" smtClean="0"/>
              <a:t>October 11,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2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Irradiated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79360"/>
            <a:ext cx="808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Two HV-CMOS test chips were chosen for the irradiation campaign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 × AMS-Chess1 (</a:t>
            </a:r>
            <a:r>
              <a:rPr lang="en-US" dirty="0"/>
              <a:t>s</a:t>
            </a:r>
            <a:r>
              <a:rPr lang="en-US" dirty="0" smtClean="0"/>
              <a:t>trips) and 1 </a:t>
            </a:r>
            <a:r>
              <a:rPr lang="en-US" dirty="0"/>
              <a:t>×</a:t>
            </a:r>
            <a:r>
              <a:rPr lang="en-US" dirty="0" smtClean="0"/>
              <a:t> CCPD_LF (pixels)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X-ray and MIP measurements were performed for both devices beforehand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5" y="1765300"/>
            <a:ext cx="2518405" cy="299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4" y="1762508"/>
            <a:ext cx="2944316" cy="2996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031" y="4832453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AMS-Chess1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8706" y="4832453"/>
            <a:ext cx="27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CCPD L-Foundry (</a:t>
            </a:r>
            <a:r>
              <a:rPr lang="en-US" dirty="0" err="1" smtClean="0"/>
              <a:t>Ver</a:t>
            </a:r>
            <a:r>
              <a:rPr lang="en-US" dirty="0" smtClean="0"/>
              <a:t> 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Irradiation Procedure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5542860"/>
            <a:ext cx="808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irradiation took place at MC40 cyclotron facility at the University of Birmingham (27 MeV proton beam) on 28</a:t>
            </a:r>
            <a:r>
              <a:rPr lang="en-US" baseline="30000" dirty="0" smtClean="0"/>
              <a:t>th</a:t>
            </a:r>
            <a:r>
              <a:rPr lang="en-US" dirty="0" smtClean="0"/>
              <a:t> of September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Target </a:t>
            </a:r>
            <a:r>
              <a:rPr lang="en-US" dirty="0" err="1" smtClean="0"/>
              <a:t>fluence</a:t>
            </a:r>
            <a:r>
              <a:rPr lang="en-US" dirty="0" smtClean="0"/>
              <a:t> was set </a:t>
            </a:r>
            <a:r>
              <a:rPr lang="en-US" dirty="0"/>
              <a:t>to 1 </a:t>
            </a:r>
            <a:r>
              <a:rPr lang="en-US" dirty="0" smtClean="0"/>
              <a:t>× 10</a:t>
            </a:r>
            <a:r>
              <a:rPr lang="en-US" baseline="30000" dirty="0" smtClean="0"/>
              <a:t>15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eq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2831160" cy="377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00200"/>
            <a:ext cx="2831160" cy="37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Irradiation Procedure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679260"/>
            <a:ext cx="8458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Both chips were biased to -50V, whereas LV was only supplied to AMS-Chess1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chips were cooled down to -25℃ during the irradiation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LabView</a:t>
            </a:r>
            <a:r>
              <a:rPr lang="en-US" dirty="0" smtClean="0"/>
              <a:t> program was written to monitor temperatures and leakage currents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Unfortunately </a:t>
            </a:r>
            <a:r>
              <a:rPr lang="en-US" dirty="0"/>
              <a:t>A</a:t>
            </a:r>
            <a:r>
              <a:rPr lang="en-US" dirty="0" smtClean="0"/>
              <a:t>rduino based temperature monitoring system failed during the irradiation (also preventing to further log the leakage currents)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Instead the temperature monitoring data was obtained from the facility</a:t>
            </a:r>
            <a:endParaRPr lang="en-US" dirty="0" smtClean="0"/>
          </a:p>
        </p:txBody>
      </p:sp>
      <p:pic>
        <p:nvPicPr>
          <p:cNvPr id="2049" name="Picture 1" descr="emperature Log [#1] &#10;20 &#10;10 &#10;-10 &#10;-20 &#10;-30 &#10;-50 &#10;100 &#10;200 &#10;300 &#10;Time (min) &#10;400 &#10;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630748"/>
            <a:ext cx="3633802" cy="27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midity Log [#1] &#10;25 &#10;20 &#10;15 &#10;10 &#10;100 &#10;200 &#10;300 &#10;Time (min) &#10;400 &#10;500 &#10;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674534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Irradiation Procedure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679259"/>
            <a:ext cx="845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During the irradiation issues were encountered with translational stages which prevented to achieve the target </a:t>
            </a:r>
            <a:r>
              <a:rPr lang="en-US" dirty="0" err="1" smtClean="0"/>
              <a:t>fluence</a:t>
            </a:r>
            <a:r>
              <a:rPr lang="en-US" dirty="0" smtClean="0"/>
              <a:t> for AMS-Chess1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devices are still being stored at the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6362" y="2478010"/>
            <a:ext cx="425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Measured </a:t>
            </a:r>
            <a:r>
              <a:rPr lang="en-US" sz="2000" b="1" dirty="0" err="1" smtClean="0"/>
              <a:t>fluences</a:t>
            </a:r>
            <a:endParaRPr lang="en-US" sz="2000" b="1" dirty="0" smtClean="0"/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AMS-Chess1: 0.62 </a:t>
            </a:r>
            <a:r>
              <a:rPr lang="en-US" sz="2000" dirty="0"/>
              <a:t>× 10</a:t>
            </a:r>
            <a:r>
              <a:rPr lang="en-US" sz="2000" baseline="30000" dirty="0"/>
              <a:t>15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CCPD_LF: 1.2 </a:t>
            </a:r>
            <a:r>
              <a:rPr lang="en-US" sz="2000" dirty="0"/>
              <a:t>× 10</a:t>
            </a:r>
            <a:r>
              <a:rPr lang="en-US" sz="2000" baseline="30000" dirty="0"/>
              <a:t>15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eq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073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2597</TotalTime>
  <Words>265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Century Gothic</vt:lpstr>
      <vt:lpstr>Courier New</vt:lpstr>
      <vt:lpstr>Palatino Linotype</vt:lpstr>
      <vt:lpstr>Wingdings</vt:lpstr>
      <vt:lpstr>Arial</vt:lpstr>
      <vt:lpstr>Executive</vt:lpstr>
      <vt:lpstr>Irradiation at Birmingham</vt:lpstr>
      <vt:lpstr>Irradiated Devices</vt:lpstr>
      <vt:lpstr>Irradiation Procedure (1)</vt:lpstr>
      <vt:lpstr>Irradiation Procedure (2)</vt:lpstr>
      <vt:lpstr>Irradiation Procedure (3)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HV-CMOS Sensor Characterization</dc:title>
  <dc:creator>Kestutis K.</dc:creator>
  <cp:lastModifiedBy>Kestutis Kanisauskas</cp:lastModifiedBy>
  <cp:revision>45</cp:revision>
  <dcterms:created xsi:type="dcterms:W3CDTF">2016-02-07T23:07:18Z</dcterms:created>
  <dcterms:modified xsi:type="dcterms:W3CDTF">2016-10-11T12:55:44Z</dcterms:modified>
</cp:coreProperties>
</file>