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4" r:id="rId4"/>
    <p:sldId id="266" r:id="rId5"/>
    <p:sldId id="267" r:id="rId6"/>
    <p:sldId id="258" r:id="rId7"/>
    <p:sldId id="259" r:id="rId8"/>
    <p:sldId id="265" r:id="rId9"/>
    <p:sldId id="268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272" y="2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AF6D1-DB71-4D77-8361-8F28DA5D7895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8F6709-B43D-4D73-945B-947D8E2D81C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7D7BD-EC50-4877-8201-E8286C73D1CB}" type="datetime1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Strip CMOS regular meeting, 11th October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3FCA4-DC28-450D-87EC-0CA2A8E2E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A0331-3919-46A0-983C-54BCBE5B0221}" type="datetime1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Strip CMOS regular meeting, 11th October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3FCA4-DC28-450D-87EC-0CA2A8E2E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3E14-7938-49C2-A62F-8C08B2456A64}" type="datetime1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Strip CMOS regular meeting, 11th October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3FCA4-DC28-450D-87EC-0CA2A8E2E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C4408-F0B3-4C61-A9C1-519CAA90CDC8}" type="datetime1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Strip CMOS regular meeting, 11th October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3FCA4-DC28-450D-87EC-0CA2A8E2E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58FC8-55F6-4CF9-9030-4FFF2F44E724}" type="datetime1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Strip CMOS regular meeting, 11th October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3FCA4-DC28-450D-87EC-0CA2A8E2E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C8AF9-4CA8-4C3E-AFDA-1E8D3A294B3A}" type="datetime1">
              <a:rPr lang="en-US" smtClean="0"/>
              <a:t>10/11/2016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Strip CMOS regular meeting, 11th October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3FCA4-DC28-450D-87EC-0CA2A8E2E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A0AA2-B187-4640-ACC9-78F79348919F}" type="datetime1">
              <a:rPr lang="en-US" smtClean="0"/>
              <a:t>10/11/2016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Strip CMOS regular meeting, 11th October 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3FCA4-DC28-450D-87EC-0CA2A8E2E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2D91-767D-4656-9DCB-6BEB21E362D4}" type="datetime1">
              <a:rPr lang="en-US" smtClean="0"/>
              <a:t>10/11/2016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Strip CMOS regular meeting, 11th October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3FCA4-DC28-450D-87EC-0CA2A8E2E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2A5B-10AB-4D61-BF1E-4B47D611208B}" type="datetime1">
              <a:rPr lang="en-US" smtClean="0"/>
              <a:t>10/11/2016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4047460" cy="365125"/>
          </a:xfrm>
        </p:spPr>
        <p:txBody>
          <a:bodyPr/>
          <a:lstStyle/>
          <a:p>
            <a:r>
              <a:rPr lang="en-US" smtClean="0"/>
              <a:t>ATLAS Strip CMOS regular meeting, 11th October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3FCA4-DC28-450D-87EC-0CA2A8E2E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EF9D0-BCDF-4FCA-8B74-5FD8C532BDDF}" type="datetime1">
              <a:rPr lang="en-US" smtClean="0"/>
              <a:t>10/11/2016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Strip CMOS regular meeting, 11th October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3FCA4-DC28-450D-87EC-0CA2A8E2E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9F73-D9C1-428C-A5BB-213BD06F785B}" type="datetime1">
              <a:rPr lang="en-US" smtClean="0"/>
              <a:t>10/11/2016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Strip CMOS regular meeting, 11th October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3FCA4-DC28-450D-87EC-0CA2A8E2E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2EE06-78EB-49DC-B895-84DDC93AAE5E}" type="datetime1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ATLAS Strip CMOS regular meeting, 11th October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3FCA4-DC28-450D-87EC-0CA2A8E2E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image" Target="../media/image6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5809" y="1522483"/>
            <a:ext cx="72301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First results with passive devices on CHESS2 chip</a:t>
            </a:r>
          </a:p>
          <a:p>
            <a:pPr algn="ctr"/>
            <a:endParaRPr lang="sl-SI" dirty="0"/>
          </a:p>
          <a:p>
            <a:pPr algn="ctr"/>
            <a:r>
              <a:rPr lang="sl-SI" sz="1400" dirty="0" smtClean="0"/>
              <a:t>I. Mandić</a:t>
            </a:r>
            <a:r>
              <a:rPr lang="en-US" sz="1400" dirty="0" smtClean="0"/>
              <a:t>, </a:t>
            </a:r>
            <a:r>
              <a:rPr lang="sl-SI" sz="1400" dirty="0" smtClean="0"/>
              <a:t>et </a:t>
            </a:r>
            <a:r>
              <a:rPr lang="sl-SI" sz="1400" dirty="0" err="1" smtClean="0"/>
              <a:t>al</a:t>
            </a:r>
            <a:r>
              <a:rPr lang="sl-SI" sz="1400" dirty="0" smtClean="0"/>
              <a:t>., JSI Ljubljana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3FCA4-DC28-450D-87EC-0CA2A8E2E08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Strip CMOS regular meeting, 11th October 2016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Strip CMOS regular meeting, 11th October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3FCA4-DC28-450D-87EC-0CA2A8E2E08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83649" y="264496"/>
            <a:ext cx="2321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Summary and outlook: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414" y="1008992"/>
            <a:ext cx="695280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dirty="0" smtClean="0"/>
              <a:t>First E-TCT and Sr90 measurements with CHESS2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chip from W13 200-300 Ohm-cm resistivity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measurement with passive structures </a:t>
            </a:r>
          </a:p>
          <a:p>
            <a:pPr marL="636588" lvl="1" indent="-179388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3x3 array for </a:t>
            </a:r>
            <a:r>
              <a:rPr lang="en-US" dirty="0" smtClean="0">
                <a:sym typeface="Wingdings" panose="05000000000000000000" pitchFamily="2" charset="2"/>
              </a:rPr>
              <a:t>E-TCT</a:t>
            </a:r>
            <a:endParaRPr lang="en-US" dirty="0">
              <a:sym typeface="Wingdings" panose="05000000000000000000" pitchFamily="2" charset="2"/>
            </a:endParaRPr>
          </a:p>
          <a:p>
            <a:pPr marL="636588" lvl="1" indent="-179388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 big array for Sr90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Bias up to 120 V, currents low (</a:t>
            </a:r>
            <a:r>
              <a:rPr lang="en-US" dirty="0" err="1" smtClean="0">
                <a:sym typeface="Wingdings" panose="05000000000000000000" pitchFamily="2" charset="2"/>
              </a:rPr>
              <a:t>nA</a:t>
            </a:r>
            <a:r>
              <a:rPr lang="en-US" dirty="0" smtClean="0">
                <a:sym typeface="Wingdings" panose="05000000000000000000" pitchFamily="2" charset="2"/>
              </a:rPr>
              <a:t>) 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resistivity estimated from E-TCT: 200 Ohm-cm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Sr90: 4500 electrons at 120 V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c</a:t>
            </a:r>
            <a:r>
              <a:rPr lang="en-US" dirty="0" smtClean="0">
                <a:sym typeface="Wingdings" panose="05000000000000000000" pitchFamily="2" charset="2"/>
              </a:rPr>
              <a:t>ontinue with other </a:t>
            </a:r>
            <a:r>
              <a:rPr lang="en-US" dirty="0" err="1" smtClean="0">
                <a:sym typeface="Wingdings" panose="05000000000000000000" pitchFamily="2" charset="2"/>
              </a:rPr>
              <a:t>resistivities</a:t>
            </a:r>
            <a:endParaRPr lang="en-US" dirty="0" smtClean="0">
              <a:sym typeface="Wingdings" panose="05000000000000000000" pitchFamily="2" charset="2"/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chips were irradiated with neutrons: 1e14, 3e14,5e14,1e15 and 2e15,</a:t>
            </a:r>
          </a:p>
          <a:p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  one chip per resistivity</a:t>
            </a:r>
          </a:p>
          <a:p>
            <a:pPr marL="636588" lvl="1" indent="-179388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i</a:t>
            </a:r>
            <a:r>
              <a:rPr lang="en-US" dirty="0" smtClean="0">
                <a:sym typeface="Wingdings" panose="05000000000000000000" pitchFamily="2" charset="2"/>
              </a:rPr>
              <a:t>rradiated chips ready to be </a:t>
            </a:r>
            <a:r>
              <a:rPr lang="en-US" dirty="0" smtClean="0">
                <a:sym typeface="Wingdings" panose="05000000000000000000" pitchFamily="2" charset="2"/>
              </a:rPr>
              <a:t>measured</a:t>
            </a:r>
            <a:endParaRPr lang="en-US" dirty="0" smtClean="0">
              <a:sym typeface="Wingdings" panose="05000000000000000000" pitchFamily="2" charset="2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3FCA4-DC28-450D-87EC-0CA2A8E2E08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Strip CMOS regular meeting, 11th October 2016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77851" y="196483"/>
            <a:ext cx="1005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u="sng" dirty="0" err="1" smtClean="0"/>
              <a:t>Detector</a:t>
            </a:r>
            <a:endParaRPr lang="en-US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954157"/>
            <a:ext cx="3734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Chip from wafer 13: 200-300 Ohm-cm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75" y="1448420"/>
            <a:ext cx="5400675" cy="2390775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 rot="5400000">
            <a:off x="6281531" y="2693506"/>
            <a:ext cx="596348" cy="9541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Strip CMOS regular meeting, 11th October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3FCA4-DC28-450D-87EC-0CA2A8E2E081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6" r="16957"/>
          <a:stretch/>
        </p:blipFill>
        <p:spPr>
          <a:xfrm>
            <a:off x="4855778" y="507369"/>
            <a:ext cx="3364677" cy="37146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0934" y="172084"/>
            <a:ext cx="424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Chip mounted on a simple PCB:</a:t>
            </a:r>
          </a:p>
          <a:p>
            <a:endParaRPr lang="en-US" sz="1600" dirty="0"/>
          </a:p>
          <a:p>
            <a:r>
              <a:rPr lang="en-US" sz="1600" dirty="0" smtClean="0"/>
              <a:t>E-TCT:</a:t>
            </a:r>
          </a:p>
          <a:p>
            <a:r>
              <a:rPr lang="en-US" sz="1600" dirty="0"/>
              <a:t>r</a:t>
            </a:r>
            <a:r>
              <a:rPr lang="en-US" sz="1600" dirty="0" smtClean="0"/>
              <a:t>egular passive pixel array:</a:t>
            </a:r>
          </a:p>
          <a:p>
            <a:r>
              <a:rPr lang="en-US" sz="1600" dirty="0" smtClean="0"/>
              <a:t>3x3  630 um x 40 um pixels </a:t>
            </a:r>
            <a:endParaRPr lang="en-US" sz="1600" dirty="0"/>
          </a:p>
          <a:p>
            <a:endParaRPr lang="en-US" sz="1600" dirty="0" smtClean="0"/>
          </a:p>
          <a:p>
            <a:r>
              <a:rPr lang="en-US" sz="1600" dirty="0" smtClean="0"/>
              <a:t>Sr90:</a:t>
            </a:r>
          </a:p>
          <a:p>
            <a:r>
              <a:rPr lang="en-US" sz="1600" dirty="0" smtClean="0"/>
              <a:t> </a:t>
            </a:r>
            <a:r>
              <a:rPr lang="en-US" sz="1600" dirty="0" err="1" smtClean="0"/>
              <a:t>arge</a:t>
            </a:r>
            <a:r>
              <a:rPr lang="en-US" sz="1600" dirty="0" smtClean="0"/>
              <a:t> passive array</a:t>
            </a:r>
          </a:p>
          <a:p>
            <a:r>
              <a:rPr lang="en-US" sz="1600" dirty="0" smtClean="0"/>
              <a:t>2x32 630 </a:t>
            </a:r>
            <a:r>
              <a:rPr lang="en-US" sz="1600" dirty="0"/>
              <a:t>um x 40 um pixels </a:t>
            </a:r>
            <a:endParaRPr lang="en-US" sz="1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67014" y="5978052"/>
            <a:ext cx="455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 bias up to 120 V, currents very low (few </a:t>
            </a:r>
            <a:r>
              <a:rPr lang="en-US" dirty="0" err="1" smtClean="0">
                <a:sym typeface="Wingdings" panose="05000000000000000000" pitchFamily="2" charset="2"/>
              </a:rPr>
              <a:t>nA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88"/>
          <a:stretch/>
        </p:blipFill>
        <p:spPr>
          <a:xfrm>
            <a:off x="792644" y="2532993"/>
            <a:ext cx="3432514" cy="3321269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2753710" y="2448910"/>
            <a:ext cx="1051035" cy="16606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016469" y="515007"/>
            <a:ext cx="2354317" cy="9038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5" idx="3"/>
          </p:cNvCxnSpPr>
          <p:nvPr/>
        </p:nvCxnSpPr>
        <p:spPr>
          <a:xfrm>
            <a:off x="619465" y="4199618"/>
            <a:ext cx="2081694" cy="2147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0" y="4014952"/>
            <a:ext cx="619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E-</a:t>
            </a:r>
            <a:r>
              <a:rPr lang="en-US" dirty="0" err="1" smtClean="0"/>
              <a:t>tct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339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Strip CMOS regular meeting, 11th October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3FCA4-DC28-450D-87EC-0CA2A8E2E08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97554" y="113401"/>
            <a:ext cx="711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E-TCT</a:t>
            </a:r>
            <a:endParaRPr lang="en-US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43" y="547709"/>
            <a:ext cx="4023360" cy="27700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363" y="436937"/>
            <a:ext cx="3641700" cy="28097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5544" y="3383787"/>
            <a:ext cx="751930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</a:t>
            </a:r>
            <a:r>
              <a:rPr lang="en-US" sz="1600" dirty="0" smtClean="0"/>
              <a:t>easured charge collection profile </a:t>
            </a:r>
            <a:r>
              <a:rPr lang="en-US" sz="1600" dirty="0" smtClean="0"/>
              <a:t>across the</a:t>
            </a:r>
            <a:r>
              <a:rPr lang="en-US" sz="1600" dirty="0" smtClean="0"/>
              <a:t> </a:t>
            </a:r>
            <a:r>
              <a:rPr lang="en-US" sz="1600" dirty="0" smtClean="0"/>
              <a:t>central pixel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Fit FWHM of the profile with: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     </a:t>
            </a:r>
          </a:p>
          <a:p>
            <a:r>
              <a:rPr lang="en-US" sz="1600" dirty="0" smtClean="0"/>
              <a:t>     </a:t>
            </a:r>
            <a:r>
              <a:rPr lang="en-US" sz="1600" dirty="0" smtClean="0">
                <a:sym typeface="Wingdings" panose="05000000000000000000" pitchFamily="2" charset="2"/>
              </a:rPr>
              <a:t> good fit</a:t>
            </a:r>
          </a:p>
          <a:p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sym typeface="Wingdings" panose="05000000000000000000" pitchFamily="2" charset="2"/>
              </a:rPr>
              <a:t>      extracted </a:t>
            </a:r>
            <a:r>
              <a:rPr lang="en-US" sz="1600" i="1" dirty="0" smtClean="0">
                <a:sym typeface="Wingdings" panose="05000000000000000000" pitchFamily="2" charset="2"/>
              </a:rPr>
              <a:t>N</a:t>
            </a:r>
            <a:r>
              <a:rPr lang="en-US" sz="1600" i="1" baseline="-25000" dirty="0" smtClean="0">
                <a:sym typeface="Wingdings" panose="05000000000000000000" pitchFamily="2" charset="2"/>
              </a:rPr>
              <a:t>eff</a:t>
            </a:r>
            <a:r>
              <a:rPr lang="en-US" sz="1600" dirty="0" smtClean="0">
                <a:sym typeface="Wingdings" panose="05000000000000000000" pitchFamily="2" charset="2"/>
              </a:rPr>
              <a:t> corresponds to 200 Ohm-cm</a:t>
            </a:r>
          </a:p>
          <a:p>
            <a:r>
              <a:rPr lang="en-US" sz="1600" dirty="0" smtClean="0">
                <a:sym typeface="Wingdings" panose="05000000000000000000" pitchFamily="2" charset="2"/>
              </a:rPr>
              <a:t>        measured charge collection width about 70 um at 120 V  but large offset at 0 V</a:t>
            </a:r>
          </a:p>
          <a:p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sym typeface="Wingdings" panose="05000000000000000000" pitchFamily="2" charset="2"/>
              </a:rPr>
              <a:t>             depleted depth probably less than 70 µm : </a:t>
            </a:r>
          </a:p>
          <a:p>
            <a:endParaRPr lang="en-US" sz="1600" dirty="0" smtClean="0">
              <a:sym typeface="Wingdings" panose="05000000000000000000" pitchFamily="2" charset="2"/>
            </a:endParaRPr>
          </a:p>
          <a:p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sym typeface="Wingdings" panose="05000000000000000000" pitchFamily="2" charset="2"/>
              </a:rPr>
              <a:t>                 for </a:t>
            </a:r>
            <a:r>
              <a:rPr lang="en-US" sz="1600" i="1" dirty="0" smtClean="0">
                <a:sym typeface="Wingdings" panose="05000000000000000000" pitchFamily="2" charset="2"/>
              </a:rPr>
              <a:t>N</a:t>
            </a:r>
            <a:r>
              <a:rPr lang="en-US" sz="1600" i="1" baseline="-25000" dirty="0" smtClean="0">
                <a:sym typeface="Wingdings" panose="05000000000000000000" pitchFamily="2" charset="2"/>
              </a:rPr>
              <a:t>eff </a:t>
            </a:r>
            <a:r>
              <a:rPr lang="en-US" sz="1600" baseline="-25000" dirty="0" smtClean="0"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sym typeface="Wingdings" panose="05000000000000000000" pitchFamily="2" charset="2"/>
              </a:rPr>
              <a:t>= 6.6 e13 cm-3  and </a:t>
            </a:r>
            <a:r>
              <a:rPr lang="en-US" sz="1600" i="1" dirty="0" err="1" smtClean="0">
                <a:sym typeface="Wingdings" panose="05000000000000000000" pitchFamily="2" charset="2"/>
              </a:rPr>
              <a:t>V</a:t>
            </a:r>
            <a:r>
              <a:rPr lang="en-US" sz="1600" i="1" baseline="-25000" dirty="0" err="1" smtClean="0">
                <a:sym typeface="Wingdings" panose="05000000000000000000" pitchFamily="2" charset="2"/>
              </a:rPr>
              <a:t>eff</a:t>
            </a:r>
            <a:r>
              <a:rPr lang="en-US" sz="1600" i="1" dirty="0" smtClean="0"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sym typeface="Wingdings" panose="05000000000000000000" pitchFamily="2" charset="2"/>
              </a:rPr>
              <a:t> = 120  V: </a:t>
            </a:r>
            <a:endParaRPr lang="en-US" sz="1600" dirty="0" smtClean="0"/>
          </a:p>
          <a:p>
            <a:endParaRPr lang="en-US" sz="1600" dirty="0"/>
          </a:p>
        </p:txBody>
      </p:sp>
      <p:graphicFrame>
        <p:nvGraphicFramePr>
          <p:cNvPr id="8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055960604"/>
              </p:ext>
            </p:extLst>
          </p:nvPr>
        </p:nvGraphicFramePr>
        <p:xfrm>
          <a:off x="1951245" y="3951218"/>
          <a:ext cx="2793111" cy="585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Enačba" r:id="rId5" imgW="2336760" imgH="495000" progId="Equation.3">
                  <p:embed/>
                </p:oleObj>
              </mc:Choice>
              <mc:Fallback>
                <p:oleObj name="Enačba" r:id="rId5" imgW="2336760" imgH="495000" progId="Equation.3">
                  <p:embed/>
                  <p:pic>
                    <p:nvPicPr>
                      <p:cNvPr id="133124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1245" y="3951218"/>
                        <a:ext cx="2793111" cy="5854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667377723"/>
              </p:ext>
            </p:extLst>
          </p:nvPr>
        </p:nvGraphicFramePr>
        <p:xfrm>
          <a:off x="5162878" y="5591814"/>
          <a:ext cx="1889563" cy="714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Equation" r:id="rId7" imgW="1295280" imgH="495000" progId="Equation.3">
                  <p:embed/>
                </p:oleObj>
              </mc:Choice>
              <mc:Fallback>
                <p:oleObj name="Equation" r:id="rId7" imgW="1295280" imgH="495000" progId="Equation.3">
                  <p:embed/>
                  <p:pic>
                    <p:nvPicPr>
                      <p:cNvPr id="8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2878" y="5591814"/>
                        <a:ext cx="1889563" cy="7143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5793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Strip CMOS regular meeting, 11th October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3FCA4-DC28-450D-87EC-0CA2A8E2E081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1100441"/>
            <a:ext cx="5651500" cy="38796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489" y="214563"/>
            <a:ext cx="711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E-TCT</a:t>
            </a:r>
            <a:endParaRPr lang="en-US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977900" y="5067300"/>
            <a:ext cx="48257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dirty="0" smtClean="0">
                <a:sym typeface="Wingdings" panose="05000000000000000000" pitchFamily="2" charset="2"/>
              </a:rPr>
              <a:t>2d charge collection profile of the </a:t>
            </a:r>
            <a:r>
              <a:rPr lang="en-US" dirty="0" smtClean="0">
                <a:sym typeface="Wingdings" panose="05000000000000000000" pitchFamily="2" charset="2"/>
              </a:rPr>
              <a:t>central pixel</a:t>
            </a:r>
            <a:endParaRPr lang="en-US" dirty="0" smtClean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dirty="0" smtClean="0">
                <a:sym typeface="Wingdings" panose="05000000000000000000" pitchFamily="2" charset="2"/>
              </a:rPr>
              <a:t> six pixel segments can be seen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no efficiency gaps between segments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1282263" y="2112582"/>
            <a:ext cx="741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depth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1641" y="3899338"/>
            <a:ext cx="866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surface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990180" y="4267199"/>
            <a:ext cx="1427199" cy="14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16200000">
            <a:off x="6747642" y="1439918"/>
            <a:ext cx="814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charge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016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755815" y="252121"/>
            <a:ext cx="5510928" cy="2985336"/>
            <a:chOff x="1755815" y="252121"/>
            <a:chExt cx="5510928" cy="2985336"/>
          </a:xfrm>
        </p:grpSpPr>
        <p:pic>
          <p:nvPicPr>
            <p:cNvPr id="2050" name="Picture 2" descr="I:\ATLAS\HVCMOS\ChESS\Q-TCT setup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55815" y="252121"/>
              <a:ext cx="5475033" cy="2985336"/>
            </a:xfrm>
            <a:prstGeom prst="rect">
              <a:avLst/>
            </a:prstGeom>
            <a:noFill/>
          </p:spPr>
        </p:pic>
        <p:sp>
          <p:nvSpPr>
            <p:cNvPr id="3" name="TextBox 2"/>
            <p:cNvSpPr txBox="1"/>
            <p:nvPr/>
          </p:nvSpPr>
          <p:spPr>
            <a:xfrm>
              <a:off x="2084932" y="674654"/>
              <a:ext cx="1370526" cy="312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detector</a:t>
              </a:r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312795" y="469294"/>
              <a:ext cx="2953948" cy="10772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ORTEC 142 charge sensitive amplifier + </a:t>
              </a:r>
              <a:r>
                <a:rPr lang="en-US" sz="1600" dirty="0" smtClean="0"/>
                <a:t>custom</a:t>
              </a:r>
              <a:r>
                <a:rPr lang="en-US" sz="1600" dirty="0" smtClean="0"/>
                <a:t> </a:t>
              </a:r>
              <a:r>
                <a:rPr lang="en-US" sz="1600" dirty="0" smtClean="0"/>
                <a:t>made shaper + </a:t>
              </a:r>
            </a:p>
            <a:p>
              <a:r>
                <a:rPr lang="en-US" sz="1600" dirty="0" smtClean="0"/>
                <a:t>digital oscilloscope </a:t>
              </a:r>
              <a:endParaRPr lang="en-US" sz="16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635500" y="3396353"/>
            <a:ext cx="5354479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l-SI" sz="1400" dirty="0" smtClean="0"/>
              <a:t> </a:t>
            </a:r>
            <a:r>
              <a:rPr lang="en-US" sz="1400" dirty="0" smtClean="0"/>
              <a:t>HV-CMOS: small signals, large noise </a:t>
            </a:r>
            <a:r>
              <a:rPr lang="en-US" sz="1400" dirty="0" smtClean="0">
                <a:sym typeface="Wingdings" pitchFamily="2" charset="2"/>
              </a:rPr>
              <a:t> S/N very bad</a:t>
            </a:r>
          </a:p>
          <a:p>
            <a:r>
              <a:rPr lang="en-US" sz="1400" dirty="0" smtClean="0">
                <a:sym typeface="Wingdings" pitchFamily="2" charset="2"/>
              </a:rPr>
              <a:t>                        must have clean sample of events</a:t>
            </a:r>
          </a:p>
          <a:p>
            <a:r>
              <a:rPr lang="en-US" sz="1400" dirty="0" smtClean="0">
                <a:sym typeface="Wingdings" pitchFamily="2" charset="2"/>
              </a:rPr>
              <a:t>                        need large detector  for reasonable trigger rate</a:t>
            </a:r>
          </a:p>
          <a:p>
            <a:r>
              <a:rPr lang="en-US" sz="1400" dirty="0" smtClean="0">
                <a:sym typeface="Wingdings" pitchFamily="2" charset="2"/>
              </a:rPr>
              <a:t>                             and </a:t>
            </a:r>
            <a:r>
              <a:rPr lang="en-US" sz="1400" dirty="0" smtClean="0"/>
              <a:t>good collimation, small </a:t>
            </a:r>
            <a:r>
              <a:rPr lang="en-US" sz="1400" dirty="0" err="1" smtClean="0"/>
              <a:t>scintillator</a:t>
            </a:r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Measurement:</a:t>
            </a:r>
          </a:p>
          <a:p>
            <a:endParaRPr lang="en-US" sz="1400" dirty="0" smtClean="0"/>
          </a:p>
          <a:p>
            <a:r>
              <a:rPr lang="en-US" sz="1400" dirty="0" smtClean="0">
                <a:sym typeface="Wingdings" pitchFamily="2" charset="2"/>
              </a:rPr>
              <a:t>1) Record N waveforms</a:t>
            </a:r>
            <a:endParaRPr lang="en-US" sz="1400" dirty="0" smtClean="0"/>
          </a:p>
          <a:p>
            <a:r>
              <a:rPr lang="en-US" sz="1400" dirty="0" smtClean="0">
                <a:sym typeface="Wingdings" pitchFamily="2" charset="2"/>
              </a:rPr>
              <a:t>2) a</a:t>
            </a:r>
            <a:r>
              <a:rPr lang="en-US" sz="1400" dirty="0" smtClean="0"/>
              <a:t>verage over all waveforms </a:t>
            </a:r>
            <a:r>
              <a:rPr lang="en-US" sz="1400" dirty="0" smtClean="0">
                <a:sym typeface="Wingdings" pitchFamily="2" charset="2"/>
              </a:rPr>
              <a:t>and determine signal peak</a:t>
            </a:r>
          </a:p>
          <a:p>
            <a:r>
              <a:rPr lang="en-US" sz="1400" dirty="0" smtClean="0">
                <a:sym typeface="Wingdings" pitchFamily="2" charset="2"/>
              </a:rPr>
              <a:t>3) sample waveforms at  the peak</a:t>
            </a:r>
          </a:p>
          <a:p>
            <a:pPr marL="342900" indent="-342900"/>
            <a:r>
              <a:rPr lang="en-US" sz="1400" dirty="0" smtClean="0">
                <a:sym typeface="Wingdings" pitchFamily="2" charset="2"/>
              </a:rPr>
              <a:t>4) Fill spectrum</a:t>
            </a:r>
          </a:p>
          <a:p>
            <a:pPr marL="342900" indent="-342900"/>
            <a:r>
              <a:rPr lang="en-US" sz="1400" dirty="0" smtClean="0">
                <a:sym typeface="Wingdings" pitchFamily="2" charset="2"/>
              </a:rPr>
              <a:t>5) measure at different</a:t>
            </a:r>
            <a:r>
              <a:rPr lang="sl-SI" sz="1400" dirty="0" smtClean="0">
                <a:sym typeface="Wingdings" pitchFamily="2" charset="2"/>
              </a:rPr>
              <a:t> </a:t>
            </a:r>
            <a:r>
              <a:rPr lang="sl-SI" sz="1400" dirty="0" err="1" smtClean="0">
                <a:sym typeface="Wingdings" pitchFamily="2" charset="2"/>
              </a:rPr>
              <a:t>shaping</a:t>
            </a:r>
            <a:r>
              <a:rPr lang="en-US" sz="1400" dirty="0" smtClean="0">
                <a:sym typeface="Wingdings" pitchFamily="2" charset="2"/>
              </a:rPr>
              <a:t> </a:t>
            </a:r>
            <a:r>
              <a:rPr lang="en-US" sz="1400" dirty="0" smtClean="0">
                <a:sym typeface="Wingdings" pitchFamily="2" charset="2"/>
              </a:rPr>
              <a:t>times: 25 ns, 80 ns, 200 ns and 500 ns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60947" y="96253"/>
            <a:ext cx="2277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u="sng" dirty="0" smtClean="0"/>
              <a:t>S</a:t>
            </a:r>
            <a:r>
              <a:rPr lang="en-US" u="sng" dirty="0" err="1" smtClean="0"/>
              <a:t>ource</a:t>
            </a:r>
            <a:r>
              <a:rPr lang="en-US" u="sng" dirty="0" smtClean="0"/>
              <a:t> measurements</a:t>
            </a:r>
            <a:endParaRPr lang="en-US" u="sng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3FCA4-DC28-450D-87EC-0CA2A8E2E08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400615" y="6394135"/>
            <a:ext cx="4047460" cy="365125"/>
          </a:xfrm>
        </p:spPr>
        <p:txBody>
          <a:bodyPr/>
          <a:lstStyle/>
          <a:p>
            <a:r>
              <a:rPr lang="en-US" smtClean="0"/>
              <a:t>ATLAS Strip CMOS regular meeting, 11th October 2016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3FCA4-DC28-450D-87EC-0CA2A8E2E08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Strip CMOS regular meeting, 11th October 2016</a:t>
            </a:r>
            <a:endParaRPr lang="en-US"/>
          </a:p>
        </p:txBody>
      </p:sp>
      <p:pic>
        <p:nvPicPr>
          <p:cNvPr id="1026" name="Picture 2" descr="I:\ATLAS\HVCMOS\ChESS\analiza\Pulse_Diode_25ns.png"/>
          <p:cNvPicPr>
            <a:picLocks noChangeAspect="1" noChangeArrowheads="1"/>
          </p:cNvPicPr>
          <p:nvPr/>
        </p:nvPicPr>
        <p:blipFill>
          <a:blip r:embed="rId2" cstate="print"/>
          <a:srcRect r="4902"/>
          <a:stretch>
            <a:fillRect/>
          </a:stretch>
        </p:blipFill>
        <p:spPr bwMode="auto">
          <a:xfrm>
            <a:off x="230097" y="2826327"/>
            <a:ext cx="4224687" cy="2788542"/>
          </a:xfrm>
          <a:prstGeom prst="rect">
            <a:avLst/>
          </a:prstGeom>
          <a:noFill/>
        </p:spPr>
      </p:pic>
      <p:pic>
        <p:nvPicPr>
          <p:cNvPr id="1027" name="Picture 3" descr="I:\ATLAS\HVCMOS\ChESS\analiza\Spectrum_Diode_25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7570" y="2788541"/>
            <a:ext cx="4496430" cy="282241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5865" y="143583"/>
            <a:ext cx="1203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Calibration</a:t>
            </a:r>
            <a:endParaRPr lang="en-US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521435" y="657461"/>
            <a:ext cx="566796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l-SI" sz="1400" dirty="0" smtClean="0"/>
              <a:t> </a:t>
            </a:r>
            <a:r>
              <a:rPr lang="en-US" sz="1400" dirty="0" smtClean="0"/>
              <a:t>Am241 source, 59.5 </a:t>
            </a:r>
            <a:r>
              <a:rPr lang="en-US" sz="1400" dirty="0" err="1" smtClean="0"/>
              <a:t>keV</a:t>
            </a:r>
            <a:r>
              <a:rPr lang="en-US" sz="1400" dirty="0" smtClean="0"/>
              <a:t> photon peak in 300 µm thick  FZ detector</a:t>
            </a:r>
          </a:p>
          <a:p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Sr90 with 300 µm thick FZ p-type silicon diode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r>
              <a:rPr lang="en-US" sz="1400" dirty="0" smtClean="0"/>
              <a:t>   </a:t>
            </a:r>
            <a:r>
              <a:rPr lang="en-US" sz="1400" dirty="0" smtClean="0">
                <a:sym typeface="Wingdings" pitchFamily="2" charset="2"/>
              </a:rPr>
              <a:t> </a:t>
            </a:r>
            <a:r>
              <a:rPr lang="en-US" dirty="0" smtClean="0">
                <a:sym typeface="Wingdings" pitchFamily="2" charset="2"/>
              </a:rPr>
              <a:t>calibration</a:t>
            </a:r>
            <a:r>
              <a:rPr lang="en-US" dirty="0" smtClean="0"/>
              <a:t> at 25 ns shaping time :  </a:t>
            </a:r>
            <a:r>
              <a:rPr lang="en-US" b="1" dirty="0" smtClean="0"/>
              <a:t>230 electrons/mV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6710" y="2728086"/>
            <a:ext cx="202831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sz="1400" dirty="0" smtClean="0"/>
              <a:t>        </a:t>
            </a:r>
            <a:r>
              <a:rPr lang="en-US" sz="1400" dirty="0" smtClean="0"/>
              <a:t>Averaged waveforms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463590" y="3257078"/>
            <a:ext cx="160653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Bias </a:t>
            </a:r>
            <a:r>
              <a:rPr lang="sl-SI" sz="1400" dirty="0" smtClean="0"/>
              <a:t> = 300</a:t>
            </a:r>
            <a:r>
              <a:rPr lang="en-US" sz="1400" dirty="0" smtClean="0"/>
              <a:t> V</a:t>
            </a:r>
          </a:p>
          <a:p>
            <a:r>
              <a:rPr lang="en-US" sz="1400" dirty="0" smtClean="0"/>
              <a:t>Shaping  time 25 ns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624899" y="2682744"/>
            <a:ext cx="319183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Spectrum of amplitudes at sampling time</a:t>
            </a:r>
            <a:endParaRPr lang="en-US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889256" y="5373045"/>
            <a:ext cx="1" cy="2720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534076" y="5758453"/>
            <a:ext cx="13724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Sampling time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5147593" y="3152539"/>
            <a:ext cx="119135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Bias </a:t>
            </a:r>
            <a:r>
              <a:rPr lang="sl-SI" sz="1400" dirty="0" smtClean="0"/>
              <a:t> = 300</a:t>
            </a:r>
            <a:r>
              <a:rPr lang="en-US" sz="1400" dirty="0" smtClean="0"/>
              <a:t> V</a:t>
            </a:r>
          </a:p>
          <a:p>
            <a:r>
              <a:rPr lang="en-US" sz="1400" dirty="0" smtClean="0"/>
              <a:t>Shaping 25 ns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491207" y="2304893"/>
            <a:ext cx="4267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FZ p-type silicon diode</a:t>
            </a:r>
            <a:r>
              <a:rPr lang="sl-SI" sz="1600" dirty="0" smtClean="0"/>
              <a:t>,</a:t>
            </a:r>
            <a:r>
              <a:rPr lang="en-US" sz="1600" dirty="0" smtClean="0"/>
              <a:t> 300 µm thick</a:t>
            </a:r>
            <a:r>
              <a:rPr lang="sl-SI" sz="1600" dirty="0" smtClean="0"/>
              <a:t> </a:t>
            </a:r>
            <a:r>
              <a:rPr lang="en-US" sz="1600" dirty="0" smtClean="0"/>
              <a:t>, </a:t>
            </a:r>
            <a:r>
              <a:rPr lang="en-US" sz="1600" i="1" dirty="0" err="1" smtClean="0"/>
              <a:t>V</a:t>
            </a:r>
            <a:r>
              <a:rPr lang="en-US" sz="1600" b="1" i="1" baseline="-25000" dirty="0" err="1" smtClean="0"/>
              <a:t>fd</a:t>
            </a:r>
            <a:r>
              <a:rPr lang="en-US" sz="1600" dirty="0" smtClean="0"/>
              <a:t> = 70 V</a:t>
            </a:r>
            <a:r>
              <a:rPr lang="sl-SI" sz="1600" dirty="0" smtClean="0"/>
              <a:t>: 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Strip CMOS regular meeting, 11th October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3FCA4-DC28-450D-87EC-0CA2A8E2E081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25" y="2266751"/>
            <a:ext cx="4327136" cy="29910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608" y="2186608"/>
            <a:ext cx="4486214" cy="31010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6834" y="1818861"/>
            <a:ext cx="1991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Average waveform: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08712" y="2514600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noise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89643" y="3478696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signal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53747" y="2743200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120 V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08304" y="2862470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120 V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6969" y="1186985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Shaping time: 25 ns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8661" y="188843"/>
            <a:ext cx="421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Measurement with CHESS2, </a:t>
            </a:r>
            <a:r>
              <a:rPr lang="en-US" u="sng" dirty="0" smtClean="0"/>
              <a:t>W13, big array</a:t>
            </a:r>
            <a:endParaRPr lang="en-US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4687613" y="1807779"/>
            <a:ext cx="3571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Spectrum of values sampled at peak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1692166" y="2385848"/>
            <a:ext cx="10510" cy="29849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76855" y="5381297"/>
            <a:ext cx="2500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Sampling point for signal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867806" y="5108029"/>
            <a:ext cx="504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</a:t>
            </a:r>
            <a:r>
              <a:rPr lang="en-US" sz="1200" dirty="0" smtClean="0"/>
              <a:t> (ns)</a:t>
            </a:r>
            <a:endParaRPr lang="en-US" sz="1200" dirty="0"/>
          </a:p>
        </p:txBody>
      </p:sp>
      <p:cxnSp>
        <p:nvCxnSpPr>
          <p:cNvPr id="18" name="Straight Connector 17"/>
          <p:cNvCxnSpPr/>
          <p:nvPr/>
        </p:nvCxnSpPr>
        <p:spPr>
          <a:xfrm flipH="1" flipV="1">
            <a:off x="919656" y="3137337"/>
            <a:ext cx="10510" cy="29849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41434" y="6117021"/>
            <a:ext cx="2449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sampling point for noise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591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Strip CMOS regular meeting, 11th October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3FCA4-DC28-450D-87EC-0CA2A8E2E08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8661" y="188843"/>
            <a:ext cx="3287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Measurement with CHESS2, W13</a:t>
            </a:r>
            <a:endParaRPr lang="en-US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549279" y="4634376"/>
            <a:ext cx="705481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4138" indent="-84138">
              <a:buFont typeface="Arial" panose="020B0604020202020204" pitchFamily="34" charset="0"/>
              <a:buChar char="•"/>
            </a:pPr>
            <a:r>
              <a:rPr lang="en-US" sz="1600" dirty="0" smtClean="0"/>
              <a:t> depleted depth for 200 Ohm-cm at 120 V: </a:t>
            </a:r>
            <a:r>
              <a:rPr lang="en-US" sz="1600" b="1" dirty="0" smtClean="0"/>
              <a:t>48 µm</a:t>
            </a:r>
          </a:p>
          <a:p>
            <a:pPr marL="84138" indent="-84138">
              <a:buFont typeface="Arial" panose="020B0604020202020204" pitchFamily="34" charset="0"/>
              <a:buChar char="•"/>
            </a:pPr>
            <a:endParaRPr lang="en-US" sz="1600" b="1" dirty="0" smtClean="0"/>
          </a:p>
          <a:p>
            <a:r>
              <a:rPr lang="en-US" sz="1600" b="1" dirty="0"/>
              <a:t> </a:t>
            </a:r>
            <a:r>
              <a:rPr lang="en-US" sz="1600" b="1" dirty="0" smtClean="0"/>
              <a:t>  </a:t>
            </a:r>
            <a:r>
              <a:rPr lang="en-US" sz="1600" b="1" dirty="0" smtClean="0">
                <a:sym typeface="Wingdings" panose="05000000000000000000" pitchFamily="2" charset="2"/>
              </a:rPr>
              <a:t> </a:t>
            </a:r>
            <a:r>
              <a:rPr lang="en-US" sz="1600" dirty="0" smtClean="0">
                <a:sym typeface="Wingdings" panose="05000000000000000000" pitchFamily="2" charset="2"/>
              </a:rPr>
              <a:t>expected mean charge from depleted region: ~ 48 um x </a:t>
            </a:r>
            <a:r>
              <a:rPr lang="en-US" sz="1600" dirty="0" smtClean="0">
                <a:sym typeface="Wingdings" panose="05000000000000000000" pitchFamily="2" charset="2"/>
              </a:rPr>
              <a:t>100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sym typeface="Wingdings" panose="05000000000000000000" pitchFamily="2" charset="2"/>
              </a:rPr>
              <a:t>el/um ~ </a:t>
            </a:r>
            <a:r>
              <a:rPr lang="en-US" sz="1600" dirty="0" smtClean="0">
                <a:sym typeface="Wingdings" panose="05000000000000000000" pitchFamily="2" charset="2"/>
              </a:rPr>
              <a:t>4800 </a:t>
            </a:r>
            <a:r>
              <a:rPr lang="en-US" sz="1600" dirty="0" smtClean="0">
                <a:sym typeface="Wingdings" panose="05000000000000000000" pitchFamily="2" charset="2"/>
              </a:rPr>
              <a:t>el</a:t>
            </a:r>
          </a:p>
          <a:p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sym typeface="Wingdings" panose="05000000000000000000" pitchFamily="2" charset="2"/>
              </a:rPr>
              <a:t>   in total would expect ~ 1500 el more from diffusion?</a:t>
            </a:r>
          </a:p>
          <a:p>
            <a:pPr lvl="1"/>
            <a:r>
              <a:rPr lang="en-US" sz="1600" b="1" dirty="0">
                <a:sym typeface="Wingdings" panose="05000000000000000000" pitchFamily="2" charset="2"/>
              </a:rPr>
              <a:t> </a:t>
            </a:r>
            <a:r>
              <a:rPr lang="en-US" sz="1600" b="1" dirty="0" smtClean="0">
                <a:sym typeface="Wingdings" panose="05000000000000000000" pitchFamily="2" charset="2"/>
              </a:rPr>
              <a:t>  </a:t>
            </a:r>
            <a:r>
              <a:rPr lang="en-US" sz="1600" b="1" dirty="0" smtClean="0">
                <a:sym typeface="Wingdings" panose="05000000000000000000" pitchFamily="2" charset="2"/>
              </a:rPr>
              <a:t> </a:t>
            </a:r>
            <a:r>
              <a:rPr lang="en-US" sz="1600" dirty="0" smtClean="0">
                <a:sym typeface="Wingdings" panose="05000000000000000000" pitchFamily="2" charset="2"/>
              </a:rPr>
              <a:t>maybe </a:t>
            </a:r>
            <a:r>
              <a:rPr lang="en-US" sz="1600" dirty="0" smtClean="0">
                <a:sym typeface="Wingdings" panose="05000000000000000000" pitchFamily="2" charset="2"/>
              </a:rPr>
              <a:t>alignment between the collimator and the </a:t>
            </a:r>
            <a:r>
              <a:rPr lang="en-US" sz="1600" dirty="0" smtClean="0">
                <a:sym typeface="Wingdings" panose="05000000000000000000" pitchFamily="2" charset="2"/>
              </a:rPr>
              <a:t>structure </a:t>
            </a:r>
            <a:r>
              <a:rPr lang="en-US" sz="1600" dirty="0" smtClean="0">
                <a:sym typeface="Wingdings" panose="05000000000000000000" pitchFamily="2" charset="2"/>
              </a:rPr>
              <a:t>not </a:t>
            </a:r>
            <a:r>
              <a:rPr lang="en-US" sz="1600" dirty="0" smtClean="0">
                <a:sym typeface="Wingdings" panose="05000000000000000000" pitchFamily="2" charset="2"/>
              </a:rPr>
              <a:t>perfect, </a:t>
            </a:r>
          </a:p>
          <a:p>
            <a:pPr lvl="1"/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sym typeface="Wingdings" panose="05000000000000000000" pitchFamily="2" charset="2"/>
              </a:rPr>
              <a:t>        </a:t>
            </a:r>
            <a:r>
              <a:rPr lang="en-US" sz="1600" dirty="0" smtClean="0">
                <a:sym typeface="Wingdings" panose="05000000000000000000" pitchFamily="2" charset="2"/>
              </a:rPr>
              <a:t>will see with </a:t>
            </a:r>
            <a:r>
              <a:rPr lang="en-US" sz="1600" dirty="0" smtClean="0">
                <a:sym typeface="Wingdings" panose="05000000000000000000" pitchFamily="2" charset="2"/>
              </a:rPr>
              <a:t>more samples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768" y="688016"/>
            <a:ext cx="4751238" cy="362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09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635</Words>
  <Application>Microsoft Office PowerPoint</Application>
  <PresentationFormat>On-screen Show (4:3)</PresentationFormat>
  <Paragraphs>118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Wingdings</vt:lpstr>
      <vt:lpstr>Office Theme</vt:lpstr>
      <vt:lpstr>Enačba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mandic</dc:creator>
  <cp:lastModifiedBy>Igor Mandić</cp:lastModifiedBy>
  <cp:revision>39</cp:revision>
  <dcterms:created xsi:type="dcterms:W3CDTF">2014-12-08T14:22:07Z</dcterms:created>
  <dcterms:modified xsi:type="dcterms:W3CDTF">2016-10-11T13:22:39Z</dcterms:modified>
</cp:coreProperties>
</file>