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5" r:id="rId5"/>
    <p:sldId id="260" r:id="rId6"/>
    <p:sldId id="263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9602" autoAdjust="0"/>
  </p:normalViewPr>
  <p:slideViewPr>
    <p:cSldViewPr snapToGrid="0" snapToObjects="1">
      <p:cViewPr>
        <p:scale>
          <a:sx n="100" d="100"/>
          <a:sy n="100" d="100"/>
        </p:scale>
        <p:origin x="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76CFC-D9AF-CE43-B737-1E8200C7CA54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31323-069C-3C40-9712-D2ACC1F0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6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91EE-B70F-1E4B-A413-776E63E8F0A9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79E6-1828-7043-B2C9-993B6AF4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40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EC81-7654-F244-ACF3-6A2354A2C541}" type="datetime1">
              <a:rPr lang="en-GB" smtClean="0"/>
              <a:t>25/10/2016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5DCE-7FDD-2547-9E4E-F771BD978384}" type="datetime1">
              <a:rPr lang="en-GB" smtClean="0"/>
              <a:t>25/10/2016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1F9-C28E-8343-B92E-6E289823CC8D}" type="datetime1">
              <a:rPr lang="en-GB" smtClean="0"/>
              <a:t>25/10/2016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50B1-D014-4045-9C81-A210229F9E5A}" type="datetime1">
              <a:rPr lang="en-GB" smtClean="0"/>
              <a:t>25/10/2016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7698-7F13-3643-B39D-37E2C1105F58}" type="datetime1">
              <a:rPr lang="en-GB" smtClean="0"/>
              <a:t>25/10/2016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5795-26F0-1948-AF3B-41E810AAB66D}" type="datetime1">
              <a:rPr lang="en-GB" smtClean="0"/>
              <a:t>25/10/2016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BB23-730F-F84D-91A7-C1779D36351E}" type="datetime1">
              <a:rPr lang="en-GB" smtClean="0"/>
              <a:t>25/10/2016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3983-115E-3045-9FB9-028430D947DC}" type="datetime1">
              <a:rPr lang="en-GB" smtClean="0"/>
              <a:t>25/10/2016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41C0-7385-8348-9916-C326503D12D2}" type="datetime1">
              <a:rPr lang="en-GB" smtClean="0"/>
              <a:t>25/10/2016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1117-806F-9F45-9C8B-781676445428}" type="datetime1">
              <a:rPr lang="en-GB" smtClean="0"/>
              <a:t>25/10/2016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74D2-E98A-E141-8288-9BC686AF7202}" type="datetime1">
              <a:rPr lang="en-GB" smtClean="0"/>
              <a:t>25/10/2016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81952D-C92F-7C4D-97D9-965B7E7912C8}" type="datetime1">
              <a:rPr lang="en-GB" smtClean="0"/>
              <a:t>25/10/2016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23476"/>
          </a:xfrm>
        </p:spPr>
        <p:txBody>
          <a:bodyPr/>
          <a:lstStyle/>
          <a:p>
            <a:r>
              <a:rPr lang="en-US" sz="6600" dirty="0" smtClean="0"/>
              <a:t>Chess1 MIP Measurements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404590"/>
            <a:ext cx="7366000" cy="12192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898989"/>
                </a:solidFill>
              </a:rPr>
              <a:t>K. Kanisauskas</a:t>
            </a:r>
            <a:r>
              <a:rPr lang="en-US" dirty="0" smtClean="0">
                <a:solidFill>
                  <a:srgbClr val="898989"/>
                </a:solidFill>
              </a:rPr>
              <a:t>, </a:t>
            </a:r>
            <a:r>
              <a:rPr lang="en-US" dirty="0" smtClean="0"/>
              <a:t>R</a:t>
            </a:r>
            <a:r>
              <a:rPr lang="en-US" dirty="0"/>
              <a:t>. Bates, C. </a:t>
            </a:r>
            <a:r>
              <a:rPr lang="en-US" dirty="0" err="1"/>
              <a:t>Buttar</a:t>
            </a:r>
            <a:r>
              <a:rPr lang="en-US" dirty="0"/>
              <a:t>,</a:t>
            </a:r>
            <a:r>
              <a:rPr lang="en-US" dirty="0">
                <a:solidFill>
                  <a:srgbClr val="898989"/>
                </a:solidFill>
              </a:rPr>
              <a:t> </a:t>
            </a:r>
            <a:r>
              <a:rPr lang="en-US" dirty="0" smtClean="0">
                <a:solidFill>
                  <a:srgbClr val="898989"/>
                </a:solidFill>
              </a:rPr>
              <a:t>D</a:t>
            </a:r>
            <a:r>
              <a:rPr lang="en-US" dirty="0">
                <a:solidFill>
                  <a:srgbClr val="898989"/>
                </a:solidFill>
              </a:rPr>
              <a:t>. </a:t>
            </a:r>
            <a:r>
              <a:rPr lang="en-US" dirty="0" err="1" smtClean="0">
                <a:solidFill>
                  <a:srgbClr val="898989"/>
                </a:solidFill>
              </a:rPr>
              <a:t>Maneuski</a:t>
            </a:r>
            <a:endParaRPr lang="en-US" u="sng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6388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ATLAS Strip CMOS Regular Meeting</a:t>
            </a:r>
          </a:p>
          <a:p>
            <a:r>
              <a:rPr lang="en-US" sz="1800" dirty="0" smtClean="0"/>
              <a:t>October 25,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52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MIP Setup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11" y="1790700"/>
            <a:ext cx="4792133" cy="3594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790700"/>
            <a:ext cx="416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MIP setup was arranged inside the box shielded with lead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190 </a:t>
            </a:r>
            <a:r>
              <a:rPr lang="en-US" dirty="0" err="1" smtClean="0"/>
              <a:t>MBq</a:t>
            </a:r>
            <a:r>
              <a:rPr lang="en-US" dirty="0" smtClean="0"/>
              <a:t> Sr-90 </a:t>
            </a:r>
            <a:r>
              <a:rPr lang="en-US" dirty="0"/>
              <a:t>s</a:t>
            </a:r>
            <a:r>
              <a:rPr lang="en-US" dirty="0" smtClean="0"/>
              <a:t>ource was used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2 level triggering – scope trigger at 20mV on </a:t>
            </a:r>
            <a:r>
              <a:rPr lang="en-US" dirty="0" err="1" smtClean="0"/>
              <a:t>AmpOut</a:t>
            </a:r>
            <a:r>
              <a:rPr lang="en-US" dirty="0" smtClean="0"/>
              <a:t> line and software trigger looking for PMT signal within 300ns timeframe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Test structures of interest were APA5 (CH75) and APA8 (CH36, CH38, CH40)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Note that edge-TCT cut version of AMS-Chess1 was used for MIP measurements (thus CH35-43 correspond to APA8)</a:t>
            </a:r>
          </a:p>
        </p:txBody>
      </p:sp>
    </p:spTree>
    <p:extLst>
      <p:ext uri="{BB962C8B-B14F-4D97-AF65-F5344CB8AC3E}">
        <p14:creationId xmlns:p14="http://schemas.microsoft.com/office/powerpoint/2010/main" val="10302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MIP Setup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65" y="1841500"/>
            <a:ext cx="4690533" cy="351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" y="1816100"/>
            <a:ext cx="416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Source-Chip distance corresponded to ≈7mm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measurements were done within 0-70V reverse bias range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1000 waveforms were recorded at each bias step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DAC settings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err="1" smtClean="0"/>
              <a:t>VPLoad</a:t>
            </a:r>
            <a:r>
              <a:rPr lang="en-US" dirty="0" smtClean="0"/>
              <a:t>: 2100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err="1" smtClean="0"/>
              <a:t>Casc</a:t>
            </a:r>
            <a:r>
              <a:rPr lang="en-US" dirty="0" smtClean="0"/>
              <a:t>: 2600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err="1" smtClean="0"/>
              <a:t>iNSF</a:t>
            </a:r>
            <a:r>
              <a:rPr lang="en-US" dirty="0" smtClean="0"/>
              <a:t>: 750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err="1" smtClean="0"/>
              <a:t>iN</a:t>
            </a:r>
            <a:r>
              <a:rPr lang="en-US" dirty="0" smtClean="0"/>
              <a:t>: 1000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err="1" smtClean="0"/>
              <a:t>iNBias</a:t>
            </a:r>
            <a:r>
              <a:rPr lang="en-US" dirty="0" smtClean="0"/>
              <a:t>: 150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err="1" smtClean="0"/>
              <a:t>iPFB</a:t>
            </a:r>
            <a:r>
              <a:rPr lang="en-US" dirty="0" smtClean="0"/>
              <a:t>: 2700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Previously…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79466"/>
              </p:ext>
            </p:extLst>
          </p:nvPr>
        </p:nvGraphicFramePr>
        <p:xfrm>
          <a:off x="1272971" y="2407835"/>
          <a:ext cx="6931152" cy="1747520"/>
        </p:xfrm>
        <a:graphic>
          <a:graphicData uri="http://schemas.openxmlformats.org/drawingml/2006/table">
            <a:tbl>
              <a:tblPr/>
              <a:tblGrid>
                <a:gridCol w="1780337"/>
                <a:gridCol w="868680"/>
                <a:gridCol w="868680"/>
                <a:gridCol w="868680"/>
                <a:gridCol w="868680"/>
                <a:gridCol w="868680"/>
                <a:gridCol w="807415"/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APA1_OUT5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APA4_OUT5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APA5_OUT5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APA6_OUT5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APA7_OUT5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APA8_OUT5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Pixel size [um]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45x100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45x200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45x400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45x400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45x800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45x800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Diode area [um^2]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1350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4536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5400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9072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10800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18144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Noise [mV]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Rise time @ Fe [nS]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Gain [e/mV]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Gain [mV/fC]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Noise [e] = G [e/mV]*N[mV]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463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54400" y="1877017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X-Ray Measurement Summary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2970" y="4490135"/>
            <a:ext cx="6499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MIP peak </a:t>
            </a:r>
            <a:r>
              <a:rPr lang="en-US" smtClean="0"/>
              <a:t>expected for </a:t>
            </a:r>
            <a:r>
              <a:rPr lang="en-US" dirty="0" smtClean="0"/>
              <a:t>APA5 structure ≈50mV assuming 20um depletion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7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Results (APA5)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3" name="Picture 1" descr="MS-Chessl [CH75] MIP spectrum [Bias: -20V] &#10;120 &#10;100 &#10;40 &#10;20 &#10;50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46" y="1663700"/>
            <a:ext cx="3183467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00 &#10;500 &#10;400 &#10;E 300 &#10;200 &#10;100 &#10;Wsers/kestu is/AMSC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46" y="1654175"/>
            <a:ext cx="3183467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MS-Chessl [CH75] MIP spectrum [Bias: -50V] &#10;160 &#10;140 &#10;120 &#10;100 &#10;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46" y="4240212"/>
            <a:ext cx="3183467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00 &#10;500 &#10;400 &#10;E 300 &#10;200 &#10;100 &#10;Wseñs/kestu is/AMSCh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46" y="4240212"/>
            <a:ext cx="3183467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9759" y="1527176"/>
            <a:ext cx="23269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DAQ rate: 1.28Hz 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359759" y="4051300"/>
            <a:ext cx="23269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DAQ rate: 0.64Hz 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8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28" y="0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Results (APA5)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 descr="MS-Chessl [CH75] MIP spectrum [Bias: -70V] &#10;250 &#10;200 &#10;150 &#10;100 &#10;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7" y="2224984"/>
            <a:ext cx="4365489" cy="32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00 &#10;500 &#10;400 &#10;E 300 &#10;200 &#10;100 &#10;[Use &#10;/kestu is/AMS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53" y="2224984"/>
            <a:ext cx="4365488" cy="32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92590" y="1995488"/>
            <a:ext cx="23269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DAQ rate: 0.88Hz 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01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Results (APA8)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MS-Chessl [CH38] MIP spectrum [Bias: -IOV] &#10;160 &#10;140 &#10;120 &#10;100 &#10;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99" y="1803400"/>
            <a:ext cx="3115733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00 &#10;500 &#10;400 &#10;E 300 &#10;200 &#10;100 &#10;Wsers/kestu is/AMSC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806575"/>
            <a:ext cx="3111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MS-Chessl [CH38] MIP spectrum [Bias: -50V] &#10;120 &#10;100 &#10;40 &#10;20 &#10;50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98" y="4222750"/>
            <a:ext cx="3115733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00 &#10;500 &#10;400 &#10;E 300 &#10;200 &#10;100 &#10;/Use7s/kestu is/AMSCh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67" y="4222750"/>
            <a:ext cx="3115733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882" y="1600200"/>
            <a:ext cx="23269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DAQ rate: 1.04Hz 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05882" y="4025900"/>
            <a:ext cx="23269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DAQ rate: 0.88Hz 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8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Results (APA8)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9" name="Picture 3" descr="MS-Chessl [CH38] MIP spectrum [Bias: -70V] &#10;180 &#10;160 &#10;140 &#10;120 &#10;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4" y="2254250"/>
            <a:ext cx="40894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00 &#10;500 &#10;400 &#10;E 300 &#10;200 &#10;100 &#10;Wsers/kestu is/AMSCh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34" y="2254250"/>
            <a:ext cx="40894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96382" y="1930400"/>
            <a:ext cx="23269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DAQ rate: 0.76Hz 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953" y="2516217"/>
            <a:ext cx="86620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No clear MIP peak was observed for APA5 and APA8 structures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Data indicates inconsistent variation of DAQ rate as a function of bias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MIP spectra shifts towards lower voltages with increasing reverse bias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Signal rise-time distribution also varies significantly with bias voltage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9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2941</TotalTime>
  <Words>348</Words>
  <Application>Microsoft Macintosh PowerPoint</Application>
  <PresentationFormat>On-screen Show (4:3)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Century Gothic</vt:lpstr>
      <vt:lpstr>Courier New</vt:lpstr>
      <vt:lpstr>Palatino Linotype</vt:lpstr>
      <vt:lpstr>Wingdings</vt:lpstr>
      <vt:lpstr>Arial</vt:lpstr>
      <vt:lpstr>Executive</vt:lpstr>
      <vt:lpstr>Chess1 MIP Measurements</vt:lpstr>
      <vt:lpstr>MIP Setup (1)</vt:lpstr>
      <vt:lpstr>MIP Setup (2)</vt:lpstr>
      <vt:lpstr>Previously…</vt:lpstr>
      <vt:lpstr>Results (APA5)</vt:lpstr>
      <vt:lpstr>Results (APA5)</vt:lpstr>
      <vt:lpstr>Results (APA8)</vt:lpstr>
      <vt:lpstr>Results (APA8)</vt:lpstr>
      <vt:lpstr>Summary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HV-CMOS Sensor Characterization</dc:title>
  <dc:creator>Kestutis K.</dc:creator>
  <cp:lastModifiedBy>Kestutis Kanisauskas</cp:lastModifiedBy>
  <cp:revision>63</cp:revision>
  <dcterms:created xsi:type="dcterms:W3CDTF">2016-02-07T23:07:18Z</dcterms:created>
  <dcterms:modified xsi:type="dcterms:W3CDTF">2016-10-25T14:58:33Z</dcterms:modified>
</cp:coreProperties>
</file>