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3" r:id="rId2"/>
    <p:sldId id="333" r:id="rId3"/>
    <p:sldId id="340" r:id="rId4"/>
    <p:sldId id="339" r:id="rId5"/>
    <p:sldId id="338" r:id="rId6"/>
    <p:sldId id="334" r:id="rId7"/>
    <p:sldId id="335" r:id="rId8"/>
    <p:sldId id="341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0099CC"/>
    <a:srgbClr val="99CCFF"/>
    <a:srgbClr val="CCECFF"/>
    <a:srgbClr val="CCCCFF"/>
    <a:srgbClr val="FF0066"/>
    <a:srgbClr val="8F8FFF"/>
    <a:srgbClr val="33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2130425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Update: Analogue daughterboard and </a:t>
            </a:r>
            <a:r>
              <a:rPr lang="en-GB" sz="3600" dirty="0" smtClean="0">
                <a:solidFill>
                  <a:srgbClr val="0000FF"/>
                </a:solidFill>
              </a:rPr>
              <a:t>ABCN</a:t>
            </a:r>
            <a:r>
              <a:rPr lang="en-GB" sz="3600" dirty="0" smtClean="0">
                <a:solidFill>
                  <a:srgbClr val="0000FF"/>
                </a:solidFill>
              </a:rPr>
              <a:t>’</a:t>
            </a:r>
            <a:r>
              <a:rPr lang="en-GB" sz="3600" b="1" dirty="0" smtClean="0">
                <a:solidFill>
                  <a:srgbClr val="0000FF"/>
                </a:solidFill>
              </a:rPr>
              <a:t/>
            </a:r>
            <a:br>
              <a:rPr lang="en-GB" sz="3600" b="1" dirty="0" smtClean="0">
                <a:solidFill>
                  <a:srgbClr val="0000FF"/>
                </a:solidFill>
              </a:rPr>
            </a:br>
            <a:r>
              <a:rPr lang="en-GB" sz="2000" b="1" dirty="0" smtClean="0">
                <a:solidFill>
                  <a:srgbClr val="0000FF"/>
                </a:solidFill>
              </a:rPr>
              <a:t/>
            </a:r>
            <a:br>
              <a:rPr lang="en-GB" sz="2000" b="1" dirty="0" smtClean="0">
                <a:solidFill>
                  <a:srgbClr val="0000FF"/>
                </a:solidFill>
              </a:rPr>
            </a:br>
            <a:r>
              <a:rPr lang="en-GB" sz="3200" dirty="0" smtClean="0"/>
              <a:t>25 October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J. J. John and T. Huffman</a:t>
            </a:r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CHESS-2-AMS analogue daughterboard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1594" y="884426"/>
            <a:ext cx="3458338" cy="3408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Arrived – 100 daughterboards.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Since then, have been preparing for irradiation at PS (see later).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Many thanks to Paul Booker and </a:t>
            </a:r>
          </a:p>
          <a:p>
            <a:pPr marL="0" indent="0">
              <a:buNone/>
            </a:pPr>
            <a:r>
              <a:rPr lang="en-GB" sz="1800" dirty="0" smtClean="0"/>
              <a:t>everyone at RAL for </a:t>
            </a:r>
          </a:p>
          <a:p>
            <a:pPr marL="0" indent="0">
              <a:buNone/>
            </a:pPr>
            <a:r>
              <a:rPr lang="en-GB" sz="1800" dirty="0" smtClean="0"/>
              <a:t>wire-bonding these.</a:t>
            </a:r>
          </a:p>
        </p:txBody>
      </p:sp>
      <p:pic>
        <p:nvPicPr>
          <p:cNvPr id="1030" name="Picture 6" descr="H:\_SLHC\CMOS\_CHESS\test boards\CHESS-2 analogue daughterboard\photos\CHESS-2 analogue daughterboard for PS_cropped_50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908720"/>
            <a:ext cx="4953000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92799" y="6021288"/>
            <a:ext cx="388726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99CC"/>
                </a:solidFill>
              </a:rPr>
              <a:t>edge connector taped to short together all pads during proton irradiation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36432" y="5625246"/>
            <a:ext cx="1" cy="396042"/>
          </a:xfrm>
          <a:prstGeom prst="straightConnector1">
            <a:avLst/>
          </a:prstGeom>
          <a:ln w="31750">
            <a:solidFill>
              <a:srgbClr val="00CC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Final specs for analogue daughterboard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3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:\_SLHC\CMOS\_CHESS\test boards\CHESS-2 analogue daughterboard\photos\CHESS-2 analogue daughterboard for PS_cropped_50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80728"/>
            <a:ext cx="4953000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7790" y="1038250"/>
            <a:ext cx="3094390" cy="384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 smtClean="0">
                <a:solidFill>
                  <a:srgbClr val="00CCFF"/>
                </a:solidFill>
              </a:rPr>
              <a:t>pads for passive devices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4288" y="5273935"/>
            <a:ext cx="18002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99CC"/>
                </a:solidFill>
              </a:rPr>
              <a:t>disable top and middle arrays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00093" y="4314616"/>
            <a:ext cx="1836203" cy="1116122"/>
          </a:xfrm>
          <a:prstGeom prst="straightConnector1">
            <a:avLst/>
          </a:prstGeom>
          <a:ln w="31750">
            <a:solidFill>
              <a:srgbClr val="00CC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15516" y="3882566"/>
            <a:ext cx="18002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99CC"/>
                </a:solidFill>
              </a:rPr>
              <a:t>bottom array: disable readout but enable SACI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0099C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0099CC"/>
                </a:solidFill>
              </a:rPr>
              <a:t>It was not feasible to include 320 MHz readout of bottom array, in the end.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7704" y="4342211"/>
            <a:ext cx="1980220" cy="0"/>
          </a:xfrm>
          <a:prstGeom prst="straightConnector1">
            <a:avLst/>
          </a:prstGeom>
          <a:ln w="31750">
            <a:solidFill>
              <a:srgbClr val="00CC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307079" y="6051512"/>
            <a:ext cx="216024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99CC"/>
                </a:solidFill>
              </a:rPr>
              <a:t>test array: configure and read out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15916" y="4342211"/>
            <a:ext cx="666076" cy="1651804"/>
          </a:xfrm>
          <a:prstGeom prst="straightConnector1">
            <a:avLst/>
          </a:prstGeom>
          <a:ln w="31750">
            <a:solidFill>
              <a:srgbClr val="00CC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076056" y="4761149"/>
            <a:ext cx="360040" cy="900099"/>
          </a:xfrm>
          <a:prstGeom prst="straightConnector1">
            <a:avLst/>
          </a:prstGeom>
          <a:ln w="31750">
            <a:solidFill>
              <a:srgbClr val="00CC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463988" y="5632598"/>
            <a:ext cx="258451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CCFF"/>
                </a:solidFill>
              </a:rPr>
              <a:t>dual capacitor footprints: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0099CC"/>
                </a:solidFill>
              </a:rPr>
              <a:t>wire-bondable on front, conventional on back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2580" y="980728"/>
            <a:ext cx="18002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99CC"/>
                </a:solidFill>
              </a:rPr>
              <a:t>6 layers</a:t>
            </a:r>
          </a:p>
        </p:txBody>
      </p:sp>
    </p:spTree>
    <p:extLst>
      <p:ext uri="{BB962C8B-B14F-4D97-AF65-F5344CB8AC3E}">
        <p14:creationId xmlns:p14="http://schemas.microsoft.com/office/powerpoint/2010/main" val="8195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Irradiation at PS this week (starting Weds)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4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524" y="728700"/>
            <a:ext cx="2594242" cy="384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24 boards in all: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53863"/>
              </p:ext>
            </p:extLst>
          </p:nvPr>
        </p:nvGraphicFramePr>
        <p:xfrm>
          <a:off x="393892" y="1185042"/>
          <a:ext cx="4898188" cy="2279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54"/>
                <a:gridCol w="907957"/>
                <a:gridCol w="991585"/>
                <a:gridCol w="1708392"/>
              </a:tblGrid>
              <a:tr h="5123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Daughterboard serial numbers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Wafer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Resistivity (</a:t>
                      </a:r>
                      <a:r>
                        <a:rPr lang="el-GR" sz="1400" b="1" u="none" strike="noStrike" dirty="0">
                          <a:effectLst/>
                        </a:rPr>
                        <a:t>Ω-</a:t>
                      </a:r>
                      <a:r>
                        <a:rPr lang="en-GB" sz="1400" b="1" u="none" strike="noStrike" dirty="0">
                          <a:effectLst/>
                        </a:rPr>
                        <a:t>cm)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Target dose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1 - 5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1-2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standard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0.5 x 10</a:t>
                      </a:r>
                      <a:r>
                        <a:rPr lang="pt-BR" sz="1400" u="none" strike="noStrike" baseline="30000" dirty="0">
                          <a:effectLst/>
                        </a:rPr>
                        <a:t>15 </a:t>
                      </a:r>
                      <a:r>
                        <a:rPr lang="pt-BR" sz="1400" u="none" strike="noStrike" dirty="0">
                          <a:effectLst/>
                        </a:rPr>
                        <a:t>n eq/cm</a:t>
                      </a:r>
                      <a:r>
                        <a:rPr lang="pt-BR" sz="1400" u="none" strike="noStrike" baseline="30000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6 - 10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1-2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standard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 x 10</a:t>
                      </a:r>
                      <a:r>
                        <a:rPr lang="pt-BR" sz="1400" u="none" strike="noStrike" baseline="30000">
                          <a:effectLst/>
                        </a:rPr>
                        <a:t>15 </a:t>
                      </a:r>
                      <a:r>
                        <a:rPr lang="pt-BR" sz="1400" u="none" strike="noStrike">
                          <a:effectLst/>
                        </a:rPr>
                        <a:t>n eq/cm</a:t>
                      </a:r>
                      <a:r>
                        <a:rPr lang="pt-BR" sz="1400" u="none" strike="noStrike" baseline="30000">
                          <a:effectLst/>
                        </a:rPr>
                        <a:t>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11- 15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13-14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200-300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0.5 x 10</a:t>
                      </a:r>
                      <a:r>
                        <a:rPr lang="pt-BR" sz="1400" u="none" strike="noStrike" baseline="30000" dirty="0">
                          <a:effectLst/>
                        </a:rPr>
                        <a:t>15 </a:t>
                      </a:r>
                      <a:r>
                        <a:rPr lang="pt-BR" sz="1400" u="none" strike="noStrike" dirty="0">
                          <a:effectLst/>
                        </a:rPr>
                        <a:t>n eq/cm</a:t>
                      </a:r>
                      <a:r>
                        <a:rPr lang="pt-BR" sz="1400" u="none" strike="noStrike" baseline="30000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16-20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13-14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200-300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 x 10</a:t>
                      </a:r>
                      <a:r>
                        <a:rPr lang="pt-BR" sz="1400" u="none" strike="noStrike" baseline="30000" dirty="0">
                          <a:effectLst/>
                        </a:rPr>
                        <a:t>15 </a:t>
                      </a:r>
                      <a:r>
                        <a:rPr lang="pt-BR" sz="1400" u="none" strike="noStrike" dirty="0">
                          <a:effectLst/>
                        </a:rPr>
                        <a:t>n eq/cm</a:t>
                      </a:r>
                      <a:r>
                        <a:rPr lang="pt-BR" sz="1400" u="none" strike="noStrike" baseline="30000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21 - 22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19-20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600-2000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0.5 x 10</a:t>
                      </a:r>
                      <a:r>
                        <a:rPr lang="pt-BR" sz="1400" u="none" strike="noStrike" baseline="30000" dirty="0">
                          <a:effectLst/>
                        </a:rPr>
                        <a:t>15 </a:t>
                      </a:r>
                      <a:r>
                        <a:rPr lang="pt-BR" sz="1400" u="none" strike="noStrike" dirty="0">
                          <a:effectLst/>
                        </a:rPr>
                        <a:t>n eq/cm</a:t>
                      </a:r>
                      <a:r>
                        <a:rPr lang="pt-BR" sz="1400" u="none" strike="noStrike" baseline="30000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6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23 - 24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w 19-20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600-2000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 x 10</a:t>
                      </a:r>
                      <a:r>
                        <a:rPr lang="pt-BR" sz="1400" u="none" strike="noStrike" baseline="30000" dirty="0">
                          <a:effectLst/>
                        </a:rPr>
                        <a:t>15 </a:t>
                      </a:r>
                      <a:r>
                        <a:rPr lang="pt-BR" sz="1400" u="none" strike="noStrike" dirty="0">
                          <a:effectLst/>
                        </a:rPr>
                        <a:t>n eq/cm</a:t>
                      </a:r>
                      <a:r>
                        <a:rPr lang="pt-BR" sz="1400" u="none" strike="noStrike" baseline="30000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H:\_SLHC\CMOS\_CHESS\test boards\CHESS-2 analogue daughterboard\photos\CHESS-2 analogue daughterboards on cards_cropped_50p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b="13526"/>
          <a:stretch/>
        </p:blipFill>
        <p:spPr bwMode="auto">
          <a:xfrm>
            <a:off x="251520" y="3969060"/>
            <a:ext cx="565705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51519" y="3584726"/>
            <a:ext cx="5657055" cy="38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/>
              <a:t>Boards mounted on cards and packed </a:t>
            </a:r>
          </a:p>
        </p:txBody>
      </p:sp>
      <p:pic>
        <p:nvPicPr>
          <p:cNvPr id="2054" name="Picture 6" descr="H:\_SLHC\CMOS\_CHESS\test boards\CHESS-2 analogue daughterboard\photos\Single daughterboard on card_cropped_33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77" y="1502973"/>
            <a:ext cx="2520723" cy="20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129317" y="884426"/>
            <a:ext cx="2594242" cy="38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/>
              <a:t>mounted on standard CERN cards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0474" y="3596186"/>
            <a:ext cx="2594242" cy="38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 smtClean="0"/>
              <a:t>Thanks to Roy Wastie for preparing the cards.</a:t>
            </a:r>
          </a:p>
        </p:txBody>
      </p:sp>
      <p:pic>
        <p:nvPicPr>
          <p:cNvPr id="2055" name="Picture 7" descr="H:\_SLHC\CMOS\2016-10-11 fortnightly meeting\CHESS-2_irrad_CERN-PS_Oct-20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63199" y="4653136"/>
            <a:ext cx="2662096" cy="19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156176" y="4340810"/>
            <a:ext cx="2759350" cy="38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/>
              <a:t>beam centred as discussed:</a:t>
            </a:r>
          </a:p>
        </p:txBody>
      </p:sp>
    </p:spTree>
    <p:extLst>
      <p:ext uri="{BB962C8B-B14F-4D97-AF65-F5344CB8AC3E}">
        <p14:creationId xmlns:p14="http://schemas.microsoft.com/office/powerpoint/2010/main" val="13708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Next steps for analogue work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78037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000" dirty="0" smtClean="0"/>
              <a:t>Motherboards will need 1 IC changing (voltage reference, to be able to produce 3.6V from DACs). </a:t>
            </a:r>
          </a:p>
          <a:p>
            <a:pPr lvl="2"/>
            <a:r>
              <a:rPr lang="en-GB" sz="2000" dirty="0" smtClean="0"/>
              <a:t>I am ordering these ICs for all institutes with CHESS-1 motherboards.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Ship analogue daughterboards and these ICs to institutes who requested analogue daughterboards.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GB" dirty="0" smtClean="0"/>
              <a:t>Will reconfirm people’s </a:t>
            </a:r>
            <a:r>
              <a:rPr lang="en-GB" smtClean="0"/>
              <a:t>requests shortly.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Modify CHESS-1 motherboard, document steps -&gt; </a:t>
            </a:r>
            <a:r>
              <a:rPr lang="en-GB" sz="2000" dirty="0" err="1" smtClean="0"/>
              <a:t>TWiki</a:t>
            </a: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Add bonding diagrams and other documents -&gt; </a:t>
            </a:r>
            <a:r>
              <a:rPr lang="en-GB" sz="2000" dirty="0" err="1" smtClean="0"/>
              <a:t>TWiki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Update Atlys firmware for CHESS-2 including SACI – merge from UBC’s SACI code for ABCN’</a:t>
            </a:r>
            <a:br>
              <a:rPr lang="en-GB" sz="2000" dirty="0" smtClean="0"/>
            </a:br>
            <a:endParaRPr lang="en-GB" sz="2000" dirty="0" smtClean="0"/>
          </a:p>
          <a:p>
            <a:pPr>
              <a:buFont typeface="+mj-lt"/>
              <a:buAutoNum type="arabicPeriod"/>
            </a:pPr>
            <a:r>
              <a:rPr lang="en-GB" sz="2000" dirty="0" smtClean="0"/>
              <a:t>Characterise</a:t>
            </a:r>
          </a:p>
        </p:txBody>
      </p:sp>
    </p:spTree>
    <p:extLst>
      <p:ext uri="{BB962C8B-B14F-4D97-AF65-F5344CB8AC3E}">
        <p14:creationId xmlns:p14="http://schemas.microsoft.com/office/powerpoint/2010/main" val="19712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ABCN’ update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6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322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1) Data path: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UBC (Vancouver) have successfully completed the data path of the ABCN’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Tested via an FMC loopback cable on the Nexys Video FPGA board: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Emulated CHESS-2 data out of FPGA, across FMC loopback, back into FPGA, handled by ABCN’, read out by SCTDAQ software.</a:t>
            </a:r>
            <a:endParaRPr lang="en-GB" sz="16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2) Next steps:</a:t>
            </a:r>
            <a:endParaRPr lang="en-GB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UBC is currently working on SACI code to talk to CHESS-2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9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CHESS-2 to FMC adaptor board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7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623" y="800708"/>
            <a:ext cx="8210866" cy="45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Status: </a:t>
            </a:r>
            <a:r>
              <a:rPr lang="en-GB" sz="1800" dirty="0" smtClean="0"/>
              <a:t>design completed after many checks.</a:t>
            </a:r>
          </a:p>
          <a:p>
            <a:pPr marL="0" indent="0">
              <a:buNone/>
            </a:pPr>
            <a:r>
              <a:rPr lang="en-GB" sz="1800" dirty="0" smtClean="0"/>
              <a:t>UBC is ordering 20 boards. Planning to assemble 10 boards to start. </a:t>
            </a:r>
          </a:p>
          <a:p>
            <a:pPr marL="0" indent="0">
              <a:buNone/>
            </a:pPr>
            <a:r>
              <a:rPr lang="en-GB" sz="1800" dirty="0" smtClean="0"/>
              <a:t>ETA of boards ~2 weeks, then assembly.</a:t>
            </a:r>
            <a:endParaRPr lang="en-GB" sz="1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3623" y="4448822"/>
            <a:ext cx="8210866" cy="45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smtClean="0">
                <a:solidFill>
                  <a:srgbClr val="0000FF"/>
                </a:solidFill>
              </a:rPr>
              <a:t>Key features:</a:t>
            </a:r>
          </a:p>
          <a:p>
            <a:r>
              <a:rPr lang="en-GB" sz="1800" dirty="0" smtClean="0"/>
              <a:t>Connects a CHESS-2 digital d/b to the </a:t>
            </a:r>
            <a:r>
              <a:rPr lang="en-GB" sz="1800" dirty="0" err="1" smtClean="0"/>
              <a:t>Nexys</a:t>
            </a:r>
            <a:r>
              <a:rPr lang="en-GB" sz="1800" dirty="0" smtClean="0"/>
              <a:t> Video via FMC connector</a:t>
            </a:r>
          </a:p>
          <a:p>
            <a:r>
              <a:rPr lang="en-GB" sz="1800" dirty="0" smtClean="0"/>
              <a:t>Allows the </a:t>
            </a:r>
            <a:r>
              <a:rPr lang="en-GB" sz="1800" dirty="0" err="1" smtClean="0"/>
              <a:t>Nexys</a:t>
            </a:r>
            <a:r>
              <a:rPr lang="en-GB" sz="1800" dirty="0" smtClean="0"/>
              <a:t> Video to read 1 of 3 strip arrays</a:t>
            </a:r>
            <a:endParaRPr lang="en-GB" sz="1400" dirty="0" smtClean="0"/>
          </a:p>
          <a:p>
            <a:r>
              <a:rPr lang="en-GB" sz="1800" dirty="0" smtClean="0"/>
              <a:t>Provides voltage supplies, HV connection and external bias DACs</a:t>
            </a:r>
          </a:p>
          <a:p>
            <a:r>
              <a:rPr lang="en-GB" sz="1800" dirty="0" smtClean="0"/>
              <a:t>FMC connector wired so that the other 2 strip arrays are connected to the High Pin Count pins</a:t>
            </a:r>
          </a:p>
          <a:p>
            <a:pPr lvl="1"/>
            <a:r>
              <a:rPr lang="en-GB" sz="1400" dirty="0" smtClean="0"/>
              <a:t>Could be connected to various high pin count FMC evaluation boards if need be.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67136" y="2060848"/>
            <a:ext cx="5873316" cy="2487586"/>
            <a:chOff x="2767136" y="1520788"/>
            <a:chExt cx="5873316" cy="2487586"/>
          </a:xfrm>
        </p:grpSpPr>
        <p:sp>
          <p:nvSpPr>
            <p:cNvPr id="8" name="Rectangle 7"/>
            <p:cNvSpPr/>
            <p:nvPr/>
          </p:nvSpPr>
          <p:spPr>
            <a:xfrm>
              <a:off x="2767136" y="1736812"/>
              <a:ext cx="4186990" cy="2271562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0589" y="1520788"/>
              <a:ext cx="3080084" cy="42351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Daughterboard connector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64416" y="3315354"/>
              <a:ext cx="1992430" cy="42351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FMC connector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71518" y="3010709"/>
              <a:ext cx="246959" cy="2506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3576" y="3003889"/>
              <a:ext cx="1209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regulators</a:t>
              </a:r>
            </a:p>
            <a:p>
              <a:r>
                <a:rPr lang="en-GB" sz="1400" dirty="0"/>
                <a:t>a</a:t>
              </a:r>
              <a:r>
                <a:rPr lang="en-GB" sz="1400" dirty="0" smtClean="0"/>
                <a:t>nd bias DAC</a:t>
              </a:r>
              <a:endParaRPr lang="en-GB" sz="1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39727" y="1819378"/>
              <a:ext cx="200026" cy="2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697352" y="1819378"/>
              <a:ext cx="200026" cy="2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697352" y="3738865"/>
              <a:ext cx="200026" cy="2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839727" y="3738865"/>
              <a:ext cx="200026" cy="2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83101" y="3672190"/>
              <a:ext cx="165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</a:t>
              </a:r>
              <a:r>
                <a:rPr lang="en-GB" sz="1400" dirty="0" smtClean="0"/>
                <a:t>ounting holes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28651" y="2117526"/>
              <a:ext cx="587797" cy="22690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H</a:t>
              </a:r>
              <a:r>
                <a:rPr lang="en-GB" sz="1000" dirty="0" smtClean="0">
                  <a:solidFill>
                    <a:schemeClr val="tx1"/>
                  </a:solidFill>
                </a:rPr>
                <a:t>V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71518" y="3327418"/>
              <a:ext cx="246959" cy="2506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62904" y="3010709"/>
              <a:ext cx="246959" cy="2506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62904" y="3327418"/>
              <a:ext cx="246959" cy="2506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74422" y="2351448"/>
              <a:ext cx="1190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4mm sockets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28651" y="2391025"/>
              <a:ext cx="587797" cy="22690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L</a:t>
              </a:r>
              <a:r>
                <a:rPr lang="en-GB" sz="1000" dirty="0" smtClean="0">
                  <a:solidFill>
                    <a:schemeClr val="tx1"/>
                  </a:solidFill>
                </a:rPr>
                <a:t>V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28651" y="2663881"/>
              <a:ext cx="587797" cy="22690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ground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48666" y="2296516"/>
            <a:ext cx="1682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Adaptor board sketch:</a:t>
            </a:r>
          </a:p>
        </p:txBody>
      </p:sp>
    </p:spTree>
    <p:extLst>
      <p:ext uri="{BB962C8B-B14F-4D97-AF65-F5344CB8AC3E}">
        <p14:creationId xmlns:p14="http://schemas.microsoft.com/office/powerpoint/2010/main" val="2352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Things that happen along the way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075" name="Picture 3" descr="H:\_SLHC\CMOS\2016-10-25 fortnightly meeting\materials for slides\Cards 1_50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" y="1119062"/>
            <a:ext cx="4366220" cy="32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_SLHC\CMOS\2016-10-25 fortnightly meeting\materials for slides\Cards 2_50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7927" y="1641228"/>
            <a:ext cx="4126373" cy="30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55108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La Poste envelope reads: "customer service - doing everything so that your post arrives, no matter what happens." </a:t>
            </a:r>
          </a:p>
        </p:txBody>
      </p:sp>
    </p:spTree>
    <p:extLst>
      <p:ext uri="{BB962C8B-B14F-4D97-AF65-F5344CB8AC3E}">
        <p14:creationId xmlns:p14="http://schemas.microsoft.com/office/powerpoint/2010/main" val="37947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519</Words>
  <Application>Microsoft Office PowerPoint</Application>
  <PresentationFormat>On-screen Show (4:3)</PresentationFormat>
  <Paragraphs>113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Update: Analogue daughterboard and ABCN’  25 October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510</cp:revision>
  <cp:lastPrinted>2016-03-27T01:56:20Z</cp:lastPrinted>
  <dcterms:created xsi:type="dcterms:W3CDTF">2014-09-18T13:48:06Z</dcterms:created>
  <dcterms:modified xsi:type="dcterms:W3CDTF">2016-10-25T15:20:32Z</dcterms:modified>
</cp:coreProperties>
</file>