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3" r:id="rId8"/>
    <p:sldId id="264" r:id="rId9"/>
    <p:sldId id="260" r:id="rId10"/>
    <p:sldId id="269" r:id="rId11"/>
    <p:sldId id="272" r:id="rId12"/>
    <p:sldId id="273" r:id="rId13"/>
    <p:sldId id="265" r:id="rId14"/>
    <p:sldId id="266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0"/>
      <a:buChar char="n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4" autoAdjust="0"/>
  </p:normalViewPr>
  <p:slideViewPr>
    <p:cSldViewPr snapToGrid="0" snapToObjects="1">
      <p:cViewPr>
        <p:scale>
          <a:sx n="100" d="100"/>
          <a:sy n="100" d="100"/>
        </p:scale>
        <p:origin x="-3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dirty="0" smtClean="0"/>
              <a:t>Harald</a:t>
            </a:r>
            <a:r>
              <a:rPr lang="en-US" sz="900" baseline="0" dirty="0" smtClean="0"/>
              <a:t> Sinn, </a:t>
            </a:r>
            <a:r>
              <a:rPr lang="en-US" sz="900" baseline="0" dirty="0" err="1" smtClean="0"/>
              <a:t>European</a:t>
            </a:r>
            <a:r>
              <a:rPr lang="en-US" sz="900" baseline="0" dirty="0" smtClean="0"/>
              <a:t> XFEL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153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text format – don’t edit!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7333" y="704191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fld id="{ADF70E28-B5CE-3645-8EDB-493AB918ED61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None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.xfel.eu/redmin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942975" y="4586940"/>
            <a:ext cx="7258050" cy="1693209"/>
          </a:xfrm>
        </p:spPr>
        <p:txBody>
          <a:bodyPr/>
          <a:lstStyle/>
          <a:p>
            <a:r>
              <a:rPr lang="en-US"/>
              <a:t>Harald Sinn</a:t>
            </a:r>
          </a:p>
          <a:p>
            <a:r>
              <a:rPr lang="en-US"/>
              <a:t>5.10.2016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1581150"/>
            <a:ext cx="9144000" cy="2555315"/>
          </a:xfrm>
        </p:spPr>
        <p:txBody>
          <a:bodyPr/>
          <a:lstStyle/>
          <a:p>
            <a:r>
              <a:rPr lang="en-US"/>
              <a:t>The Photon </a:t>
            </a:r>
            <a:br>
              <a:rPr lang="en-US"/>
            </a:br>
            <a:r>
              <a:rPr lang="en-US"/>
              <a:t>Commissioning Team</a:t>
            </a:r>
          </a:p>
        </p:txBody>
      </p:sp>
    </p:spTree>
    <p:extLst>
      <p:ext uri="{BB962C8B-B14F-4D97-AF65-F5344CB8AC3E}">
        <p14:creationId xmlns:p14="http://schemas.microsoft.com/office/powerpoint/2010/main" val="274631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Input: Operation Plan + Vacation matrix (Excel)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9350"/>
            <a:ext cx="5581162" cy="53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comments shift allocation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938" y="1778000"/>
            <a:ext cx="8361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Shift plan will be released 4 weeks (?) before (e.g. beginning of the month for following month)</a:t>
            </a:r>
          </a:p>
          <a:p>
            <a:r>
              <a:rPr lang="en-US" sz="2400"/>
              <a:t> Vacation/absence planning should be done as soon as possible</a:t>
            </a:r>
          </a:p>
          <a:p>
            <a:r>
              <a:rPr lang="en-US" sz="2400"/>
              <a:t> Swopping of individual shifts should be possible, but should go into the ‘official’ shift plan</a:t>
            </a:r>
          </a:p>
          <a:p>
            <a:r>
              <a:rPr lang="en-US" sz="2400"/>
              <a:t> Additional time spent in BKR will not be compensated </a:t>
            </a:r>
          </a:p>
          <a:p>
            <a:r>
              <a:rPr lang="en-US" sz="2400"/>
              <a:t> Some members may change after initial 3-4 month period</a:t>
            </a:r>
          </a:p>
          <a:p>
            <a:r>
              <a:rPr lang="en-US" sz="2400"/>
              <a:t> Some guests (SLAC) may join us for 2-4 week periods</a:t>
            </a:r>
          </a:p>
        </p:txBody>
      </p:sp>
    </p:spTree>
    <p:extLst>
      <p:ext uri="{BB962C8B-B14F-4D97-AF65-F5344CB8AC3E}">
        <p14:creationId xmlns:p14="http://schemas.microsoft.com/office/powerpoint/2010/main" val="38033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500" y="1231900"/>
            <a:ext cx="8432800" cy="4745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Purposes:</a:t>
            </a:r>
          </a:p>
          <a:p>
            <a:r>
              <a:rPr lang="en-US" sz="2400"/>
              <a:t> Being able to point out technical problems that show up during BKR commissioning  </a:t>
            </a:r>
          </a:p>
          <a:p>
            <a:r>
              <a:rPr lang="en-US" sz="2400"/>
              <a:t> Make (EXFEL) workpackage leader aware of it (automated emails will be sent)</a:t>
            </a:r>
          </a:p>
          <a:p>
            <a:r>
              <a:rPr lang="en-US" sz="2400"/>
              <a:t> Trace resonses/actions (max. 2 weeks)</a:t>
            </a:r>
          </a:p>
          <a:p>
            <a:r>
              <a:rPr lang="en-US" sz="2400"/>
              <a:t> Communicate in 15:00 BKR meeting </a:t>
            </a:r>
          </a:p>
          <a:p>
            <a:r>
              <a:rPr lang="en-US" sz="2400"/>
              <a:t> Communicate in daily EXFEL meeting</a:t>
            </a:r>
          </a:p>
          <a:p>
            <a:pPr>
              <a:buNone/>
            </a:pPr>
            <a:r>
              <a:rPr lang="en-US" sz="2400"/>
              <a:t>and not:</a:t>
            </a:r>
          </a:p>
          <a:p>
            <a:r>
              <a:rPr lang="en-US" sz="2400"/>
              <a:t> Micro-manage long-term work of others</a:t>
            </a:r>
          </a:p>
          <a:p>
            <a:r>
              <a:rPr lang="en-US" sz="2400"/>
              <a:t> Project planning and issue archive</a:t>
            </a:r>
          </a:p>
        </p:txBody>
      </p:sp>
    </p:spTree>
    <p:extLst>
      <p:ext uri="{BB962C8B-B14F-4D97-AF65-F5344CB8AC3E}">
        <p14:creationId xmlns:p14="http://schemas.microsoft.com/office/powerpoint/2010/main" val="19929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system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1536700"/>
            <a:ext cx="7627938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/>
              <a:t>Redmine Project under XFEL domain</a:t>
            </a:r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Go to: </a:t>
            </a:r>
            <a:endParaRPr lang="en-US" sz="2400">
              <a:hlinkClick r:id="rId2"/>
            </a:endParaRPr>
          </a:p>
          <a:p>
            <a:pPr>
              <a:buNone/>
            </a:pPr>
            <a:endParaRPr lang="en-US" sz="2400">
              <a:hlinkClick r:id="rId2"/>
            </a:endParaRPr>
          </a:p>
          <a:p>
            <a:pPr>
              <a:buNone/>
            </a:pPr>
            <a:r>
              <a:rPr lang="en-US" sz="2400">
                <a:hlinkClick r:id="rId2"/>
              </a:rPr>
              <a:t>https://in.xfel.eu/redmine/</a:t>
            </a:r>
            <a:endParaRPr lang="en-US" sz="2400"/>
          </a:p>
          <a:p>
            <a:pPr>
              <a:buNone/>
            </a:pPr>
            <a:endParaRPr lang="en-US" sz="2400"/>
          </a:p>
          <a:p>
            <a:pPr>
              <a:buNone/>
            </a:pPr>
            <a:r>
              <a:rPr lang="en-US" sz="2400"/>
              <a:t>.. and login with your </a:t>
            </a:r>
            <a:r>
              <a:rPr lang="en-US" sz="2400" b="1"/>
              <a:t>DESY password</a:t>
            </a:r>
            <a:endParaRPr lang="en-US" sz="2400"/>
          </a:p>
          <a:p>
            <a:pPr>
              <a:buNone/>
            </a:pPr>
            <a:r>
              <a:rPr lang="en-US" sz="2400"/>
              <a:t>(will not be required later for looking, but for placing and answering ticktes)</a:t>
            </a:r>
            <a:r>
              <a:rPr lang="en-US" sz="2400" b="1"/>
              <a:t> 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748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95300" y="2984500"/>
            <a:ext cx="2362200" cy="508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8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problems + responses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450"/>
          <a:stretch/>
        </p:blipFill>
        <p:spPr>
          <a:xfrm>
            <a:off x="0" y="1536700"/>
            <a:ext cx="9144000" cy="395319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 rot="19120337">
            <a:off x="7289799" y="1838188"/>
            <a:ext cx="1143000" cy="6096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 a new ticket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7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4191000"/>
            <a:ext cx="3987800" cy="180972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Only write tickets for something that should (and can) be solved within max. </a:t>
            </a:r>
            <a:r>
              <a:rPr lang="en-US" b="1">
                <a:solidFill>
                  <a:srgbClr val="FF0000"/>
                </a:solidFill>
              </a:rPr>
              <a:t>2 weeks! </a:t>
            </a:r>
          </a:p>
          <a:p>
            <a:pPr>
              <a:buNone/>
            </a:pPr>
            <a:r>
              <a:rPr lang="en-US">
                <a:solidFill>
                  <a:srgbClr val="FF0000"/>
                </a:solidFill>
              </a:rPr>
              <a:t>Attributes are not so important (‘no category’ will go to me and will be assigned in meeting). </a:t>
            </a:r>
          </a:p>
        </p:txBody>
      </p:sp>
    </p:spTree>
    <p:extLst>
      <p:ext uri="{BB962C8B-B14F-4D97-AF65-F5344CB8AC3E}">
        <p14:creationId xmlns:p14="http://schemas.microsoft.com/office/powerpoint/2010/main" val="22626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226" y="1384300"/>
            <a:ext cx="8435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/>
              <a:t>Redmine Ticket System: </a:t>
            </a:r>
          </a:p>
          <a:p>
            <a:r>
              <a:rPr lang="en-US" sz="2000"/>
              <a:t> For everybody, who is part of the commissioning team, please log in once in the Redmine system with your regular DESY/XFEL password. Only then I can assign a role. </a:t>
            </a:r>
          </a:p>
          <a:p>
            <a:r>
              <a:rPr lang="en-US" sz="2000"/>
              <a:t> At the moment the project ‘beam commissioning’  is in the </a:t>
            </a:r>
            <a:r>
              <a:rPr lang="en-US" sz="2000" i="1"/>
              <a:t>‘planned’ </a:t>
            </a:r>
            <a:r>
              <a:rPr lang="en-US" sz="2000"/>
              <a:t>state, which means no messages are sent around. </a:t>
            </a:r>
          </a:p>
          <a:p>
            <a:r>
              <a:rPr lang="en-US" sz="2000"/>
              <a:t> It will become acrive next year (all old tickets will be erased then). </a:t>
            </a:r>
          </a:p>
          <a:p>
            <a:pPr>
              <a:buNone/>
            </a:pPr>
            <a:r>
              <a:rPr lang="en-US" sz="2000"/>
              <a:t> </a:t>
            </a:r>
          </a:p>
          <a:p>
            <a:pPr>
              <a:buNone/>
            </a:pPr>
            <a:r>
              <a:rPr lang="en-US" sz="2000"/>
              <a:t>Shift planning: </a:t>
            </a:r>
          </a:p>
          <a:p>
            <a:r>
              <a:rPr lang="en-US" sz="2000"/>
              <a:t> Provide input on already known vacation/absence periods 2017 in Excel file (in Redmine ‘Documentation’ section).</a:t>
            </a:r>
          </a:p>
          <a:p>
            <a:r>
              <a:rPr lang="en-US" sz="2000"/>
              <a:t> Let me know, if you have more ideas and wishes on the shift distribution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19445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400" y="2120900"/>
            <a:ext cx="77597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photon commissioning team</a:t>
            </a:r>
          </a:p>
          <a:p>
            <a:r>
              <a:rPr lang="en-US" sz="2400"/>
              <a:t> Scheduling of shifts</a:t>
            </a:r>
          </a:p>
          <a:p>
            <a:r>
              <a:rPr lang="en-US" sz="2400"/>
              <a:t> Redmine ticket system for technical problems</a:t>
            </a:r>
          </a:p>
        </p:txBody>
      </p:sp>
    </p:spTree>
    <p:extLst>
      <p:ext uri="{BB962C8B-B14F-4D97-AF65-F5344CB8AC3E}">
        <p14:creationId xmlns:p14="http://schemas.microsoft.com/office/powerpoint/2010/main" val="3020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Photon Commissioning Team (PCT)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6" y="1168400"/>
            <a:ext cx="8702674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000" b="1"/>
              <a:t>Basic idea and mission: Whenever photon beam components will be commissioned, two (or at least one) knowlegable people with X-ray experience should be in the DESY control room (BKR)</a:t>
            </a:r>
          </a:p>
          <a:p>
            <a:r>
              <a:rPr lang="en-US" sz="2000"/>
              <a:t> The two PCT members work seamlessly together with the DESY BKR team consisting of Machine Physicists and Operators</a:t>
            </a:r>
          </a:p>
          <a:p>
            <a:r>
              <a:rPr lang="en-US" sz="2000"/>
              <a:t> The BKR team works 24/7, the photon experts join about 3-4 days per week (excluding the ‘machine-only’ relevant shifts)</a:t>
            </a:r>
          </a:p>
          <a:p>
            <a:r>
              <a:rPr lang="en-US" sz="2000"/>
              <a:t> The PCT team will lead through the commissioning of all SASE X-ray beam transports, including an initial commissioning time for each instrument</a:t>
            </a:r>
          </a:p>
          <a:p>
            <a:r>
              <a:rPr lang="en-US" sz="2000"/>
              <a:t> For user experiments during operation and further commissioning tasks, new arrangements will be found (from Schenefeld control rooms)</a:t>
            </a:r>
          </a:p>
          <a:p>
            <a:r>
              <a:rPr lang="en-US" sz="2000"/>
              <a:t> To sustain a 3-shift operation for 3-4 days per week over a longer period  (e.g. March17-Nov17), a team of currently </a:t>
            </a:r>
            <a:r>
              <a:rPr lang="en-US" sz="2000" b="1"/>
              <a:t>17 people is foreseen </a:t>
            </a:r>
            <a:r>
              <a:rPr lang="en-US" sz="2000"/>
              <a:t>(some working only part-time for commissioning)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Commissioning team members  (initial)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134" y="1232039"/>
            <a:ext cx="7853865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/>
              <a:t>Harald Sinn: 		WP73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Liubov Samoylova	WP73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Sergey Tomin: 		WP72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Naresh Kujala:		WP74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Peter Zalden: 		WP81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Zuzana Konopkova: 	WP82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Thomas Roth: 		WP83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Marcin Sikorski: 		WP84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Markus Ilchen: 		WP85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Manuel Izquiredo:	WP86</a:t>
            </a:r>
          </a:p>
          <a:p>
            <a:pPr>
              <a:buNone/>
            </a:pPr>
            <a:r>
              <a:rPr lang="en-US" sz="1600" b="1" i="1"/>
              <a:t>Associates (not working ‘full time’):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Yuhui Li (WP71 beam based alignment, undulator tuning)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Gianluca Geloni, Svitozar Serkez (WP72)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Natalia Gerasimova (WP73, max.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Andreas Koch (WP74, max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Karen Appel (WP82, max 50%)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/>
              <a:t>Marc Messerschmidt (WP84)			</a:t>
            </a:r>
            <a:endParaRPr lang="en-US" sz="2000" b="1"/>
          </a:p>
        </p:txBody>
      </p:sp>
      <p:sp>
        <p:nvSpPr>
          <p:cNvPr id="6" name="Right Brace 5"/>
          <p:cNvSpPr/>
          <p:nvPr/>
        </p:nvSpPr>
        <p:spPr bwMode="auto">
          <a:xfrm>
            <a:off x="4202275" y="2451099"/>
            <a:ext cx="452274" cy="1638301"/>
          </a:xfrm>
          <a:prstGeom prst="rightBrac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7099" y="2895600"/>
            <a:ext cx="349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/>
              <a:t>from each scientific instrument one full time 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9600" y="5815220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/>
              <a:t>10 + 7 = 17 members </a:t>
            </a:r>
          </a:p>
        </p:txBody>
      </p:sp>
    </p:spTree>
    <p:extLst>
      <p:ext uri="{BB962C8B-B14F-4D97-AF65-F5344CB8AC3E}">
        <p14:creationId xmlns:p14="http://schemas.microsoft.com/office/powerpoint/2010/main" val="423629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of commissioning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82700"/>
            <a:ext cx="7962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 Lead photon commissioning (plan, invite experts, guests etc.) and bring facility into operation on a fast track.</a:t>
            </a:r>
          </a:p>
          <a:p>
            <a:r>
              <a:rPr lang="en-US" sz="2000"/>
              <a:t> Documentation: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Gather technical documentation required for first commissioning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Document commissioning progress in BKR logbook</a:t>
            </a:r>
          </a:p>
          <a:p>
            <a:r>
              <a:rPr lang="en-US" sz="2000"/>
              <a:t> Communication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Progress should be made known to all members of the PCT</a:t>
            </a:r>
          </a:p>
          <a:p>
            <a:pPr marL="285750" indent="-285750"/>
            <a:r>
              <a:rPr lang="en-US" sz="2000"/>
              <a:t>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Daily BKR meetings 7:00, </a:t>
            </a:r>
            <a:r>
              <a:rPr lang="en-US" sz="2000" b="1"/>
              <a:t>15:00, </a:t>
            </a:r>
            <a:r>
              <a:rPr lang="en-US" sz="2000"/>
              <a:t>23:00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Weekly BKR meeting Monday 15:00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To be defined: corresponding meetings in Schenefeld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/>
              <a:t>Workshop with DESY on Nov. 24-25</a:t>
            </a:r>
          </a:p>
          <a:p>
            <a:r>
              <a:rPr lang="en-US" sz="2000"/>
              <a:t> Shift work (&lt; 25% of annual working time)</a:t>
            </a:r>
          </a:p>
        </p:txBody>
      </p:sp>
    </p:spTree>
    <p:extLst>
      <p:ext uri="{BB962C8B-B14F-4D97-AF65-F5344CB8AC3E}">
        <p14:creationId xmlns:p14="http://schemas.microsoft.com/office/powerpoint/2010/main" val="6259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allocation rules for PCT (Matlab macro)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58900"/>
            <a:ext cx="8597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Allocated shifts: ‘Photon Systems’ +’Exp. Comm.’ (but not ‘Early User’ )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3 shifts per day:</a:t>
            </a:r>
          </a:p>
          <a:p>
            <a:pPr>
              <a:buClr>
                <a:srgbClr val="FFFF00"/>
              </a:buClr>
            </a:pPr>
            <a:r>
              <a:rPr lang="en-US" sz="2000"/>
              <a:t> Day shift	  7:00 </a:t>
            </a:r>
            <a:r>
              <a:rPr lang="mr-IN" sz="2000"/>
              <a:t>–</a:t>
            </a:r>
            <a:r>
              <a:rPr lang="en-US" sz="2000"/>
              <a:t> 15:30 </a:t>
            </a:r>
          </a:p>
          <a:p>
            <a:r>
              <a:rPr lang="en-US" sz="2000"/>
              <a:t> Swing shift 	15:00 </a:t>
            </a:r>
            <a:r>
              <a:rPr lang="mr-IN" sz="2000"/>
              <a:t>–</a:t>
            </a:r>
            <a:r>
              <a:rPr lang="en-US" sz="2000"/>
              <a:t> 23:30</a:t>
            </a:r>
          </a:p>
          <a:p>
            <a:pPr>
              <a:buClr>
                <a:srgbClr val="3366FF"/>
              </a:buClr>
            </a:pPr>
            <a:r>
              <a:rPr lang="en-US" sz="2000"/>
              <a:t> Owl shift 	23:00 </a:t>
            </a:r>
            <a:r>
              <a:rPr lang="mr-IN" sz="2000"/>
              <a:t>–</a:t>
            </a:r>
            <a:r>
              <a:rPr lang="en-US" sz="2000"/>
              <a:t>  7:30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After one shift at least 2 shifts break (legal limit: 11 hours)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Two people on each shift (after June only one per owl shift)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Maximum 10 shifts per month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Maximum 5 shifts per week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Exclusion times (vacation, travel, .. ) 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Average: 48 shifts in 2017 (‘full time’ participant)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Shifts are otherwise randomly distributed (try to mix shift-partners)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Ø"/>
            </a:pPr>
            <a:r>
              <a:rPr lang="en-US" sz="2000"/>
              <a:t>Weight = (targeted shifts per year) / (already allocated shifts)  </a:t>
            </a:r>
          </a:p>
        </p:txBody>
      </p:sp>
    </p:spTree>
    <p:extLst>
      <p:ext uri="{BB962C8B-B14F-4D97-AF65-F5344CB8AC3E}">
        <p14:creationId xmlns:p14="http://schemas.microsoft.com/office/powerpoint/2010/main" val="29837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0AF714-A5DE-6941-BA44-36D05C17D20F}" type="slidenum">
              <a:rPr lang="uk-UA"/>
              <a:t>7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0"/>
            <a:ext cx="7395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718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partner correlation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Sinn_2016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Template_Sinn_2016.potx</Template>
  <TotalTime>1045</TotalTime>
  <Words>791</Words>
  <Application>Microsoft Macintosh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Template_Sinn_2016</vt:lpstr>
      <vt:lpstr>The Photon  Commissioning Team</vt:lpstr>
      <vt:lpstr>Agenda</vt:lpstr>
      <vt:lpstr>The Photon Commissioning Team (PCT)</vt:lpstr>
      <vt:lpstr>Commissioning team members  (initial)</vt:lpstr>
      <vt:lpstr>Tasks of commissioning team</vt:lpstr>
      <vt:lpstr>Shift allocation rules for PCT (Matlab macro)</vt:lpstr>
      <vt:lpstr>PowerPoint Presentation</vt:lpstr>
      <vt:lpstr>PowerPoint Presentation</vt:lpstr>
      <vt:lpstr>Shift partner correlation matrix</vt:lpstr>
      <vt:lpstr>Input: Operation Plan + Vacation matrix (Excel)</vt:lpstr>
      <vt:lpstr>Further comments shift allocation </vt:lpstr>
      <vt:lpstr>Ticket system</vt:lpstr>
      <vt:lpstr>Ticket system </vt:lpstr>
      <vt:lpstr>PowerPoint Presentation</vt:lpstr>
      <vt:lpstr>List of problems + responses</vt:lpstr>
      <vt:lpstr>Enter a new ticket</vt:lpstr>
      <vt:lpstr>Concluding remarks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 Sinn</dc:creator>
  <cp:lastModifiedBy>Harald Sinn</cp:lastModifiedBy>
  <cp:revision>44</cp:revision>
  <dcterms:created xsi:type="dcterms:W3CDTF">2013-07-14T06:51:53Z</dcterms:created>
  <dcterms:modified xsi:type="dcterms:W3CDTF">2016-10-05T07:49:31Z</dcterms:modified>
</cp:coreProperties>
</file>