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2" r:id="rId2"/>
  </p:sldMasterIdLst>
  <p:notesMasterIdLst>
    <p:notesMasterId r:id="rId99"/>
  </p:notesMasterIdLst>
  <p:sldIdLst>
    <p:sldId id="256" r:id="rId3"/>
    <p:sldId id="357" r:id="rId4"/>
    <p:sldId id="358" r:id="rId5"/>
    <p:sldId id="258" r:id="rId6"/>
    <p:sldId id="300" r:id="rId7"/>
    <p:sldId id="260" r:id="rId8"/>
    <p:sldId id="266" r:id="rId9"/>
    <p:sldId id="296" r:id="rId10"/>
    <p:sldId id="341" r:id="rId11"/>
    <p:sldId id="261" r:id="rId12"/>
    <p:sldId id="262" r:id="rId13"/>
    <p:sldId id="304" r:id="rId14"/>
    <p:sldId id="305" r:id="rId15"/>
    <p:sldId id="306" r:id="rId16"/>
    <p:sldId id="339" r:id="rId17"/>
    <p:sldId id="340" r:id="rId18"/>
    <p:sldId id="263" r:id="rId19"/>
    <p:sldId id="267" r:id="rId20"/>
    <p:sldId id="338" r:id="rId21"/>
    <p:sldId id="264" r:id="rId22"/>
    <p:sldId id="309" r:id="rId23"/>
    <p:sldId id="265" r:id="rId24"/>
    <p:sldId id="268" r:id="rId25"/>
    <p:sldId id="310" r:id="rId26"/>
    <p:sldId id="311" r:id="rId27"/>
    <p:sldId id="312" r:id="rId28"/>
    <p:sldId id="314" r:id="rId29"/>
    <p:sldId id="315" r:id="rId30"/>
    <p:sldId id="313" r:id="rId31"/>
    <p:sldId id="269" r:id="rId32"/>
    <p:sldId id="270" r:id="rId33"/>
    <p:sldId id="271" r:id="rId34"/>
    <p:sldId id="316" r:id="rId35"/>
    <p:sldId id="290" r:id="rId36"/>
    <p:sldId id="292" r:id="rId37"/>
    <p:sldId id="295" r:id="rId38"/>
    <p:sldId id="301" r:id="rId39"/>
    <p:sldId id="302" r:id="rId40"/>
    <p:sldId id="291" r:id="rId41"/>
    <p:sldId id="293" r:id="rId42"/>
    <p:sldId id="272" r:id="rId43"/>
    <p:sldId id="273" r:id="rId44"/>
    <p:sldId id="274" r:id="rId45"/>
    <p:sldId id="317" r:id="rId46"/>
    <p:sldId id="337" r:id="rId47"/>
    <p:sldId id="349" r:id="rId48"/>
    <p:sldId id="350" r:id="rId49"/>
    <p:sldId id="351" r:id="rId50"/>
    <p:sldId id="353" r:id="rId51"/>
    <p:sldId id="352" r:id="rId52"/>
    <p:sldId id="354" r:id="rId53"/>
    <p:sldId id="355" r:id="rId54"/>
    <p:sldId id="344" r:id="rId55"/>
    <p:sldId id="345" r:id="rId56"/>
    <p:sldId id="346" r:id="rId57"/>
    <p:sldId id="347" r:id="rId58"/>
    <p:sldId id="348" r:id="rId59"/>
    <p:sldId id="297" r:id="rId60"/>
    <p:sldId id="275" r:id="rId61"/>
    <p:sldId id="276" r:id="rId62"/>
    <p:sldId id="307" r:id="rId63"/>
    <p:sldId id="308" r:id="rId64"/>
    <p:sldId id="299" r:id="rId65"/>
    <p:sldId id="298" r:id="rId66"/>
    <p:sldId id="318" r:id="rId67"/>
    <p:sldId id="303" r:id="rId68"/>
    <p:sldId id="277" r:id="rId69"/>
    <p:sldId id="319" r:id="rId70"/>
    <p:sldId id="321" r:id="rId71"/>
    <p:sldId id="320" r:id="rId72"/>
    <p:sldId id="278" r:id="rId73"/>
    <p:sldId id="323" r:id="rId74"/>
    <p:sldId id="322" r:id="rId75"/>
    <p:sldId id="279" r:id="rId76"/>
    <p:sldId id="324" r:id="rId77"/>
    <p:sldId id="325" r:id="rId78"/>
    <p:sldId id="282" r:id="rId79"/>
    <p:sldId id="327" r:id="rId80"/>
    <p:sldId id="326" r:id="rId81"/>
    <p:sldId id="283" r:id="rId82"/>
    <p:sldId id="328" r:id="rId83"/>
    <p:sldId id="329" r:id="rId84"/>
    <p:sldId id="330" r:id="rId85"/>
    <p:sldId id="284" r:id="rId86"/>
    <p:sldId id="286" r:id="rId87"/>
    <p:sldId id="287" r:id="rId88"/>
    <p:sldId id="288" r:id="rId89"/>
    <p:sldId id="343" r:id="rId90"/>
    <p:sldId id="285" r:id="rId91"/>
    <p:sldId id="333" r:id="rId92"/>
    <p:sldId id="289" r:id="rId93"/>
    <p:sldId id="334" r:id="rId94"/>
    <p:sldId id="335" r:id="rId95"/>
    <p:sldId id="336" r:id="rId96"/>
    <p:sldId id="332" r:id="rId97"/>
    <p:sldId id="356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E6A01-DE4B-46DF-8173-F6B686E8015B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32B38-8C14-4872-8B50-5C419504C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9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17F46-8563-4555-8C83-B4288D44C5B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40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102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B920562-BA1F-453A-B650-F2BC80A75521}" type="slidenum">
              <a:rPr lang="en-US" altLang="en-US">
                <a:latin typeface="Arial" charset="0"/>
              </a:rPr>
              <a:pPr/>
              <a:t>88</a:t>
            </a:fld>
            <a:endParaRPr lang="en-US" altLang="en-US">
              <a:latin typeface="Arial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312539" y="2232422"/>
            <a:ext cx="8518922" cy="143768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312539" y="3759398"/>
            <a:ext cx="8518922" cy="86618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tabLst>
                <a:tab pos="589338" algn="l"/>
              </a:tabLst>
              <a:defRPr sz="2400">
                <a:solidFill>
                  <a:srgbClr val="728FBC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tabLst>
                <a:tab pos="589338" algn="l"/>
              </a:tabLst>
              <a:defRPr sz="2400">
                <a:solidFill>
                  <a:srgbClr val="728FBC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tabLst>
                <a:tab pos="589338" algn="l"/>
              </a:tabLst>
              <a:defRPr sz="2400">
                <a:solidFill>
                  <a:srgbClr val="728FBC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tabLst>
                <a:tab pos="589338" algn="l"/>
              </a:tabLst>
              <a:defRPr sz="2400">
                <a:solidFill>
                  <a:srgbClr val="728FBC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tabLst>
                <a:tab pos="589338" algn="l"/>
              </a:tabLst>
              <a:defRPr sz="2400">
                <a:solidFill>
                  <a:srgbClr val="728FBC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4430636" y="6509742"/>
            <a:ext cx="271930" cy="27218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589354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pic" sz="half" idx="13"/>
          </p:nvPr>
        </p:nvSpPr>
        <p:spPr>
          <a:xfrm>
            <a:off x="5241726" y="2067222"/>
            <a:ext cx="3125391" cy="4098727"/>
          </a:xfrm>
          <a:prstGeom prst="rect">
            <a:avLst/>
          </a:prstGeom>
          <a:ln w="9525">
            <a:round/>
          </a:ln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defRPr b="0">
                <a:latin typeface="Herculanum"/>
                <a:ea typeface="Herculanum"/>
                <a:cs typeface="Herculanum"/>
                <a:sym typeface="Herculanum"/>
              </a:defRPr>
            </a:lvl1pPr>
          </a:lstStyle>
          <a:p>
            <a:r>
              <a:t>Title Text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sz="half" idx="1"/>
          </p:nvPr>
        </p:nvSpPr>
        <p:spPr>
          <a:xfrm>
            <a:off x="312539" y="1669852"/>
            <a:ext cx="4616648" cy="4572000"/>
          </a:xfrm>
          <a:prstGeom prst="rect">
            <a:avLst/>
          </a:prstGeom>
        </p:spPr>
        <p:txBody>
          <a:bodyPr>
            <a:noAutofit/>
          </a:bodyPr>
          <a:lstStyle>
            <a:lvl1pPr marL="589863" indent="-250547">
              <a:spcBef>
                <a:spcPts val="3164"/>
              </a:spcBef>
              <a:buSzPct val="34000"/>
              <a:buBlip>
                <a:blip r:embed="rId2"/>
              </a:buBlip>
              <a:tabLst>
                <a:tab pos="1035807" algn="l"/>
              </a:tabLst>
              <a:defRPr sz="2400">
                <a:solidFill>
                  <a:srgbClr val="728FBC"/>
                </a:solidFill>
              </a:defRPr>
            </a:lvl1pPr>
            <a:lvl2pPr marL="911320" indent="-250547">
              <a:spcBef>
                <a:spcPts val="3164"/>
              </a:spcBef>
              <a:buSzPct val="34000"/>
              <a:buBlip>
                <a:blip r:embed="rId2"/>
              </a:buBlip>
              <a:tabLst>
                <a:tab pos="1357264" algn="l"/>
              </a:tabLst>
              <a:defRPr sz="2400">
                <a:solidFill>
                  <a:srgbClr val="728FBC"/>
                </a:solidFill>
              </a:defRPr>
            </a:lvl2pPr>
            <a:lvl3pPr marL="1223848" indent="-250547">
              <a:spcBef>
                <a:spcPts val="3164"/>
              </a:spcBef>
              <a:buSzPct val="34000"/>
              <a:buBlip>
                <a:blip r:embed="rId2"/>
              </a:buBlip>
              <a:tabLst>
                <a:tab pos="1669792" algn="l"/>
              </a:tabLst>
              <a:defRPr sz="2400">
                <a:solidFill>
                  <a:srgbClr val="728FBC"/>
                </a:solidFill>
              </a:defRPr>
            </a:lvl3pPr>
            <a:lvl4pPr marL="1545306" indent="-250547">
              <a:spcBef>
                <a:spcPts val="3164"/>
              </a:spcBef>
              <a:buSzPct val="34000"/>
              <a:buBlip>
                <a:blip r:embed="rId2"/>
              </a:buBlip>
              <a:tabLst>
                <a:tab pos="1991250" algn="l"/>
              </a:tabLst>
              <a:defRPr sz="2400">
                <a:solidFill>
                  <a:srgbClr val="728FBC"/>
                </a:solidFill>
              </a:defRPr>
            </a:lvl4pPr>
            <a:lvl5pPr marL="1866763" indent="-250547">
              <a:spcBef>
                <a:spcPts val="3164"/>
              </a:spcBef>
              <a:buBlip>
                <a:blip r:embed="rId2"/>
              </a:buBlip>
              <a:tabLst>
                <a:tab pos="2312707" algn="l"/>
              </a:tabLst>
              <a:defRPr sz="2400">
                <a:solidFill>
                  <a:srgbClr val="728FBC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xfrm>
            <a:off x="4430636" y="6509742"/>
            <a:ext cx="271930" cy="27218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309711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defRPr b="0">
                <a:latin typeface="Herculanum"/>
                <a:ea typeface="Herculanum"/>
                <a:cs typeface="Herculanum"/>
                <a:sym typeface="Herculanum"/>
              </a:defRPr>
            </a:lvl1pPr>
          </a:lstStyle>
          <a:p>
            <a:r>
              <a:t>Title Text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sz="half" idx="1"/>
          </p:nvPr>
        </p:nvSpPr>
        <p:spPr>
          <a:xfrm>
            <a:off x="312539" y="1669852"/>
            <a:ext cx="4616648" cy="4572000"/>
          </a:xfrm>
          <a:prstGeom prst="rect">
            <a:avLst/>
          </a:prstGeom>
        </p:spPr>
        <p:txBody>
          <a:bodyPr>
            <a:noAutofit/>
          </a:bodyPr>
          <a:lstStyle>
            <a:lvl1pPr marL="589863" indent="-250547">
              <a:spcBef>
                <a:spcPts val="3164"/>
              </a:spcBef>
              <a:buSzPct val="34000"/>
              <a:buBlip>
                <a:blip r:embed="rId2"/>
              </a:buBlip>
              <a:tabLst>
                <a:tab pos="1035807" algn="l"/>
              </a:tabLst>
              <a:defRPr sz="2400">
                <a:solidFill>
                  <a:srgbClr val="728FBC"/>
                </a:solidFill>
              </a:defRPr>
            </a:lvl1pPr>
            <a:lvl2pPr marL="911320" indent="-250547">
              <a:spcBef>
                <a:spcPts val="3164"/>
              </a:spcBef>
              <a:buSzPct val="34000"/>
              <a:buBlip>
                <a:blip r:embed="rId2"/>
              </a:buBlip>
              <a:tabLst>
                <a:tab pos="1357264" algn="l"/>
              </a:tabLst>
              <a:defRPr sz="2400">
                <a:solidFill>
                  <a:srgbClr val="728FBC"/>
                </a:solidFill>
              </a:defRPr>
            </a:lvl2pPr>
            <a:lvl3pPr marL="1223848" indent="-250547">
              <a:spcBef>
                <a:spcPts val="3164"/>
              </a:spcBef>
              <a:buSzPct val="34000"/>
              <a:buBlip>
                <a:blip r:embed="rId2"/>
              </a:buBlip>
              <a:tabLst>
                <a:tab pos="1669792" algn="l"/>
              </a:tabLst>
              <a:defRPr sz="2400">
                <a:solidFill>
                  <a:srgbClr val="728FBC"/>
                </a:solidFill>
              </a:defRPr>
            </a:lvl3pPr>
            <a:lvl4pPr marL="1545306" indent="-250547">
              <a:spcBef>
                <a:spcPts val="3164"/>
              </a:spcBef>
              <a:buSzPct val="34000"/>
              <a:buBlip>
                <a:blip r:embed="rId2"/>
              </a:buBlip>
              <a:tabLst>
                <a:tab pos="1991250" algn="l"/>
              </a:tabLst>
              <a:defRPr sz="2400">
                <a:solidFill>
                  <a:srgbClr val="728FBC"/>
                </a:solidFill>
              </a:defRPr>
            </a:lvl4pPr>
            <a:lvl5pPr marL="1866763" indent="-250547">
              <a:spcBef>
                <a:spcPts val="3164"/>
              </a:spcBef>
              <a:buBlip>
                <a:blip r:embed="rId2"/>
              </a:buBlip>
              <a:tabLst>
                <a:tab pos="2312707" algn="l"/>
              </a:tabLst>
              <a:defRPr sz="2400">
                <a:solidFill>
                  <a:srgbClr val="728FBC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xfrm>
            <a:off x="4430636" y="6509742"/>
            <a:ext cx="271930" cy="27218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147693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defRPr b="0">
                <a:latin typeface="Herculanum"/>
                <a:ea typeface="Herculanum"/>
                <a:cs typeface="Herculanum"/>
                <a:sym typeface="Herculanum"/>
              </a:defRPr>
            </a:lvl1pPr>
          </a:lstStyle>
          <a:p>
            <a:r>
              <a:t>Title Text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sz="half" idx="1"/>
          </p:nvPr>
        </p:nvSpPr>
        <p:spPr>
          <a:xfrm>
            <a:off x="5464969" y="1669852"/>
            <a:ext cx="3366492" cy="4572000"/>
          </a:xfrm>
          <a:prstGeom prst="rect">
            <a:avLst/>
          </a:prstGeom>
        </p:spPr>
        <p:txBody>
          <a:bodyPr>
            <a:noAutofit/>
          </a:bodyPr>
          <a:lstStyle>
            <a:lvl1pPr marL="589863" indent="-250547">
              <a:spcBef>
                <a:spcPts val="3164"/>
              </a:spcBef>
              <a:buSzPct val="34000"/>
              <a:buBlip>
                <a:blip r:embed="rId2"/>
              </a:buBlip>
              <a:tabLst>
                <a:tab pos="1035807" algn="l"/>
              </a:tabLst>
              <a:defRPr sz="2400">
                <a:solidFill>
                  <a:srgbClr val="728FBC"/>
                </a:solidFill>
              </a:defRPr>
            </a:lvl1pPr>
            <a:lvl2pPr marL="911320" indent="-250547">
              <a:spcBef>
                <a:spcPts val="3164"/>
              </a:spcBef>
              <a:buSzPct val="34000"/>
              <a:buBlip>
                <a:blip r:embed="rId2"/>
              </a:buBlip>
              <a:tabLst>
                <a:tab pos="1357264" algn="l"/>
              </a:tabLst>
              <a:defRPr sz="2400">
                <a:solidFill>
                  <a:srgbClr val="728FBC"/>
                </a:solidFill>
              </a:defRPr>
            </a:lvl2pPr>
            <a:lvl3pPr marL="1223848" indent="-250547">
              <a:spcBef>
                <a:spcPts val="3164"/>
              </a:spcBef>
              <a:buSzPct val="34000"/>
              <a:buBlip>
                <a:blip r:embed="rId2"/>
              </a:buBlip>
              <a:tabLst>
                <a:tab pos="1669792" algn="l"/>
              </a:tabLst>
              <a:defRPr sz="2400">
                <a:solidFill>
                  <a:srgbClr val="728FBC"/>
                </a:solidFill>
              </a:defRPr>
            </a:lvl3pPr>
            <a:lvl4pPr marL="1545306" indent="-250547">
              <a:spcBef>
                <a:spcPts val="3164"/>
              </a:spcBef>
              <a:buSzPct val="34000"/>
              <a:buBlip>
                <a:blip r:embed="rId2"/>
              </a:buBlip>
              <a:tabLst>
                <a:tab pos="1991250" algn="l"/>
              </a:tabLst>
              <a:defRPr sz="2400">
                <a:solidFill>
                  <a:srgbClr val="728FBC"/>
                </a:solidFill>
              </a:defRPr>
            </a:lvl4pPr>
            <a:lvl5pPr marL="1866763" indent="-250547">
              <a:spcBef>
                <a:spcPts val="3164"/>
              </a:spcBef>
              <a:buBlip>
                <a:blip r:embed="rId2"/>
              </a:buBlip>
              <a:tabLst>
                <a:tab pos="2312707" algn="l"/>
              </a:tabLst>
              <a:defRPr sz="2400">
                <a:solidFill>
                  <a:srgbClr val="728FBC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4430636" y="6509742"/>
            <a:ext cx="271930" cy="27218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192010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ster #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464344" y="1053703"/>
            <a:ext cx="8197453" cy="44648"/>
          </a:xfrm>
          <a:prstGeom prst="rect">
            <a:avLst/>
          </a:prstGeom>
          <a:blipFill>
            <a:blip r:embed="rId2">
              <a:alphaModFix amt="75563"/>
            </a:blip>
          </a:blipFill>
          <a:ln w="25400">
            <a:solidFill>
              <a:srgbClr val="000000">
                <a:alpha val="75563"/>
              </a:srgbClr>
            </a:solidFill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  <p:txBody>
          <a:bodyPr lIns="26788" tIns="26788" rIns="26788" bIns="26788" anchor="ctr"/>
          <a:lstStyle/>
          <a:p>
            <a:pPr algn="ctr" defTabSz="410751" hangingPunct="0">
              <a:defRPr sz="3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8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455414" y="178594"/>
            <a:ext cx="8233172" cy="9018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4500" i="1">
                <a:solidFill>
                  <a:srgbClr val="00549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idx="1"/>
          </p:nvPr>
        </p:nvSpPr>
        <p:spPr>
          <a:xfrm>
            <a:off x="455414" y="1232297"/>
            <a:ext cx="8215313" cy="5348883"/>
          </a:xfrm>
          <a:prstGeom prst="rect">
            <a:avLst/>
          </a:prstGeom>
        </p:spPr>
        <p:txBody>
          <a:bodyPr anchor="t">
            <a:noAutofit/>
          </a:bodyPr>
          <a:lstStyle>
            <a:lvl1pPr marL="268169" indent="-223523" defTabSz="410751">
              <a:lnSpc>
                <a:spcPct val="90000"/>
              </a:lnSpc>
              <a:spcBef>
                <a:spcPts val="633"/>
              </a:spcBef>
              <a:buClr>
                <a:srgbClr val="005493"/>
              </a:buClr>
              <a:buSzPct val="80000"/>
              <a:buFont typeface="Zapf Dingbats"/>
              <a:buChar char="✦"/>
              <a:tabLst/>
              <a:defRPr sz="20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578816" indent="-221641" defTabSz="410751">
              <a:lnSpc>
                <a:spcPct val="90000"/>
              </a:lnSpc>
              <a:spcBef>
                <a:spcPts val="633"/>
              </a:spcBef>
              <a:buClr>
                <a:srgbClr val="004617"/>
              </a:buClr>
              <a:buSzPct val="80000"/>
              <a:buFont typeface="Zapf Dingbats"/>
              <a:buChar char="✦"/>
              <a:tabLst/>
              <a:defRPr sz="17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844815" indent="-219760" defTabSz="410751">
              <a:lnSpc>
                <a:spcPct val="90000"/>
              </a:lnSpc>
              <a:spcBef>
                <a:spcPts val="633"/>
              </a:spcBef>
              <a:buClr>
                <a:srgbClr val="941100"/>
              </a:buClr>
              <a:buSzPct val="80000"/>
              <a:buFont typeface="Zapf Dingbats"/>
              <a:buChar char="✦"/>
              <a:tabLst/>
              <a:defRPr sz="15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116220" indent="-223283" defTabSz="410751">
              <a:lnSpc>
                <a:spcPct val="90000"/>
              </a:lnSpc>
              <a:spcBef>
                <a:spcPts val="633"/>
              </a:spcBef>
              <a:buClr>
                <a:srgbClr val="929292"/>
              </a:buClr>
              <a:buSzPct val="80000"/>
              <a:buFont typeface="Zapf Dingbats"/>
              <a:buChar char="✦"/>
              <a:tabLst/>
              <a:defRPr sz="14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96556" indent="-244667" defTabSz="410751">
              <a:lnSpc>
                <a:spcPct val="90000"/>
              </a:lnSpc>
              <a:spcBef>
                <a:spcPts val="633"/>
              </a:spcBef>
              <a:buSzPct val="80000"/>
              <a:buFont typeface="Zapf Dingbats"/>
              <a:buChar char="✦"/>
              <a:tabLst/>
              <a:defRPr sz="14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xfrm>
            <a:off x="8187334" y="6643688"/>
            <a:ext cx="225621" cy="223376"/>
          </a:xfrm>
          <a:prstGeom prst="rect">
            <a:avLst/>
          </a:prstGeom>
        </p:spPr>
        <p:txBody>
          <a:bodyPr lIns="26788" tIns="26788" rIns="26788" bIns="26788"/>
          <a:lstStyle>
            <a:lvl1pPr>
              <a:defRPr sz="1100" spc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799788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t>Title Text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617077" indent="-277761">
              <a:spcBef>
                <a:spcPts val="1406"/>
              </a:spcBef>
              <a:buBlip>
                <a:blip r:embed="rId2"/>
              </a:buBlip>
              <a:defRPr sz="3000"/>
            </a:lvl1pPr>
            <a:lvl2pPr marL="938534" indent="-277761">
              <a:spcBef>
                <a:spcPts val="1406"/>
              </a:spcBef>
              <a:buBlip>
                <a:blip r:embed="rId2"/>
              </a:buBlip>
              <a:defRPr sz="3000"/>
            </a:lvl2pPr>
            <a:lvl3pPr marL="1251062" indent="-277761">
              <a:spcBef>
                <a:spcPts val="1406"/>
              </a:spcBef>
              <a:buBlip>
                <a:blip r:embed="rId3"/>
              </a:buBlip>
              <a:defRPr sz="3000"/>
            </a:lvl3pPr>
            <a:lvl4pPr marL="1572520" indent="-277761">
              <a:spcBef>
                <a:spcPts val="1406"/>
              </a:spcBef>
              <a:buBlip>
                <a:blip r:embed="rId4"/>
              </a:buBlip>
              <a:defRPr sz="3000"/>
            </a:lvl4pPr>
            <a:lvl5pPr marL="1893977" indent="-277761">
              <a:spcBef>
                <a:spcPts val="1406"/>
              </a:spcBef>
              <a:buBlip>
                <a:blip r:embed="rId3"/>
              </a:buBlip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374936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xfrm>
            <a:off x="4430636" y="6509742"/>
            <a:ext cx="271930" cy="27218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277324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t>Title Text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617077" indent="-277761">
              <a:spcBef>
                <a:spcPts val="2109"/>
              </a:spcBef>
              <a:buBlip>
                <a:blip r:embed="rId2"/>
              </a:buBlip>
              <a:defRPr sz="3000"/>
            </a:lvl1pPr>
            <a:lvl2pPr marL="938534" indent="-277761">
              <a:spcBef>
                <a:spcPts val="2109"/>
              </a:spcBef>
              <a:buBlip>
                <a:blip r:embed="rId2"/>
              </a:buBlip>
              <a:defRPr sz="3000"/>
            </a:lvl2pPr>
            <a:lvl3pPr marL="1251062" indent="-277761">
              <a:spcBef>
                <a:spcPts val="2109"/>
              </a:spcBef>
              <a:buBlip>
                <a:blip r:embed="rId3"/>
              </a:buBlip>
              <a:defRPr sz="3000"/>
            </a:lvl3pPr>
            <a:lvl4pPr marL="1572520" indent="-277761">
              <a:spcBef>
                <a:spcPts val="2109"/>
              </a:spcBef>
              <a:buBlip>
                <a:blip r:embed="rId4"/>
              </a:buBlip>
              <a:defRPr sz="3000"/>
            </a:lvl4pPr>
            <a:lvl5pPr marL="1893977" indent="-277761">
              <a:spcBef>
                <a:spcPts val="2109"/>
              </a:spcBef>
              <a:buBlip>
                <a:blip r:embed="rId3"/>
              </a:buBlip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693509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t>Title Text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617077" indent="-277761">
              <a:spcBef>
                <a:spcPts val="2109"/>
              </a:spcBef>
              <a:buBlip>
                <a:blip r:embed="rId2"/>
              </a:buBlip>
              <a:defRPr sz="3000"/>
            </a:lvl1pPr>
            <a:lvl2pPr marL="938534" indent="-277761">
              <a:spcBef>
                <a:spcPts val="2109"/>
              </a:spcBef>
              <a:buBlip>
                <a:blip r:embed="rId2"/>
              </a:buBlip>
              <a:defRPr sz="3000"/>
            </a:lvl2pPr>
            <a:lvl3pPr marL="1251062" indent="-277761">
              <a:spcBef>
                <a:spcPts val="2109"/>
              </a:spcBef>
              <a:buBlip>
                <a:blip r:embed="rId3"/>
              </a:buBlip>
              <a:defRPr sz="3000"/>
            </a:lvl3pPr>
            <a:lvl4pPr marL="1572520" indent="-277761">
              <a:spcBef>
                <a:spcPts val="2109"/>
              </a:spcBef>
              <a:buBlip>
                <a:blip r:embed="rId4"/>
              </a:buBlip>
              <a:defRPr sz="3000"/>
            </a:lvl4pPr>
            <a:lvl5pPr marL="1893977" indent="-277761">
              <a:spcBef>
                <a:spcPts val="2109"/>
              </a:spcBef>
              <a:buBlip>
                <a:blip r:embed="rId3"/>
              </a:buBlip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5294229" y="6560357"/>
            <a:ext cx="3355423" cy="256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r" defTabSz="457200">
              <a:defRPr sz="1200"/>
            </a:lvl1pPr>
          </a:lstStyle>
          <a:p>
            <a:pPr hangingPunct="0"/>
            <a:r>
              <a:rPr kern="0">
                <a:solidFill>
                  <a:srgbClr val="728FBC"/>
                </a:solidFill>
                <a:sym typeface="Palatino"/>
              </a:rPr>
              <a:t>MIXMAX Network Meeting 3/07/ 2015</a:t>
            </a:r>
          </a:p>
        </p:txBody>
      </p:sp>
      <p:sp>
        <p:nvSpPr>
          <p:cNvPr id="156" name="Shape 156"/>
          <p:cNvSpPr/>
          <p:nvPr/>
        </p:nvSpPr>
        <p:spPr>
          <a:xfrm>
            <a:off x="178594" y="6573332"/>
            <a:ext cx="1768078" cy="256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l" defTabSz="457200">
              <a:defRPr sz="1200" i="1"/>
            </a:lvl1pPr>
          </a:lstStyle>
          <a:p>
            <a:pPr hangingPunct="0"/>
            <a:r>
              <a:rPr kern="0">
                <a:solidFill>
                  <a:srgbClr val="728FBC"/>
                </a:solidFill>
                <a:sym typeface="Palatino"/>
              </a:rPr>
              <a:t>L. Moneta /  PH-SFT</a:t>
            </a:r>
          </a:p>
        </p:txBody>
      </p:sp>
    </p:spTree>
    <p:extLst>
      <p:ext uri="{BB962C8B-B14F-4D97-AF65-F5344CB8AC3E}">
        <p14:creationId xmlns:p14="http://schemas.microsoft.com/office/powerpoint/2010/main" val="197150493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4"/>
              </a:buBlip>
            </a:lvl4pPr>
            <a:lvl5pPr>
              <a:buBlip>
                <a:blip r:embed="rId3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5294229" y="6560357"/>
            <a:ext cx="3355423" cy="256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r" defTabSz="457200">
              <a:defRPr sz="1200"/>
            </a:lvl1pPr>
          </a:lstStyle>
          <a:p>
            <a:pPr hangingPunct="0"/>
            <a:r>
              <a:rPr kern="0">
                <a:solidFill>
                  <a:srgbClr val="728FBC"/>
                </a:solidFill>
                <a:sym typeface="Palatino"/>
              </a:rPr>
              <a:t>ROOT User Workshop 15-18 September  2015</a:t>
            </a:r>
          </a:p>
        </p:txBody>
      </p:sp>
      <p:sp>
        <p:nvSpPr>
          <p:cNvPr id="167" name="Shape 167"/>
          <p:cNvSpPr/>
          <p:nvPr/>
        </p:nvSpPr>
        <p:spPr>
          <a:xfrm>
            <a:off x="178594" y="6573332"/>
            <a:ext cx="1768078" cy="256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l" defTabSz="457200">
              <a:defRPr sz="1200" i="1"/>
            </a:lvl1pPr>
          </a:lstStyle>
          <a:p>
            <a:pPr hangingPunct="0"/>
            <a:r>
              <a:rPr kern="0">
                <a:solidFill>
                  <a:srgbClr val="728FBC"/>
                </a:solidFill>
                <a:sym typeface="Palatino"/>
              </a:rPr>
              <a:t>L. Moneta /  PH-SFT</a:t>
            </a:r>
          </a:p>
        </p:txBody>
      </p:sp>
    </p:spTree>
    <p:extLst>
      <p:ext uri="{BB962C8B-B14F-4D97-AF65-F5344CB8AC3E}">
        <p14:creationId xmlns:p14="http://schemas.microsoft.com/office/powerpoint/2010/main" val="8987061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t>Title Text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617077" indent="-277761">
              <a:spcBef>
                <a:spcPts val="2109"/>
              </a:spcBef>
              <a:buBlip>
                <a:blip r:embed="rId2"/>
              </a:buBlip>
              <a:defRPr sz="3000"/>
            </a:lvl1pPr>
            <a:lvl2pPr marL="938534" indent="-277761">
              <a:spcBef>
                <a:spcPts val="2109"/>
              </a:spcBef>
              <a:buBlip>
                <a:blip r:embed="rId2"/>
              </a:buBlip>
              <a:defRPr sz="3000"/>
            </a:lvl2pPr>
            <a:lvl3pPr marL="1251062" indent="-277761">
              <a:spcBef>
                <a:spcPts val="2109"/>
              </a:spcBef>
              <a:buBlip>
                <a:blip r:embed="rId3"/>
              </a:buBlip>
              <a:defRPr sz="3000"/>
            </a:lvl3pPr>
            <a:lvl4pPr marL="1572520" indent="-277761">
              <a:spcBef>
                <a:spcPts val="2109"/>
              </a:spcBef>
              <a:buBlip>
                <a:blip r:embed="rId4"/>
              </a:buBlip>
              <a:defRPr sz="3000"/>
            </a:lvl4pPr>
            <a:lvl5pPr marL="1893977" indent="-277761">
              <a:spcBef>
                <a:spcPts val="2109"/>
              </a:spcBef>
              <a:buBlip>
                <a:blip r:embed="rId3"/>
              </a:buBlip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5294229" y="6560357"/>
            <a:ext cx="3355423" cy="256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r" defTabSz="457200">
              <a:defRPr sz="1200"/>
            </a:lvl1pPr>
          </a:lstStyle>
          <a:p>
            <a:pPr hangingPunct="0"/>
            <a:r>
              <a:rPr kern="0">
                <a:solidFill>
                  <a:srgbClr val="728FBC"/>
                </a:solidFill>
                <a:sym typeface="Palatino"/>
              </a:rPr>
              <a:t>CHEP  2015</a:t>
            </a:r>
          </a:p>
        </p:txBody>
      </p:sp>
      <p:sp>
        <p:nvSpPr>
          <p:cNvPr id="178" name="Shape 178"/>
          <p:cNvSpPr/>
          <p:nvPr/>
        </p:nvSpPr>
        <p:spPr>
          <a:xfrm>
            <a:off x="178594" y="6573332"/>
            <a:ext cx="1768078" cy="256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l" defTabSz="457200">
              <a:defRPr sz="1200" i="1"/>
            </a:lvl1pPr>
          </a:lstStyle>
          <a:p>
            <a:pPr hangingPunct="0"/>
            <a:r>
              <a:rPr kern="0">
                <a:solidFill>
                  <a:srgbClr val="728FBC"/>
                </a:solidFill>
                <a:sym typeface="Palatino"/>
              </a:rPr>
              <a:t>L. Moneta /  PH-SFT</a:t>
            </a:r>
          </a:p>
        </p:txBody>
      </p:sp>
    </p:spTree>
    <p:extLst>
      <p:ext uri="{BB962C8B-B14F-4D97-AF65-F5344CB8AC3E}">
        <p14:creationId xmlns:p14="http://schemas.microsoft.com/office/powerpoint/2010/main" val="8733281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4"/>
              </a:buBlip>
            </a:lvl4pPr>
            <a:lvl5pPr>
              <a:buBlip>
                <a:blip r:embed="rId3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7834981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01CD-9087-4F13-84B1-EE25022B98A3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C0B2E0C-A8CC-4F16-9D52-05BEDF5588D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01CD-9087-4F13-84B1-EE25022B98A3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2E0C-A8CC-4F16-9D52-05BEDF5588D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01CD-9087-4F13-84B1-EE25022B98A3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C0B2E0C-A8CC-4F16-9D52-05BEDF5588D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01CD-9087-4F13-84B1-EE25022B98A3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2E0C-A8CC-4F16-9D52-05BEDF5588D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01CD-9087-4F13-84B1-EE25022B98A3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2E0C-A8CC-4F16-9D52-05BEDF5588D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01CD-9087-4F13-84B1-EE25022B98A3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2E0C-A8CC-4F16-9D52-05BEDF5588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01CD-9087-4F13-84B1-EE25022B98A3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2E0C-A8CC-4F16-9D52-05BEDF5588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01CD-9087-4F13-84B1-EE25022B98A3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2E0C-A8CC-4F16-9D52-05BEDF5588D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01CD-9087-4F13-84B1-EE25022B98A3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C0B2E0C-A8CC-4F16-9D52-05BEDF5588D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01CD-9087-4F13-84B1-EE25022B98A3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2E0C-A8CC-4F16-9D52-05BEDF5588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defRPr b="0">
                <a:latin typeface="Herculanum"/>
                <a:ea typeface="Herculanum"/>
                <a:cs typeface="Herculanum"/>
                <a:sym typeface="Herculanum"/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425931" anchor="t">
            <a:noAutofit/>
          </a:bodyPr>
          <a:lstStyle>
            <a:lvl1pPr marL="589863" indent="-250547">
              <a:spcBef>
                <a:spcPts val="3164"/>
              </a:spcBef>
              <a:buSzPct val="34000"/>
              <a:buBlip>
                <a:blip r:embed="rId2"/>
              </a:buBlip>
              <a:tabLst>
                <a:tab pos="1035807" algn="l"/>
              </a:tabLst>
              <a:defRPr sz="2400">
                <a:solidFill>
                  <a:srgbClr val="728FBC"/>
                </a:solidFill>
              </a:defRPr>
            </a:lvl1pPr>
            <a:lvl2pPr marL="911320" indent="-250547">
              <a:spcBef>
                <a:spcPts val="3164"/>
              </a:spcBef>
              <a:buSzPct val="34000"/>
              <a:buBlip>
                <a:blip r:embed="rId2"/>
              </a:buBlip>
              <a:tabLst>
                <a:tab pos="1357264" algn="l"/>
              </a:tabLst>
              <a:defRPr sz="2400">
                <a:solidFill>
                  <a:srgbClr val="728FBC"/>
                </a:solidFill>
              </a:defRPr>
            </a:lvl2pPr>
            <a:lvl3pPr marL="1223848" indent="-250547">
              <a:spcBef>
                <a:spcPts val="3164"/>
              </a:spcBef>
              <a:buSzPct val="34000"/>
              <a:buBlip>
                <a:blip r:embed="rId2"/>
              </a:buBlip>
              <a:tabLst>
                <a:tab pos="1669792" algn="l"/>
              </a:tabLst>
              <a:defRPr sz="2400">
                <a:solidFill>
                  <a:srgbClr val="728FBC"/>
                </a:solidFill>
              </a:defRPr>
            </a:lvl3pPr>
            <a:lvl4pPr marL="1545306" indent="-250547">
              <a:spcBef>
                <a:spcPts val="3164"/>
              </a:spcBef>
              <a:buSzPct val="34000"/>
              <a:buBlip>
                <a:blip r:embed="rId2"/>
              </a:buBlip>
              <a:tabLst>
                <a:tab pos="1991250" algn="l"/>
              </a:tabLst>
              <a:defRPr sz="2400">
                <a:solidFill>
                  <a:srgbClr val="728FBC"/>
                </a:solidFill>
              </a:defRPr>
            </a:lvl4pPr>
            <a:lvl5pPr marL="1866763" indent="-250547">
              <a:spcBef>
                <a:spcPts val="3164"/>
              </a:spcBef>
              <a:buBlip>
                <a:blip r:embed="rId2"/>
              </a:buBlip>
              <a:tabLst>
                <a:tab pos="2312707" algn="l"/>
              </a:tabLst>
              <a:defRPr sz="2400">
                <a:solidFill>
                  <a:srgbClr val="728FBC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xfrm>
            <a:off x="4430636" y="6509742"/>
            <a:ext cx="271930" cy="27218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461662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01CD-9087-4F13-84B1-EE25022B98A3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2E0C-A8CC-4F16-9D52-05BEDF5588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601CD-9087-4F13-84B1-EE25022B98A3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B2E0C-A8CC-4F16-9D52-05BEDF558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318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us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85800" y="457200"/>
            <a:ext cx="8077200" cy="6172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35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312539" y="892969"/>
            <a:ext cx="8518922" cy="5072063"/>
          </a:xfrm>
          <a:prstGeom prst="rect">
            <a:avLst/>
          </a:prstGeom>
        </p:spPr>
        <p:txBody>
          <a:bodyPr>
            <a:noAutofit/>
          </a:bodyPr>
          <a:lstStyle>
            <a:lvl1pPr marL="617077" indent="-277761">
              <a:spcBef>
                <a:spcPts val="2812"/>
              </a:spcBef>
              <a:buSzPct val="34000"/>
              <a:buBlip>
                <a:blip r:embed="rId3"/>
              </a:buBlip>
              <a:defRPr sz="3000">
                <a:solidFill>
                  <a:srgbClr val="728FBC"/>
                </a:solidFill>
              </a:defRPr>
            </a:lvl1pPr>
            <a:lvl2pPr marL="938534" indent="-277761">
              <a:spcBef>
                <a:spcPts val="2812"/>
              </a:spcBef>
              <a:buSzPct val="34000"/>
              <a:buBlip>
                <a:blip r:embed="rId3"/>
              </a:buBlip>
              <a:defRPr sz="3000">
                <a:solidFill>
                  <a:srgbClr val="728FBC"/>
                </a:solidFill>
              </a:defRPr>
            </a:lvl2pPr>
            <a:lvl3pPr marL="1251062" indent="-277761">
              <a:spcBef>
                <a:spcPts val="2812"/>
              </a:spcBef>
              <a:buSzPct val="34000"/>
              <a:buBlip>
                <a:blip r:embed="rId3"/>
              </a:buBlip>
              <a:defRPr sz="3000">
                <a:solidFill>
                  <a:srgbClr val="728FBC"/>
                </a:solidFill>
              </a:defRPr>
            </a:lvl3pPr>
            <a:lvl4pPr marL="1572520" indent="-277761">
              <a:spcBef>
                <a:spcPts val="2812"/>
              </a:spcBef>
              <a:buSzPct val="34000"/>
              <a:buBlip>
                <a:blip r:embed="rId3"/>
              </a:buBlip>
              <a:defRPr sz="3000">
                <a:solidFill>
                  <a:srgbClr val="728FBC"/>
                </a:solidFill>
              </a:defRPr>
            </a:lvl4pPr>
            <a:lvl5pPr marL="1893977" indent="-277761">
              <a:spcBef>
                <a:spcPts val="2812"/>
              </a:spcBef>
              <a:buBlip>
                <a:blip r:embed="rId3"/>
              </a:buBlip>
              <a:defRPr sz="3000">
                <a:solidFill>
                  <a:srgbClr val="728FBC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4430636" y="6509742"/>
            <a:ext cx="271930" cy="27218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886193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4430636" y="6509742"/>
            <a:ext cx="271930" cy="27218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710489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defRPr b="0">
                <a:latin typeface="Herculanum"/>
                <a:ea typeface="Herculanum"/>
                <a:cs typeface="Herculanum"/>
                <a:sym typeface="Herculanum"/>
              </a:defRPr>
            </a:lvl1pPr>
          </a:lstStyle>
          <a:p>
            <a:r>
              <a:t>Title Text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xfrm>
            <a:off x="4430636" y="6509742"/>
            <a:ext cx="271930" cy="27218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009021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312539" y="2232422"/>
            <a:ext cx="8518922" cy="23842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>
                <a:latin typeface="Herculanum"/>
                <a:ea typeface="Herculanum"/>
                <a:cs typeface="Herculanum"/>
                <a:sym typeface="Herculanum"/>
              </a:defRPr>
            </a:lvl1pPr>
          </a:lstStyle>
          <a:p>
            <a: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xfrm>
            <a:off x="4430636" y="6509742"/>
            <a:ext cx="271930" cy="27218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527690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pic" sz="half" idx="13"/>
          </p:nvPr>
        </p:nvSpPr>
        <p:spPr>
          <a:xfrm>
            <a:off x="2207136" y="794742"/>
            <a:ext cx="4732735" cy="3536156"/>
          </a:xfrm>
          <a:prstGeom prst="rect">
            <a:avLst/>
          </a:prstGeom>
          <a:ln w="9525">
            <a:round/>
          </a:ln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312539" y="4589860"/>
            <a:ext cx="8518922" cy="156269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0">
                <a:latin typeface="Herculanum"/>
                <a:ea typeface="Herculanum"/>
                <a:cs typeface="Herculanum"/>
                <a:sym typeface="Herculanum"/>
              </a:defRPr>
            </a:lvl1pPr>
          </a:lstStyle>
          <a:p>
            <a:r>
              <a:t>Title Text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xfrm>
            <a:off x="4430636" y="6509742"/>
            <a:ext cx="271930" cy="27218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07031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pic" sz="half" idx="13"/>
          </p:nvPr>
        </p:nvSpPr>
        <p:spPr>
          <a:xfrm>
            <a:off x="5241726" y="1370707"/>
            <a:ext cx="3125391" cy="4098727"/>
          </a:xfrm>
          <a:prstGeom prst="rect">
            <a:avLst/>
          </a:prstGeom>
          <a:ln w="9525">
            <a:round/>
          </a:ln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312539" y="991195"/>
            <a:ext cx="4616648" cy="232171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900" b="0">
                <a:latin typeface="Herculanum"/>
                <a:ea typeface="Herculanum"/>
                <a:cs typeface="Herculanum"/>
                <a:sym typeface="Herculanum"/>
              </a:defRPr>
            </a:lvl1pPr>
          </a:lstStyle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sz="quarter" idx="1"/>
          </p:nvPr>
        </p:nvSpPr>
        <p:spPr>
          <a:xfrm>
            <a:off x="312539" y="3366492"/>
            <a:ext cx="4616648" cy="23217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tabLst>
                <a:tab pos="589338" algn="l"/>
              </a:tabLst>
              <a:defRPr sz="2400">
                <a:solidFill>
                  <a:srgbClr val="728FBC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tabLst>
                <a:tab pos="589338" algn="l"/>
              </a:tabLst>
              <a:defRPr sz="2400">
                <a:solidFill>
                  <a:srgbClr val="728FBC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tabLst>
                <a:tab pos="589338" algn="l"/>
              </a:tabLst>
              <a:defRPr sz="2400">
                <a:solidFill>
                  <a:srgbClr val="728FBC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tabLst>
                <a:tab pos="589338" algn="l"/>
              </a:tabLst>
              <a:defRPr sz="2400">
                <a:solidFill>
                  <a:srgbClr val="728FBC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tabLst>
                <a:tab pos="589338" algn="l"/>
              </a:tabLst>
              <a:defRPr sz="2400">
                <a:solidFill>
                  <a:srgbClr val="728FBC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4430636" y="6509742"/>
            <a:ext cx="271930" cy="27218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738924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ti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ti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t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312539" y="107156"/>
            <a:ext cx="8518922" cy="955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12539" y="1669852"/>
            <a:ext cx="8518922" cy="457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rmAutofit/>
          </a:bodyPr>
          <a:lstStyle>
            <a:lvl1pPr>
              <a:buBlip>
                <a:blip r:embed="rId22"/>
              </a:buBlip>
            </a:lvl1pPr>
            <a:lvl2pPr marL="1297228" indent="-357428">
              <a:buBlip>
                <a:blip r:embed="rId22"/>
              </a:buBlip>
              <a:tabLst>
                <a:tab pos="1981200" algn="l"/>
              </a:tabLst>
              <a:defRPr sz="3800"/>
            </a:lvl2pPr>
            <a:lvl3pPr marL="1722916" indent="-338616">
              <a:buBlip>
                <a:blip r:embed="rId23"/>
              </a:buBlip>
              <a:tabLst>
                <a:tab pos="2425700" algn="l"/>
              </a:tabLst>
              <a:defRPr sz="3600"/>
            </a:lvl3pPr>
            <a:lvl4pPr marL="2142492" indent="-300992">
              <a:buBlip>
                <a:blip r:embed="rId24"/>
              </a:buBlip>
              <a:tabLst>
                <a:tab pos="2882900" algn="l"/>
              </a:tabLst>
              <a:defRPr sz="3200"/>
            </a:lvl4pPr>
            <a:lvl5pPr marL="2580880" indent="-282180">
              <a:buBlip>
                <a:blip r:embed="rId23"/>
              </a:buBlip>
              <a:tabLst>
                <a:tab pos="3340100" algn="l"/>
              </a:tabLst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841902" y="6527602"/>
            <a:ext cx="271930" cy="272186"/>
          </a:xfrm>
          <a:prstGeom prst="rect">
            <a:avLst/>
          </a:prstGeom>
          <a:ln w="12700">
            <a:miter lim="400000"/>
          </a:ln>
        </p:spPr>
        <p:txBody>
          <a:bodyPr wrap="none" lIns="35717" tIns="35717" rIns="35717" bIns="35717">
            <a:spAutoFit/>
          </a:bodyPr>
          <a:lstStyle>
            <a:lvl1pPr>
              <a:defRPr sz="1300" spc="-14"/>
            </a:lvl1pPr>
          </a:lstStyle>
          <a:p>
            <a:pPr algn="ctr" defTabSz="410751" hangingPunct="0"/>
            <a:fld id="{86CB4B4D-7CA3-9044-876B-883B54F8677D}" type="slidenum">
              <a:rPr kern="0">
                <a:solidFill>
                  <a:srgbClr val="728FBC"/>
                </a:solidFill>
                <a:sym typeface="Palatino"/>
              </a:rPr>
              <a:pPr algn="ctr" defTabSz="410751" hangingPunct="0"/>
              <a:t>‹#›</a:t>
            </a:fld>
            <a:endParaRPr kern="0">
              <a:solidFill>
                <a:srgbClr val="728FBC"/>
              </a:solidFill>
              <a:sym typeface="Palatino"/>
            </a:endParaRPr>
          </a:p>
        </p:txBody>
      </p:sp>
      <p:sp>
        <p:nvSpPr>
          <p:cNvPr id="5" name="Shape 5"/>
          <p:cNvSpPr/>
          <p:nvPr/>
        </p:nvSpPr>
        <p:spPr>
          <a:xfrm>
            <a:off x="178594" y="6480999"/>
            <a:ext cx="1768078" cy="44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l" defTabSz="457200">
              <a:defRPr sz="1200" i="1"/>
            </a:lvl1pPr>
          </a:lstStyle>
          <a:p>
            <a:pPr hangingPunct="0"/>
            <a:r>
              <a:rPr kern="0">
                <a:solidFill>
                  <a:srgbClr val="728FBC"/>
                </a:solidFill>
                <a:sym typeface="Palatino"/>
              </a:rPr>
              <a:t>L. Moneta /  CERN EP-SFT</a:t>
            </a:r>
          </a:p>
        </p:txBody>
      </p:sp>
    </p:spTree>
    <p:extLst>
      <p:ext uri="{BB962C8B-B14F-4D97-AF65-F5344CB8AC3E}">
        <p14:creationId xmlns:p14="http://schemas.microsoft.com/office/powerpoint/2010/main" val="1636943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Palatino"/>
        </a:defRPr>
      </a:lvl9pPr>
    </p:titleStyle>
    <p:bodyStyle>
      <a:lvl1pPr marL="610464" marR="0" indent="-271148" algn="l" defTabSz="321457" latinLnBrk="0">
        <a:lnSpc>
          <a:spcPct val="100000"/>
        </a:lnSpc>
        <a:spcBef>
          <a:spcPts val="562"/>
        </a:spcBef>
        <a:spcAft>
          <a:spcPts val="0"/>
        </a:spcAft>
        <a:buClrTx/>
        <a:buSzPct val="38000"/>
        <a:buFontTx/>
        <a:buBlip>
          <a:blip r:embed="rId22"/>
        </a:buBlip>
        <a:tabLst>
          <a:tab pos="1071524" algn="l"/>
        </a:tabLst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1pPr>
      <a:lvl2pPr marL="931921" marR="0" indent="-271148" algn="l" defTabSz="321457" latinLnBrk="0">
        <a:lnSpc>
          <a:spcPct val="100000"/>
        </a:lnSpc>
        <a:spcBef>
          <a:spcPts val="562"/>
        </a:spcBef>
        <a:spcAft>
          <a:spcPts val="0"/>
        </a:spcAft>
        <a:buClrTx/>
        <a:buSzPct val="38000"/>
        <a:buFontTx/>
        <a:buBlip>
          <a:blip r:embed="rId22"/>
        </a:buBlip>
        <a:tabLst>
          <a:tab pos="1071524" algn="l"/>
        </a:tabLst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2pPr>
      <a:lvl3pPr marL="1244449" marR="0" indent="-271148" algn="l" defTabSz="321457" latinLnBrk="0">
        <a:lnSpc>
          <a:spcPct val="100000"/>
        </a:lnSpc>
        <a:spcBef>
          <a:spcPts val="562"/>
        </a:spcBef>
        <a:spcAft>
          <a:spcPts val="0"/>
        </a:spcAft>
        <a:buClrTx/>
        <a:buSzPct val="38000"/>
        <a:buFontTx/>
        <a:buBlip>
          <a:blip r:embed="rId22"/>
        </a:buBlip>
        <a:tabLst>
          <a:tab pos="1071524" algn="l"/>
        </a:tabLst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3pPr>
      <a:lvl4pPr marL="1565906" marR="0" indent="-271148" algn="l" defTabSz="321457" latinLnBrk="0">
        <a:lnSpc>
          <a:spcPct val="100000"/>
        </a:lnSpc>
        <a:spcBef>
          <a:spcPts val="562"/>
        </a:spcBef>
        <a:spcAft>
          <a:spcPts val="0"/>
        </a:spcAft>
        <a:buClrTx/>
        <a:buSzPct val="38000"/>
        <a:buFontTx/>
        <a:buBlip>
          <a:blip r:embed="rId22"/>
        </a:buBlip>
        <a:tabLst>
          <a:tab pos="1071524" algn="l"/>
        </a:tabLst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4pPr>
      <a:lvl5pPr marL="1887364" marR="0" indent="-271148" algn="l" defTabSz="321457" latinLnBrk="0">
        <a:lnSpc>
          <a:spcPct val="100000"/>
        </a:lnSpc>
        <a:spcBef>
          <a:spcPts val="562"/>
        </a:spcBef>
        <a:spcAft>
          <a:spcPts val="0"/>
        </a:spcAft>
        <a:buClrTx/>
        <a:buSzPct val="34000"/>
        <a:buFontTx/>
        <a:buBlip>
          <a:blip r:embed="rId22"/>
        </a:buBlip>
        <a:tabLst>
          <a:tab pos="1071524" algn="l"/>
        </a:tabLst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5pPr>
      <a:lvl6pPr marL="2208821" marR="0" indent="-271148" algn="l" defTabSz="321457" latinLnBrk="0">
        <a:lnSpc>
          <a:spcPct val="100000"/>
        </a:lnSpc>
        <a:spcBef>
          <a:spcPts val="562"/>
        </a:spcBef>
        <a:spcAft>
          <a:spcPts val="0"/>
        </a:spcAft>
        <a:buClrTx/>
        <a:buSzPct val="34000"/>
        <a:buFontTx/>
        <a:buBlip>
          <a:blip r:embed="rId22"/>
        </a:buBlip>
        <a:tabLst>
          <a:tab pos="1071524" algn="l"/>
        </a:tabLst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6pPr>
      <a:lvl7pPr marL="2530278" marR="0" indent="-271148" algn="l" defTabSz="321457" latinLnBrk="0">
        <a:lnSpc>
          <a:spcPct val="100000"/>
        </a:lnSpc>
        <a:spcBef>
          <a:spcPts val="562"/>
        </a:spcBef>
        <a:spcAft>
          <a:spcPts val="0"/>
        </a:spcAft>
        <a:buClrTx/>
        <a:buSzPct val="34000"/>
        <a:buFontTx/>
        <a:buBlip>
          <a:blip r:embed="rId22"/>
        </a:buBlip>
        <a:tabLst>
          <a:tab pos="1071524" algn="l"/>
        </a:tabLst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7pPr>
      <a:lvl8pPr marL="2851736" marR="0" indent="-271148" algn="l" defTabSz="321457" latinLnBrk="0">
        <a:lnSpc>
          <a:spcPct val="100000"/>
        </a:lnSpc>
        <a:spcBef>
          <a:spcPts val="562"/>
        </a:spcBef>
        <a:spcAft>
          <a:spcPts val="0"/>
        </a:spcAft>
        <a:buClrTx/>
        <a:buSzPct val="34000"/>
        <a:buFontTx/>
        <a:buBlip>
          <a:blip r:embed="rId22"/>
        </a:buBlip>
        <a:tabLst>
          <a:tab pos="1071524" algn="l"/>
        </a:tabLst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8pPr>
      <a:lvl9pPr marL="3173193" marR="0" indent="-271148" algn="l" defTabSz="321457" latinLnBrk="0">
        <a:lnSpc>
          <a:spcPct val="100000"/>
        </a:lnSpc>
        <a:spcBef>
          <a:spcPts val="562"/>
        </a:spcBef>
        <a:spcAft>
          <a:spcPts val="0"/>
        </a:spcAft>
        <a:buClrTx/>
        <a:buSzPct val="34000"/>
        <a:buFontTx/>
        <a:buBlip>
          <a:blip r:embed="rId22"/>
        </a:buBlip>
        <a:tabLst>
          <a:tab pos="1071524" algn="l"/>
        </a:tabLst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-14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-14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-14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-14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-14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-14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-14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-14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-14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9A601CD-9087-4F13-84B1-EE25022B98A3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C0B2E0C-A8CC-4F16-9D52-05BEDF5588D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an.r-project.org/doc/contrib/usingR.pdf" TargetMode="External"/><Relationship Id="rId7" Type="http://schemas.openxmlformats.org/officeDocument/2006/relationships/hyperlink" Target="http://cran.r-project.org/doc/manuals/R-intro.pdf" TargetMode="External"/><Relationship Id="rId2" Type="http://schemas.openxmlformats.org/officeDocument/2006/relationships/hyperlink" Target="http://cran.r-project.org/doc/contrib/Kuhnert+Venables-R_Course_Notes.zip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://cran.r-project.org/doc/contrib/Rossiter-RIntro-ITC.pdf" TargetMode="External"/><Relationship Id="rId5" Type="http://schemas.openxmlformats.org/officeDocument/2006/relationships/hyperlink" Target="http://cran.r-project.org/doc/contrib/Owen-TheRGuide.pdf" TargetMode="External"/><Relationship Id="rId4" Type="http://schemas.openxmlformats.org/officeDocument/2006/relationships/hyperlink" Target="http://rforsasandspssusers.googlepages.com/RforSASSPSSusers.pd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iki.r-project.org/rwiki/doku.php?id=guides:overview-data-manip" TargetMode="External"/><Relationship Id="rId3" Type="http://schemas.openxmlformats.org/officeDocument/2006/relationships/hyperlink" Target="http://ecology.msu.montana.edu/labdsv/R/labs/" TargetMode="External"/><Relationship Id="rId7" Type="http://schemas.openxmlformats.org/officeDocument/2006/relationships/hyperlink" Target="http://www.r-cookbook.com/node/40" TargetMode="External"/><Relationship Id="rId2" Type="http://schemas.openxmlformats.org/officeDocument/2006/relationships/hyperlink" Target="http://casoilresource.lawr.ucdavis.edu/drupal/node/www.fort.usgs.gov/BRDScience/LearnR.htm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://zoonek2.free.fr/UNIX/48_R/all.html" TargetMode="External"/><Relationship Id="rId5" Type="http://schemas.openxmlformats.org/officeDocument/2006/relationships/hyperlink" Target="http://www.statmethods.net/index.html" TargetMode="External"/><Relationship Id="rId4" Type="http://schemas.openxmlformats.org/officeDocument/2006/relationships/hyperlink" Target="http://www.itc.nl/personal/rossiter/pubs/list.html#pubs_m_R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5.xml"/><Relationship Id="rId7" Type="http://schemas.openxmlformats.org/officeDocument/2006/relationships/slide" Target="slide1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1.xml"/><Relationship Id="rId6" Type="http://schemas.openxmlformats.org/officeDocument/2006/relationships/slide" Target="slide10.xml"/><Relationship Id="rId11" Type="http://schemas.openxmlformats.org/officeDocument/2006/relationships/slide" Target="slide36.xml"/><Relationship Id="rId5" Type="http://schemas.openxmlformats.org/officeDocument/2006/relationships/slide" Target="slide8.xml"/><Relationship Id="rId10" Type="http://schemas.openxmlformats.org/officeDocument/2006/relationships/slide" Target="slide29.xml"/><Relationship Id="rId4" Type="http://schemas.openxmlformats.org/officeDocument/2006/relationships/slide" Target="slide6.xml"/><Relationship Id="rId9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2.xml"/><Relationship Id="rId3" Type="http://schemas.openxmlformats.org/officeDocument/2006/relationships/slide" Target="slide39.xml"/><Relationship Id="rId7" Type="http://schemas.openxmlformats.org/officeDocument/2006/relationships/slide" Target="slide57.xml"/><Relationship Id="rId12" Type="http://schemas.openxmlformats.org/officeDocument/2006/relationships/slide" Target="slide94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32.xml"/><Relationship Id="rId6" Type="http://schemas.openxmlformats.org/officeDocument/2006/relationships/slide" Target="slide52.xml"/><Relationship Id="rId11" Type="http://schemas.openxmlformats.org/officeDocument/2006/relationships/slide" Target="slide89.xml"/><Relationship Id="rId5" Type="http://schemas.openxmlformats.org/officeDocument/2006/relationships/slide" Target="slide45.xml"/><Relationship Id="rId10" Type="http://schemas.openxmlformats.org/officeDocument/2006/relationships/slide" Target="slide67.xml"/><Relationship Id="rId4" Type="http://schemas.openxmlformats.org/officeDocument/2006/relationships/slide" Target="slide43.xml"/><Relationship Id="rId9" Type="http://schemas.openxmlformats.org/officeDocument/2006/relationships/slide" Target="slide6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ran.r-project.org/" TargetMode="External"/><Relationship Id="rId1" Type="http://schemas.openxmlformats.org/officeDocument/2006/relationships/slideLayout" Target="../slideLayouts/slideLayout2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://127.0.0.1:24220/library/stats/help/dgamma" TargetMode="External"/><Relationship Id="rId13" Type="http://schemas.openxmlformats.org/officeDocument/2006/relationships/hyperlink" Target="http://127.0.0.1:24220/library/stats/help/dnbinom" TargetMode="External"/><Relationship Id="rId18" Type="http://schemas.openxmlformats.org/officeDocument/2006/relationships/hyperlink" Target="http://127.0.0.1:24220/library/stats/help/dweibull" TargetMode="External"/><Relationship Id="rId3" Type="http://schemas.openxmlformats.org/officeDocument/2006/relationships/hyperlink" Target="http://127.0.0.1:24220/library/stats/help/dbinom" TargetMode="External"/><Relationship Id="rId7" Type="http://schemas.openxmlformats.org/officeDocument/2006/relationships/hyperlink" Target="http://127.0.0.1:24220/library/stats/help/df" TargetMode="External"/><Relationship Id="rId12" Type="http://schemas.openxmlformats.org/officeDocument/2006/relationships/hyperlink" Target="http://127.0.0.1:24220/library/stats/help/dmultinom" TargetMode="External"/><Relationship Id="rId17" Type="http://schemas.openxmlformats.org/officeDocument/2006/relationships/hyperlink" Target="http://127.0.0.1:24220/library/stats/help/dunif" TargetMode="External"/><Relationship Id="rId2" Type="http://schemas.openxmlformats.org/officeDocument/2006/relationships/hyperlink" Target="http://127.0.0.1:24220/library/stats/help/dbeta" TargetMode="External"/><Relationship Id="rId16" Type="http://schemas.openxmlformats.org/officeDocument/2006/relationships/hyperlink" Target="http://127.0.0.1:24220/library/stats/help/dt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://127.0.0.1:24220/library/stats/help/dexp" TargetMode="External"/><Relationship Id="rId11" Type="http://schemas.openxmlformats.org/officeDocument/2006/relationships/hyperlink" Target="http://127.0.0.1:24220/library/stats/help/dlnorm" TargetMode="External"/><Relationship Id="rId5" Type="http://schemas.openxmlformats.org/officeDocument/2006/relationships/hyperlink" Target="http://127.0.0.1:24220/library/stats/help/dchisq" TargetMode="External"/><Relationship Id="rId15" Type="http://schemas.openxmlformats.org/officeDocument/2006/relationships/hyperlink" Target="http://127.0.0.1:24220/library/stats/help/dpois" TargetMode="External"/><Relationship Id="rId10" Type="http://schemas.openxmlformats.org/officeDocument/2006/relationships/hyperlink" Target="http://127.0.0.1:24220/library/stats/help/dhyper" TargetMode="External"/><Relationship Id="rId4" Type="http://schemas.openxmlformats.org/officeDocument/2006/relationships/hyperlink" Target="http://127.0.0.1:24220/library/stats/help/dcauchy" TargetMode="External"/><Relationship Id="rId9" Type="http://schemas.openxmlformats.org/officeDocument/2006/relationships/hyperlink" Target="http://127.0.0.1:24220/library/stats/help/dgeom" TargetMode="External"/><Relationship Id="rId14" Type="http://schemas.openxmlformats.org/officeDocument/2006/relationships/hyperlink" Target="http://127.0.0.1:24220/library/stats/help/dnorm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academic.uprm.edu/wrolke/research/RDesy.RData" TargetMode="External"/><Relationship Id="rId1" Type="http://schemas.openxmlformats.org/officeDocument/2006/relationships/slideLayout" Target="../slideLayouts/slideLayout2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s://root.cern.ch/doc/master/md_bindings_r_doc_users-guide_ROOTR_Users_Guide.html" TargetMode="External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Dr. Wolfgang </a:t>
            </a:r>
            <a:r>
              <a:rPr lang="en-US" dirty="0" err="1" smtClean="0"/>
              <a:t>Rolke</a:t>
            </a:r>
            <a:endParaRPr lang="en-US" dirty="0" smtClean="0"/>
          </a:p>
          <a:p>
            <a:r>
              <a:rPr lang="en-US" dirty="0" smtClean="0"/>
              <a:t>University of Puerto Rico - Mayaguez</a:t>
            </a:r>
          </a:p>
          <a:p>
            <a:r>
              <a:rPr lang="en-US" dirty="0" err="1" smtClean="0"/>
              <a:t>Terascale</a:t>
            </a:r>
            <a:r>
              <a:rPr lang="en-US" dirty="0" smtClean="0"/>
              <a:t> Statistics School 2017</a:t>
            </a:r>
          </a:p>
          <a:p>
            <a:r>
              <a:rPr lang="en-US" dirty="0" smtClean="0"/>
              <a:t>DESY - Hamburg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Owner\Dropbox\Desy R\R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60889"/>
            <a:ext cx="3281117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40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Help: Tutorials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800100" lvl="1" indent="-342900">
              <a:buNone/>
            </a:pPr>
            <a:r>
              <a:rPr lang="en-US" altLang="en-US" sz="2400" dirty="0" smtClean="0"/>
              <a:t>Each of the following tutorials are in PDF format.</a:t>
            </a:r>
          </a:p>
          <a:p>
            <a:pPr marL="800100" lvl="1" indent="-342900"/>
            <a:r>
              <a:rPr lang="en-US" altLang="en-US" sz="2400" dirty="0" smtClean="0"/>
              <a:t>P. Kuhnert &amp; B. </a:t>
            </a:r>
            <a:r>
              <a:rPr lang="en-US" altLang="en-US" sz="2400" dirty="0" err="1" smtClean="0"/>
              <a:t>Venables</a:t>
            </a:r>
            <a:r>
              <a:rPr lang="en-US" altLang="en-US" sz="2400" dirty="0" smtClean="0"/>
              <a:t>, </a:t>
            </a:r>
            <a:r>
              <a:rPr lang="en-US" altLang="en-US" sz="2400" dirty="0" smtClean="0">
                <a:hlinkClick r:id="rId2"/>
              </a:rPr>
              <a:t>An Introduction to R: Software for Statistical Modeling &amp; Computing</a:t>
            </a:r>
            <a:r>
              <a:rPr lang="en-US" altLang="en-US" sz="2400" dirty="0" smtClean="0"/>
              <a:t> </a:t>
            </a:r>
          </a:p>
          <a:p>
            <a:pPr marL="800100" lvl="1" indent="-342900"/>
            <a:r>
              <a:rPr lang="en-US" altLang="en-US" sz="2400" dirty="0" smtClean="0"/>
              <a:t>J.H. </a:t>
            </a:r>
            <a:r>
              <a:rPr lang="en-US" altLang="en-US" sz="2400" dirty="0" err="1" smtClean="0"/>
              <a:t>Maindonald</a:t>
            </a:r>
            <a:r>
              <a:rPr lang="en-US" altLang="en-US" sz="2400" dirty="0" smtClean="0"/>
              <a:t>, </a:t>
            </a:r>
            <a:r>
              <a:rPr lang="en-US" altLang="en-US" sz="2400" dirty="0" smtClean="0">
                <a:hlinkClick r:id="rId3"/>
              </a:rPr>
              <a:t>Using R for Data Analysis and Graphics</a:t>
            </a:r>
            <a:r>
              <a:rPr lang="en-US" altLang="en-US" sz="2400" dirty="0" smtClean="0"/>
              <a:t> </a:t>
            </a:r>
          </a:p>
          <a:p>
            <a:pPr marL="800100" lvl="1" indent="-342900"/>
            <a:r>
              <a:rPr lang="en-US" altLang="en-US" sz="2400" dirty="0" smtClean="0"/>
              <a:t>B. </a:t>
            </a:r>
            <a:r>
              <a:rPr lang="en-US" altLang="en-US" sz="2400" dirty="0" err="1" smtClean="0"/>
              <a:t>Muenchen</a:t>
            </a:r>
            <a:r>
              <a:rPr lang="en-US" altLang="en-US" sz="2400" dirty="0" smtClean="0"/>
              <a:t>, </a:t>
            </a:r>
            <a:r>
              <a:rPr lang="en-US" altLang="en-US" sz="2400" dirty="0" smtClean="0">
                <a:hlinkClick r:id="rId4"/>
              </a:rPr>
              <a:t>R for SAS and SPSS Users</a:t>
            </a:r>
            <a:r>
              <a:rPr lang="en-US" altLang="en-US" sz="2400" dirty="0" smtClean="0"/>
              <a:t> </a:t>
            </a:r>
          </a:p>
          <a:p>
            <a:pPr marL="800100" lvl="1" indent="-342900"/>
            <a:r>
              <a:rPr lang="en-US" altLang="en-US" sz="2400" dirty="0" smtClean="0"/>
              <a:t>W.J. Owen, </a:t>
            </a:r>
            <a:r>
              <a:rPr lang="en-US" altLang="en-US" sz="2400" dirty="0" smtClean="0">
                <a:hlinkClick r:id="rId5"/>
              </a:rPr>
              <a:t>The R Guide</a:t>
            </a:r>
            <a:r>
              <a:rPr lang="en-US" altLang="en-US" sz="2400" dirty="0" smtClean="0"/>
              <a:t> </a:t>
            </a:r>
          </a:p>
          <a:p>
            <a:pPr marL="800100" lvl="1" indent="-342900"/>
            <a:r>
              <a:rPr lang="en-US" altLang="en-US" sz="2400" dirty="0" smtClean="0"/>
              <a:t>D. Rossiter, </a:t>
            </a:r>
            <a:r>
              <a:rPr lang="en-US" altLang="en-US" sz="2400" dirty="0" smtClean="0">
                <a:hlinkClick r:id="rId6"/>
              </a:rPr>
              <a:t>Introduction to the R Project for Statistical Computing for Use at the ITC</a:t>
            </a:r>
            <a:r>
              <a:rPr lang="en-US" altLang="en-US" sz="2400" dirty="0" smtClean="0"/>
              <a:t> </a:t>
            </a:r>
          </a:p>
          <a:p>
            <a:pPr marL="800100" lvl="1" indent="-342900"/>
            <a:r>
              <a:rPr lang="en-US" altLang="en-US" sz="2400" dirty="0" smtClean="0"/>
              <a:t>W.N. </a:t>
            </a:r>
            <a:r>
              <a:rPr lang="en-US" altLang="en-US" sz="2400" dirty="0" err="1" smtClean="0"/>
              <a:t>Venebles</a:t>
            </a:r>
            <a:r>
              <a:rPr lang="en-US" altLang="en-US" sz="2400" dirty="0" smtClean="0"/>
              <a:t> &amp; D. M. Smith, </a:t>
            </a:r>
            <a:r>
              <a:rPr lang="en-US" altLang="en-US" sz="2400" dirty="0" smtClean="0">
                <a:hlinkClick r:id="rId7"/>
              </a:rPr>
              <a:t>An Introduction to R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5667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Help: Web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800100" lvl="1" indent="-342900">
              <a:lnSpc>
                <a:spcPct val="80000"/>
              </a:lnSpc>
            </a:pPr>
            <a:r>
              <a:rPr lang="en-US" altLang="en-US" dirty="0" smtClean="0"/>
              <a:t>Paul </a:t>
            </a:r>
            <a:r>
              <a:rPr lang="en-US" altLang="en-US" dirty="0" err="1" smtClean="0"/>
              <a:t>Geissler's</a:t>
            </a:r>
            <a:r>
              <a:rPr lang="en-US" altLang="en-US" dirty="0" smtClean="0"/>
              <a:t> </a:t>
            </a:r>
            <a:r>
              <a:rPr lang="en-US" altLang="en-US" dirty="0" smtClean="0">
                <a:hlinkClick r:id="rId2"/>
              </a:rPr>
              <a:t> R tutorial</a:t>
            </a:r>
            <a:r>
              <a:rPr lang="en-US" altLang="en-US" dirty="0" smtClean="0"/>
              <a:t> 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altLang="en-US" dirty="0" smtClean="0">
                <a:hlinkClick r:id="rId3"/>
              </a:rPr>
              <a:t>Dave Robert's Excellent Labs</a:t>
            </a:r>
            <a:r>
              <a:rPr lang="en-US" altLang="en-US" dirty="0" smtClean="0"/>
              <a:t> on Ecological Analysis 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altLang="en-US" dirty="0" smtClean="0">
                <a:hlinkClick r:id="rId4"/>
              </a:rPr>
              <a:t>Excellent Tutorials by David </a:t>
            </a:r>
            <a:r>
              <a:rPr lang="en-US" altLang="en-US" dirty="0" err="1" smtClean="0">
                <a:hlinkClick r:id="rId4"/>
              </a:rPr>
              <a:t>Rossitier</a:t>
            </a:r>
            <a:r>
              <a:rPr lang="en-US" altLang="en-US" dirty="0" smtClean="0"/>
              <a:t> 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altLang="en-US" dirty="0" smtClean="0">
                <a:hlinkClick r:id="rId5"/>
              </a:rPr>
              <a:t>Excellent tutorial an nearly every aspect of R</a:t>
            </a:r>
            <a:r>
              <a:rPr lang="en-US" altLang="en-US" dirty="0" smtClean="0"/>
              <a:t> (c/o Rob </a:t>
            </a:r>
            <a:r>
              <a:rPr lang="en-US" altLang="en-US" dirty="0" err="1" smtClean="0"/>
              <a:t>Kabacoff</a:t>
            </a:r>
            <a:endParaRPr lang="en-US" altLang="en-US" dirty="0" smtClean="0"/>
          </a:p>
          <a:p>
            <a:pPr marL="800100" lvl="1" indent="-342900">
              <a:lnSpc>
                <a:spcPct val="80000"/>
              </a:lnSpc>
            </a:pPr>
            <a:r>
              <a:rPr lang="en-US" altLang="en-US" dirty="0" smtClean="0">
                <a:hlinkClick r:id="rId6"/>
              </a:rPr>
              <a:t>Introduction to R by Vincent </a:t>
            </a:r>
            <a:r>
              <a:rPr lang="en-US" altLang="en-US" dirty="0" err="1" smtClean="0">
                <a:hlinkClick r:id="rId6"/>
              </a:rPr>
              <a:t>Zoonekynd</a:t>
            </a:r>
            <a:r>
              <a:rPr lang="en-US" altLang="en-US" dirty="0" smtClean="0"/>
              <a:t> 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altLang="en-US" dirty="0" smtClean="0">
                <a:hlinkClick r:id="rId7"/>
              </a:rPr>
              <a:t>R Cookbook</a:t>
            </a:r>
            <a:r>
              <a:rPr lang="en-US" altLang="en-US" dirty="0" smtClean="0"/>
              <a:t> 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altLang="en-US" dirty="0" smtClean="0">
                <a:hlinkClick r:id="rId8"/>
              </a:rPr>
              <a:t>Data Manipulation Reference</a:t>
            </a:r>
            <a:r>
              <a:rPr lang="en-US" altLang="en-US" dirty="0" smtClean="0"/>
              <a:t> 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dirty="0" smtClean="0"/>
          </a:p>
          <a:p>
            <a:pPr marL="457200" lvl="1" indent="0">
              <a:lnSpc>
                <a:spcPct val="80000"/>
              </a:lnSpc>
              <a:buNone/>
            </a:pPr>
            <a:r>
              <a:rPr lang="en-US" altLang="en-US" dirty="0" smtClean="0"/>
              <a:t>Dozens (Hundreds?)  of books on all aspects of R</a:t>
            </a:r>
          </a:p>
        </p:txBody>
      </p:sp>
    </p:spTree>
    <p:extLst>
      <p:ext uri="{BB962C8B-B14F-4D97-AF65-F5344CB8AC3E}">
        <p14:creationId xmlns:p14="http://schemas.microsoft.com/office/powerpoint/2010/main" val="34254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Packages (Libraries) are a great way to add functionality to R. They are essentially collections of function and data sets designed for specific tasks.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There are strict rules what a package has to include, for example help files for each function. This makes writing them a bit of work, but makes using them much easier!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3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Installation: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&gt; </a:t>
            </a:r>
            <a:r>
              <a:rPr lang="en-US" sz="2800" dirty="0" err="1"/>
              <a:t>install.packages</a:t>
            </a:r>
            <a:r>
              <a:rPr lang="en-US" sz="2800" dirty="0"/>
              <a:t>("</a:t>
            </a:r>
            <a:r>
              <a:rPr lang="en-US" sz="2800" dirty="0" smtClean="0"/>
              <a:t>ggplot2")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better:</a:t>
            </a:r>
            <a:br>
              <a:rPr lang="en-US" sz="2800" dirty="0" smtClean="0"/>
            </a:br>
            <a:endParaRPr lang="en-US" sz="2800" dirty="0"/>
          </a:p>
          <a:p>
            <a:pPr marL="0" indent="0">
              <a:buNone/>
            </a:pPr>
            <a:r>
              <a:rPr lang="en-US" sz="2800" dirty="0"/>
              <a:t>&gt; </a:t>
            </a:r>
            <a:r>
              <a:rPr lang="en-US" sz="2800" dirty="0" err="1"/>
              <a:t>install.packages</a:t>
            </a:r>
            <a:r>
              <a:rPr lang="en-US" sz="2800" dirty="0"/>
              <a:t>("</a:t>
            </a:r>
            <a:r>
              <a:rPr lang="en-US" sz="2800" dirty="0" smtClean="0"/>
              <a:t>ggplot2", </a:t>
            </a:r>
            <a:r>
              <a:rPr lang="en-US" sz="2800" dirty="0"/>
              <a:t>lib = "</a:t>
            </a:r>
            <a:r>
              <a:rPr lang="en-US" sz="2800" dirty="0" smtClean="0"/>
              <a:t>C:/R/library</a:t>
            </a:r>
            <a:r>
              <a:rPr lang="en-US" sz="2800" dirty="0"/>
              <a:t>“,repos="http://cran.rstudio.com</a:t>
            </a:r>
            <a:r>
              <a:rPr lang="en-US" sz="2800" dirty="0" smtClean="0"/>
              <a:t>/")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&gt; library(ggplot2)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3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to see what libraries are loaded: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&gt; search()</a:t>
            </a:r>
          </a:p>
          <a:p>
            <a:pPr marL="0" indent="0">
              <a:buNone/>
            </a:pPr>
            <a:r>
              <a:rPr lang="en-US" dirty="0"/>
              <a:t> [1] ".</a:t>
            </a:r>
            <a:r>
              <a:rPr lang="en-US" dirty="0" err="1"/>
              <a:t>GlobalEnv</a:t>
            </a:r>
            <a:r>
              <a:rPr lang="en-US" dirty="0"/>
              <a:t>"        </a:t>
            </a:r>
            <a:r>
              <a:rPr lang="en-US" b="1" dirty="0"/>
              <a:t>"package:ggplot2"</a:t>
            </a:r>
            <a:r>
              <a:rPr lang="en-US" dirty="0"/>
              <a:t>   "</a:t>
            </a:r>
            <a:r>
              <a:rPr lang="en-US" dirty="0" err="1"/>
              <a:t>package:stats</a:t>
            </a:r>
            <a:r>
              <a:rPr lang="en-US" dirty="0"/>
              <a:t>"     "</a:t>
            </a:r>
            <a:r>
              <a:rPr lang="en-US" dirty="0" err="1"/>
              <a:t>package:graphics</a:t>
            </a:r>
            <a:r>
              <a:rPr lang="en-US" dirty="0"/>
              <a:t>" </a:t>
            </a:r>
          </a:p>
          <a:p>
            <a:pPr marL="0" indent="0">
              <a:buNone/>
            </a:pPr>
            <a:r>
              <a:rPr lang="en-US" dirty="0"/>
              <a:t> [5] "</a:t>
            </a:r>
            <a:r>
              <a:rPr lang="en-US" dirty="0" err="1"/>
              <a:t>package:grDevices</a:t>
            </a:r>
            <a:r>
              <a:rPr lang="en-US" dirty="0"/>
              <a:t>" "</a:t>
            </a:r>
            <a:r>
              <a:rPr lang="en-US" dirty="0" err="1"/>
              <a:t>package:utils</a:t>
            </a:r>
            <a:r>
              <a:rPr lang="en-US" dirty="0"/>
              <a:t>"     "</a:t>
            </a:r>
            <a:r>
              <a:rPr lang="en-US" dirty="0" err="1"/>
              <a:t>package:datasets</a:t>
            </a:r>
            <a:r>
              <a:rPr lang="en-US" dirty="0"/>
              <a:t>"  "</a:t>
            </a:r>
            <a:r>
              <a:rPr lang="en-US" dirty="0" err="1"/>
              <a:t>package:methods</a:t>
            </a:r>
            <a:r>
              <a:rPr lang="en-US" dirty="0"/>
              <a:t>"  </a:t>
            </a:r>
          </a:p>
          <a:p>
            <a:pPr marL="0" indent="0">
              <a:buNone/>
            </a:pPr>
            <a:r>
              <a:rPr lang="en-US" dirty="0"/>
              <a:t> [9] "</a:t>
            </a:r>
            <a:r>
              <a:rPr lang="en-US" dirty="0" err="1"/>
              <a:t>Autoloads</a:t>
            </a:r>
            <a:r>
              <a:rPr lang="en-US" dirty="0"/>
              <a:t>"         "</a:t>
            </a:r>
            <a:r>
              <a:rPr lang="en-US" dirty="0" err="1"/>
              <a:t>package:base</a:t>
            </a:r>
            <a:r>
              <a:rPr lang="en-US" dirty="0"/>
              <a:t>"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 see what is in a library use ls(k) where k is the position of the library in the search list: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&gt; ls(</a:t>
            </a:r>
            <a:r>
              <a:rPr lang="en-US" b="1" dirty="0"/>
              <a:t>2</a:t>
            </a:r>
            <a:r>
              <a:rPr lang="en-US" dirty="0"/>
              <a:t>)[1:3</a:t>
            </a:r>
            <a:r>
              <a:rPr lang="en-US" dirty="0" smtClean="0"/>
              <a:t>]                                              #has over 400 objects!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[1] "%+%"        "%+replace%" "</a:t>
            </a:r>
            <a:r>
              <a:rPr lang="en-US" dirty="0" err="1" smtClean="0"/>
              <a:t>aes</a:t>
            </a:r>
            <a:r>
              <a:rPr lang="en-US" dirty="0" smtClean="0"/>
              <a:t>“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principle, whatever you want to do, there is probably a library that does 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Actually, there are usually many, and the hard part is trying to figure out which of them is best!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 of today (February 4, 2017) CRAN, the official online repository for R packages, has 10033 (!!!!) of them.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4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New versions of R come out every few month. Often changes are slight. I update my R version maybe once a year. </a:t>
            </a:r>
          </a:p>
          <a:p>
            <a:endParaRPr lang="en-US" dirty="0"/>
          </a:p>
          <a:p>
            <a:r>
              <a:rPr lang="en-US" dirty="0" smtClean="0"/>
              <a:t>If you update R you also MUST  update the libraries. It is easy to do:</a:t>
            </a:r>
          </a:p>
          <a:p>
            <a:endParaRPr lang="en-US" dirty="0" smtClean="0"/>
          </a:p>
          <a:p>
            <a:r>
              <a:rPr lang="en-US" dirty="0" smtClean="0"/>
              <a:t>&gt; </a:t>
            </a:r>
            <a:r>
              <a:rPr lang="en-US" dirty="0" err="1"/>
              <a:t>update.packages</a:t>
            </a:r>
            <a:r>
              <a:rPr lang="en-US" dirty="0" smtClean="0"/>
              <a:t>()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 run R on a number of machines. Trying to make sure all needed packages are installed and loaded on all machines is a bit painful. So I wrote a routine that makes it easy:</a:t>
            </a:r>
          </a:p>
          <a:p>
            <a:endParaRPr lang="en-US" dirty="0" smtClean="0"/>
          </a:p>
          <a:p>
            <a:r>
              <a:rPr lang="en-US" dirty="0" err="1" smtClean="0"/>
              <a:t>checkPackages</a:t>
            </a:r>
            <a:r>
              <a:rPr lang="en-US" dirty="0" smtClean="0"/>
              <a:t> </a:t>
            </a:r>
            <a:r>
              <a:rPr lang="en-US" dirty="0"/>
              <a:t>&lt;-</a:t>
            </a:r>
          </a:p>
          <a:p>
            <a:r>
              <a:rPr lang="en-US" dirty="0"/>
              <a:t>function (pack) 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  if( !("</a:t>
            </a:r>
            <a:r>
              <a:rPr lang="en-US" dirty="0" err="1"/>
              <a:t>utils</a:t>
            </a:r>
            <a:r>
              <a:rPr lang="en-US" dirty="0"/>
              <a:t>" %in% search()) )</a:t>
            </a:r>
          </a:p>
          <a:p>
            <a:r>
              <a:rPr lang="en-US" dirty="0"/>
              <a:t>            library(</a:t>
            </a:r>
            <a:r>
              <a:rPr lang="en-US" dirty="0" err="1"/>
              <a:t>utils</a:t>
            </a:r>
            <a:r>
              <a:rPr lang="en-US" dirty="0"/>
              <a:t>)</a:t>
            </a:r>
          </a:p>
          <a:p>
            <a:r>
              <a:rPr lang="en-US" dirty="0"/>
              <a:t>      for(</a:t>
            </a:r>
            <a:r>
              <a:rPr lang="en-US" dirty="0" err="1"/>
              <a:t>i</a:t>
            </a:r>
            <a:r>
              <a:rPr lang="en-US" dirty="0"/>
              <a:t> in 1:length(pack)) {      </a:t>
            </a:r>
            <a:endParaRPr lang="en-US" dirty="0" smtClean="0"/>
          </a:p>
          <a:p>
            <a:r>
              <a:rPr lang="en-US" dirty="0"/>
              <a:t>#package already installed?</a:t>
            </a:r>
          </a:p>
          <a:p>
            <a:r>
              <a:rPr lang="en-US" dirty="0"/>
              <a:t>            if( !(pack[</a:t>
            </a:r>
            <a:r>
              <a:rPr lang="en-US" dirty="0" err="1"/>
              <a:t>i</a:t>
            </a:r>
            <a:r>
              <a:rPr lang="en-US" dirty="0"/>
              <a:t>] %in% </a:t>
            </a:r>
            <a:r>
              <a:rPr lang="en-US" dirty="0" err="1"/>
              <a:t>rownames</a:t>
            </a:r>
            <a:r>
              <a:rPr lang="en-US" dirty="0"/>
              <a:t>(</a:t>
            </a:r>
            <a:r>
              <a:rPr lang="en-US" dirty="0" err="1"/>
              <a:t>installed.packages</a:t>
            </a:r>
            <a:r>
              <a:rPr lang="en-US" dirty="0" smtClean="0"/>
              <a:t>())))</a:t>
            </a:r>
            <a:endParaRPr lang="en-US" dirty="0"/>
          </a:p>
          <a:p>
            <a:r>
              <a:rPr lang="en-US" dirty="0"/>
              <a:t>                </a:t>
            </a:r>
            <a:r>
              <a:rPr lang="en-US" dirty="0" err="1"/>
              <a:t>install.packages</a:t>
            </a:r>
            <a:r>
              <a:rPr lang="en-US" dirty="0"/>
              <a:t>(pack[</a:t>
            </a:r>
            <a:r>
              <a:rPr lang="en-US" dirty="0" err="1"/>
              <a:t>i</a:t>
            </a:r>
            <a:r>
              <a:rPr lang="en-US" dirty="0"/>
              <a:t>],repos=c(CRAN = </a:t>
            </a:r>
            <a:r>
              <a:rPr lang="en-US" dirty="0" smtClean="0"/>
              <a:t>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"</a:t>
            </a:r>
            <a:r>
              <a:rPr lang="en-US" dirty="0"/>
              <a:t>http://cran.rstudio.com</a:t>
            </a:r>
            <a:r>
              <a:rPr lang="en-US" dirty="0" smtClean="0"/>
              <a:t>/"))</a:t>
            </a:r>
          </a:p>
          <a:p>
            <a:r>
              <a:rPr lang="en-US" dirty="0"/>
              <a:t>#package already </a:t>
            </a:r>
            <a:r>
              <a:rPr lang="en-US" dirty="0" smtClean="0"/>
              <a:t>loaded?</a:t>
            </a:r>
            <a:endParaRPr lang="en-US" dirty="0"/>
          </a:p>
          <a:p>
            <a:r>
              <a:rPr lang="en-US" dirty="0"/>
              <a:t>            if( !(pack[</a:t>
            </a:r>
            <a:r>
              <a:rPr lang="en-US" dirty="0" err="1"/>
              <a:t>i</a:t>
            </a:r>
            <a:r>
              <a:rPr lang="en-US" dirty="0"/>
              <a:t>] %in% search()) 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                library(pack[</a:t>
            </a:r>
            <a:r>
              <a:rPr lang="en-US" dirty="0" err="1"/>
              <a:t>i</a:t>
            </a:r>
            <a:r>
              <a:rPr lang="en-US" dirty="0"/>
              <a:t>],</a:t>
            </a:r>
            <a:r>
              <a:rPr lang="en-US" dirty="0" err="1"/>
              <a:t>character.only</a:t>
            </a:r>
            <a:r>
              <a:rPr lang="en-US" dirty="0"/>
              <a:t>=TRUE)</a:t>
            </a:r>
          </a:p>
          <a:p>
            <a:r>
              <a:rPr lang="en-US" dirty="0"/>
              <a:t>      }</a:t>
            </a:r>
          </a:p>
          <a:p>
            <a:r>
              <a:rPr lang="en-US" dirty="0"/>
              <a:t>      NULL          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___________________________________________________________</a:t>
            </a:r>
          </a:p>
          <a:p>
            <a:r>
              <a:rPr lang="en-US" dirty="0" smtClean="0"/>
              <a:t>I have about a dozen of these routines to do house keeping chores.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85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Structures: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&gt; Ages &lt;- c(29,23,19,24,29,31,24)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</a:rPr>
              <a:t>&lt;- is the assignment character (= works also, but is discouraged for good but somewhat esoteric reasons)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</a:rPr>
              <a:t>c  “concatenate” combines things into one vector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</a:rPr>
              <a:t>R is case-sensitive (ages is not Ages)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23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6477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Elements of a vector can be numeric, character, logical or NA:</a:t>
            </a:r>
          </a:p>
          <a:p>
            <a:pPr marL="0" indent="0">
              <a:buNone/>
            </a:pPr>
            <a:r>
              <a:rPr lang="en-US" dirty="0" smtClean="0"/>
              <a:t>Vector can </a:t>
            </a:r>
            <a:r>
              <a:rPr lang="en-US" b="1" dirty="0" smtClean="0"/>
              <a:t>not</a:t>
            </a:r>
            <a:r>
              <a:rPr lang="en-US" dirty="0" smtClean="0"/>
              <a:t> be a mix of numeric and character 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&gt; c(1,4,5,7)</a:t>
            </a:r>
          </a:p>
          <a:p>
            <a:pPr marL="0" indent="0">
              <a:buNone/>
            </a:pPr>
            <a:r>
              <a:rPr lang="en-US" dirty="0"/>
              <a:t>[1] 1 4 5 </a:t>
            </a:r>
            <a:r>
              <a:rPr lang="en-US" dirty="0" smtClean="0"/>
              <a:t>7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pt-BR" dirty="0"/>
              <a:t>&gt; c("A","B","C","D")</a:t>
            </a:r>
          </a:p>
          <a:p>
            <a:pPr marL="0" indent="0">
              <a:buNone/>
            </a:pPr>
            <a:r>
              <a:rPr lang="pt-BR" dirty="0"/>
              <a:t>[1] "A" "B" "C" "</a:t>
            </a:r>
            <a:r>
              <a:rPr lang="pt-BR" dirty="0" smtClean="0"/>
              <a:t>D“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en-US" dirty="0" smtClean="0"/>
              <a:t>&gt;</a:t>
            </a:r>
            <a:r>
              <a:rPr lang="pt-BR" dirty="0" smtClean="0"/>
              <a:t> </a:t>
            </a:r>
            <a:r>
              <a:rPr lang="pt-BR" dirty="0"/>
              <a:t>c("A",2,"C",4)</a:t>
            </a:r>
          </a:p>
          <a:p>
            <a:pPr marL="0" indent="0">
              <a:buNone/>
            </a:pPr>
            <a:r>
              <a:rPr lang="pt-BR" dirty="0"/>
              <a:t>[1] "A" "2" "C" "</a:t>
            </a:r>
            <a:r>
              <a:rPr lang="pt-BR" dirty="0" smtClean="0"/>
              <a:t>4"</a:t>
            </a:r>
            <a:r>
              <a:rPr lang="en-US" dirty="0" smtClean="0"/>
              <a:t>          #automatic type conversion!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pl-PL" dirty="0"/>
              <a:t>&gt; </a:t>
            </a:r>
            <a:r>
              <a:rPr lang="pl-PL" dirty="0" smtClean="0"/>
              <a:t>c(1,2,NA,3,TRUE</a:t>
            </a:r>
            <a:r>
              <a:rPr lang="en-US" dirty="0" smtClean="0"/>
              <a:t>,F</a:t>
            </a:r>
            <a:r>
              <a:rPr lang="pl-PL" dirty="0" smtClean="0"/>
              <a:t>)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[1]  1  2 NA  3  </a:t>
            </a:r>
            <a:r>
              <a:rPr lang="pl-PL" dirty="0" smtClean="0"/>
              <a:t>1</a:t>
            </a:r>
            <a:r>
              <a:rPr lang="en-US" dirty="0" smtClean="0"/>
              <a:t> 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da-DK" dirty="0"/>
              <a:t>&gt; </a:t>
            </a:r>
            <a:r>
              <a:rPr lang="da-DK" dirty="0" smtClean="0"/>
              <a:t>1:10&gt;5                         # Boolean Expressions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 [1] FALSE FALSE FALSE FALSE FALSE  TRUE  TRUE  TRUE  TRUE  </a:t>
            </a:r>
            <a:r>
              <a:rPr lang="da-DK" dirty="0" smtClean="0"/>
              <a:t>TRUE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en-US" dirty="0"/>
              <a:t>&gt; sum(1:10&gt;5)</a:t>
            </a:r>
          </a:p>
          <a:p>
            <a:pPr marL="0" indent="0">
              <a:buNone/>
            </a:pPr>
            <a:r>
              <a:rPr lang="en-US" dirty="0"/>
              <a:t>[1] 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908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possible you can force the type conversion</a:t>
            </a:r>
          </a:p>
          <a:p>
            <a:endParaRPr lang="en-US" dirty="0" smtClean="0"/>
          </a:p>
          <a:p>
            <a:r>
              <a:rPr lang="en-US" dirty="0"/>
              <a:t>&gt; x &lt;- 1:10</a:t>
            </a:r>
          </a:p>
          <a:p>
            <a:r>
              <a:rPr lang="en-US" dirty="0"/>
              <a:t>&gt; y &lt;- </a:t>
            </a:r>
            <a:r>
              <a:rPr lang="en-US" dirty="0" err="1"/>
              <a:t>as.character</a:t>
            </a:r>
            <a:r>
              <a:rPr lang="en-US" dirty="0"/>
              <a:t>(x)</a:t>
            </a:r>
          </a:p>
          <a:p>
            <a:r>
              <a:rPr lang="en-US" dirty="0"/>
              <a:t>&gt; y</a:t>
            </a:r>
          </a:p>
          <a:p>
            <a:r>
              <a:rPr lang="en-US" dirty="0"/>
              <a:t> [1] "1"  "2"  "3"  "4"  "5"  "6"  "7"  "8"  "9"  "</a:t>
            </a:r>
            <a:r>
              <a:rPr lang="en-US" dirty="0" smtClean="0"/>
              <a:t>10</a:t>
            </a:r>
            <a:r>
              <a:rPr lang="en-US" dirty="0"/>
              <a:t> "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&gt; </a:t>
            </a:r>
            <a:r>
              <a:rPr lang="en-US" dirty="0" err="1"/>
              <a:t>as.numeric</a:t>
            </a:r>
            <a:r>
              <a:rPr lang="en-US" dirty="0"/>
              <a:t>(y)</a:t>
            </a:r>
          </a:p>
          <a:p>
            <a:r>
              <a:rPr lang="en-US" dirty="0"/>
              <a:t> [1]  1  2  3  4  5  6  7  8  9 </a:t>
            </a:r>
            <a:r>
              <a:rPr lang="en-US" dirty="0" smtClean="0"/>
              <a:t>10</a:t>
            </a:r>
          </a:p>
          <a:p>
            <a:endParaRPr lang="en-US" dirty="0"/>
          </a:p>
          <a:p>
            <a:r>
              <a:rPr lang="en-US" dirty="0" smtClean="0"/>
              <a:t>&gt; </a:t>
            </a:r>
            <a:r>
              <a:rPr lang="en-US" dirty="0" err="1"/>
              <a:t>as.numeric</a:t>
            </a:r>
            <a:r>
              <a:rPr lang="en-US" dirty="0"/>
              <a:t>(c("1","2","3</a:t>
            </a:r>
            <a:r>
              <a:rPr lang="en-US" dirty="0" smtClean="0"/>
              <a:t>",</a:t>
            </a:r>
            <a:r>
              <a:rPr lang="en-US" dirty="0"/>
              <a:t> </a:t>
            </a:r>
            <a:r>
              <a:rPr lang="en-US" dirty="0" smtClean="0"/>
              <a:t>"a"))</a:t>
            </a:r>
            <a:endParaRPr lang="en-US" dirty="0"/>
          </a:p>
          <a:p>
            <a:r>
              <a:rPr lang="en-US" dirty="0"/>
              <a:t>[1]  1  2  3 NA</a:t>
            </a:r>
          </a:p>
          <a:p>
            <a:r>
              <a:rPr lang="en-US" dirty="0"/>
              <a:t>Warning message:</a:t>
            </a:r>
          </a:p>
          <a:p>
            <a:r>
              <a:rPr lang="en-US" dirty="0"/>
              <a:t>NAs introduced by coercion</a:t>
            </a:r>
          </a:p>
        </p:txBody>
      </p:sp>
    </p:spTree>
    <p:extLst>
      <p:ext uri="{BB962C8B-B14F-4D97-AF65-F5344CB8AC3E}">
        <p14:creationId xmlns:p14="http://schemas.microsoft.com/office/powerpoint/2010/main" val="45534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 action="ppaction://hlinksldjump"/>
              </a:rPr>
              <a:t>What is R, and why should you care?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History of R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Installation</a:t>
            </a:r>
            <a:endParaRPr lang="en-US" dirty="0" smtClean="0"/>
          </a:p>
          <a:p>
            <a:r>
              <a:rPr lang="en-US" dirty="0" smtClean="0">
                <a:hlinkClick r:id="rId5" action="ppaction://hlinksldjump"/>
              </a:rPr>
              <a:t>Help!</a:t>
            </a:r>
            <a:endParaRPr lang="en-US" dirty="0" smtClean="0"/>
          </a:p>
          <a:p>
            <a:r>
              <a:rPr lang="en-US" dirty="0" smtClean="0">
                <a:hlinkClick r:id="rId6" action="ppaction://hlinksldjump"/>
              </a:rPr>
              <a:t>Further Help: Tutorials</a:t>
            </a:r>
            <a:endParaRPr lang="en-US" dirty="0" smtClean="0"/>
          </a:p>
          <a:p>
            <a:r>
              <a:rPr lang="en-US" dirty="0" smtClean="0">
                <a:hlinkClick r:id="rId7" action="ppaction://hlinksldjump"/>
              </a:rPr>
              <a:t>Packages</a:t>
            </a:r>
            <a:endParaRPr lang="en-US" dirty="0" smtClean="0"/>
          </a:p>
          <a:p>
            <a:r>
              <a:rPr lang="en-US" dirty="0" smtClean="0">
                <a:hlinkClick r:id="rId8" action="ppaction://hlinksldjump"/>
              </a:rPr>
              <a:t>Data Structures: Vectors</a:t>
            </a:r>
            <a:endParaRPr lang="en-US" dirty="0" smtClean="0"/>
          </a:p>
          <a:p>
            <a:r>
              <a:rPr lang="en-US" dirty="0" err="1" smtClean="0">
                <a:hlinkClick r:id="rId9" action="ppaction://hlinksldjump"/>
              </a:rPr>
              <a:t>Subsetting</a:t>
            </a:r>
            <a:r>
              <a:rPr lang="en-US" dirty="0" smtClean="0">
                <a:hlinkClick r:id="rId9" action="ppaction://hlinksldjump"/>
              </a:rPr>
              <a:t> a Vector</a:t>
            </a:r>
            <a:endParaRPr lang="en-US" dirty="0" smtClean="0"/>
          </a:p>
          <a:p>
            <a:r>
              <a:rPr lang="en-US" dirty="0" smtClean="0">
                <a:hlinkClick r:id="rId10" action="ppaction://hlinksldjump"/>
              </a:rPr>
              <a:t>Linear Algebra</a:t>
            </a:r>
            <a:endParaRPr lang="en-US" dirty="0" smtClean="0"/>
          </a:p>
          <a:p>
            <a:r>
              <a:rPr lang="en-US" dirty="0" smtClean="0">
                <a:hlinkClick r:id="rId11" action="ppaction://hlinksldjump"/>
              </a:rPr>
              <a:t>I/O - Data Entry and Export</a:t>
            </a:r>
            <a:br>
              <a:rPr lang="en-US" dirty="0" smtClean="0">
                <a:hlinkClick r:id="rId11" action="ppaction://hlinksldjump"/>
              </a:rPr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5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If you need a vector with some structure there are two useful routines – rep and </a:t>
            </a:r>
            <a:r>
              <a:rPr lang="en-US" dirty="0" err="1" smtClean="0"/>
              <a:t>seq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&gt; rep(1,10)</a:t>
            </a:r>
          </a:p>
          <a:p>
            <a:pPr marL="0" indent="0">
              <a:buNone/>
            </a:pPr>
            <a:r>
              <a:rPr lang="en-US" dirty="0"/>
              <a:t> [1] 1 1 1 1 1 1 1 1 1 </a:t>
            </a:r>
            <a:r>
              <a:rPr lang="en-US" dirty="0" smtClean="0"/>
              <a:t>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&gt; rep(1:2,5)</a:t>
            </a:r>
          </a:p>
          <a:p>
            <a:pPr marL="0" indent="0">
              <a:buNone/>
            </a:pPr>
            <a:r>
              <a:rPr lang="en-US" dirty="0"/>
              <a:t> [1] 1 2 1 2 1 2 1 2 1 </a:t>
            </a:r>
            <a:r>
              <a:rPr lang="en-US" dirty="0" smtClean="0"/>
              <a:t>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&gt; rep(1:2,each=5)</a:t>
            </a:r>
          </a:p>
          <a:p>
            <a:pPr marL="0" indent="0">
              <a:buNone/>
            </a:pPr>
            <a:r>
              <a:rPr lang="en-US" dirty="0"/>
              <a:t> [1] 1 1 1 1 1 2 2 2 2 </a:t>
            </a:r>
            <a:r>
              <a:rPr lang="en-US" dirty="0" smtClean="0"/>
              <a:t>2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&gt; </a:t>
            </a:r>
            <a:r>
              <a:rPr lang="en-US" dirty="0"/>
              <a:t>rep(1:3,c(2,3,4))</a:t>
            </a:r>
          </a:p>
          <a:p>
            <a:pPr marL="0" indent="0">
              <a:buNone/>
            </a:pPr>
            <a:r>
              <a:rPr lang="en-US" dirty="0"/>
              <a:t>[1] 1 1 2 2 2 3 3 3 </a:t>
            </a:r>
            <a:r>
              <a:rPr lang="en-US" dirty="0" smtClean="0"/>
              <a:t>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&gt; rep(1:3,rep(3,3))</a:t>
            </a:r>
          </a:p>
          <a:p>
            <a:pPr marL="0" indent="0">
              <a:buNone/>
            </a:pPr>
            <a:r>
              <a:rPr lang="en-US" dirty="0"/>
              <a:t>[1] 1 1 1 2 2 2 3 3 </a:t>
            </a:r>
            <a:r>
              <a:rPr lang="en-US" dirty="0" smtClean="0"/>
              <a:t>3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8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&gt; </a:t>
            </a:r>
            <a:r>
              <a:rPr lang="en-US" dirty="0" err="1"/>
              <a:t>seq</a:t>
            </a:r>
            <a:r>
              <a:rPr lang="en-US" dirty="0"/>
              <a:t>(0,1,0.1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[1] 0.0 0.1 0.2 0.3 0.4 0.5 0.6 0.7 0.8 0.9 1.0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&gt; </a:t>
            </a:r>
            <a:r>
              <a:rPr lang="en-US" dirty="0" err="1"/>
              <a:t>seq</a:t>
            </a:r>
            <a:r>
              <a:rPr lang="en-US" dirty="0"/>
              <a:t>(0,1,length=10)</a:t>
            </a:r>
          </a:p>
          <a:p>
            <a:pPr marL="0" indent="0">
              <a:buNone/>
            </a:pPr>
            <a:r>
              <a:rPr lang="en-US" dirty="0"/>
              <a:t> [1] 0.0000000 0.1111111 0.2222222 0.3333333 0.4444444 0.5555556 0.6666667 0.7777778 0.8888889 </a:t>
            </a:r>
            <a:r>
              <a:rPr lang="en-US" dirty="0" smtClean="0"/>
              <a:t>1.0000000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2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useful routines: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&gt; length(x)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&gt; names(x)          # can also be used to assign 			        names </a:t>
            </a:r>
          </a:p>
          <a:p>
            <a:pPr marL="0" indent="0">
              <a:buNone/>
            </a:pPr>
            <a:r>
              <a:rPr lang="en-US" dirty="0" smtClean="0"/>
              <a:t>&gt; head(x)             # first six elements, also tail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&gt; ls()		     	# listing of all objects in file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4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err="1" smtClean="0"/>
              <a:t>Subsetting</a:t>
            </a:r>
            <a:r>
              <a:rPr lang="en-US" dirty="0" smtClean="0"/>
              <a:t> a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1295400"/>
            <a:ext cx="4344988" cy="5257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&gt; Age&lt;-c(20,21,27,18,25,23,24)</a:t>
            </a:r>
          </a:p>
          <a:p>
            <a:pPr marL="0" indent="0">
              <a:buNone/>
            </a:pPr>
            <a:r>
              <a:rPr lang="en-US" dirty="0" smtClean="0"/>
              <a:t>&gt; names(Age)&lt;-LETTERS[1:7]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&gt; Age[1]</a:t>
            </a:r>
          </a:p>
          <a:p>
            <a:pPr marL="0" indent="0">
              <a:buNone/>
            </a:pPr>
            <a:r>
              <a:rPr lang="en-US" dirty="0"/>
              <a:t> A </a:t>
            </a:r>
          </a:p>
          <a:p>
            <a:pPr marL="0" indent="0">
              <a:buNone/>
            </a:pPr>
            <a:r>
              <a:rPr lang="en-US" dirty="0"/>
              <a:t>20 </a:t>
            </a:r>
          </a:p>
          <a:p>
            <a:pPr marL="0" indent="0">
              <a:buNone/>
            </a:pPr>
            <a:r>
              <a:rPr lang="en-US" dirty="0"/>
              <a:t>&gt; Age[1:3]</a:t>
            </a:r>
          </a:p>
          <a:p>
            <a:pPr marL="0" indent="0">
              <a:buNone/>
            </a:pPr>
            <a:r>
              <a:rPr lang="en-US" dirty="0"/>
              <a:t> A  B  C </a:t>
            </a:r>
          </a:p>
          <a:p>
            <a:pPr marL="0" indent="0">
              <a:buNone/>
            </a:pPr>
            <a:r>
              <a:rPr lang="en-US" dirty="0"/>
              <a:t>20 21 27 </a:t>
            </a:r>
          </a:p>
          <a:p>
            <a:pPr marL="0" indent="0">
              <a:buNone/>
            </a:pPr>
            <a:r>
              <a:rPr lang="en-US" dirty="0"/>
              <a:t>&gt; Age[c(2,5)]</a:t>
            </a:r>
          </a:p>
          <a:p>
            <a:pPr marL="0" indent="0">
              <a:buNone/>
            </a:pPr>
            <a:r>
              <a:rPr lang="en-US" dirty="0"/>
              <a:t> B  E </a:t>
            </a:r>
          </a:p>
          <a:p>
            <a:pPr marL="0" indent="0">
              <a:buNone/>
            </a:pPr>
            <a:r>
              <a:rPr lang="en-US" dirty="0"/>
              <a:t>21 25 </a:t>
            </a:r>
          </a:p>
          <a:p>
            <a:pPr marL="0" indent="0">
              <a:buNone/>
            </a:pPr>
            <a:r>
              <a:rPr lang="en-US" dirty="0"/>
              <a:t>&gt; Age[-c(2,5)]</a:t>
            </a:r>
          </a:p>
          <a:p>
            <a:pPr marL="0" indent="0">
              <a:buNone/>
            </a:pPr>
            <a:r>
              <a:rPr lang="en-US" dirty="0"/>
              <a:t> A  C  D  F  G </a:t>
            </a:r>
          </a:p>
          <a:p>
            <a:pPr marL="0" indent="0">
              <a:buNone/>
            </a:pPr>
            <a:r>
              <a:rPr lang="en-US" dirty="0"/>
              <a:t>20 27 18 23 24 </a:t>
            </a:r>
          </a:p>
          <a:p>
            <a:pPr marL="0" indent="0">
              <a:buNone/>
            </a:pPr>
            <a:r>
              <a:rPr lang="en-US" dirty="0"/>
              <a:t>&gt; Age["A"]</a:t>
            </a:r>
          </a:p>
          <a:p>
            <a:pPr marL="0" indent="0">
              <a:buNone/>
            </a:pPr>
            <a:r>
              <a:rPr lang="en-US" dirty="0"/>
              <a:t> A </a:t>
            </a:r>
          </a:p>
          <a:p>
            <a:pPr marL="0" indent="0">
              <a:buNone/>
            </a:pPr>
            <a:r>
              <a:rPr lang="en-US" dirty="0"/>
              <a:t>20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4645025" y="1295400"/>
            <a:ext cx="4041775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&gt; Age[c("A","B")]</a:t>
            </a:r>
          </a:p>
          <a:p>
            <a:pPr marL="0" indent="0">
              <a:buNone/>
            </a:pPr>
            <a:r>
              <a:rPr lang="en-US" sz="2000" dirty="0"/>
              <a:t> A  B </a:t>
            </a:r>
          </a:p>
          <a:p>
            <a:pPr marL="0" indent="0">
              <a:buNone/>
            </a:pPr>
            <a:r>
              <a:rPr lang="en-US" sz="2000" dirty="0"/>
              <a:t>20 21 </a:t>
            </a:r>
          </a:p>
          <a:p>
            <a:pPr marL="0" indent="0">
              <a:buNone/>
            </a:pPr>
            <a:r>
              <a:rPr lang="en-US" sz="2000" dirty="0" smtClean="0"/>
              <a:t>&gt; </a:t>
            </a:r>
            <a:r>
              <a:rPr lang="en-US" sz="2000" dirty="0"/>
              <a:t>Age[Age&gt;=21]</a:t>
            </a:r>
          </a:p>
          <a:p>
            <a:pPr marL="0" indent="0">
              <a:buNone/>
            </a:pPr>
            <a:r>
              <a:rPr lang="en-US" sz="2000" dirty="0"/>
              <a:t> B  C  E  F  G </a:t>
            </a:r>
          </a:p>
          <a:p>
            <a:pPr marL="0" indent="0">
              <a:buNone/>
            </a:pPr>
            <a:r>
              <a:rPr lang="en-US" sz="2000" dirty="0"/>
              <a:t>21 27 25 23 24 </a:t>
            </a:r>
          </a:p>
          <a:p>
            <a:pPr marL="0" indent="0">
              <a:buNone/>
            </a:pPr>
            <a:r>
              <a:rPr lang="en-US" sz="2000" dirty="0"/>
              <a:t>&gt; Job&lt;-c(T,T,F,T,T,F,T)</a:t>
            </a:r>
          </a:p>
          <a:p>
            <a:pPr marL="0" indent="0">
              <a:buNone/>
            </a:pPr>
            <a:r>
              <a:rPr lang="en-US" sz="2000" dirty="0"/>
              <a:t>&gt; Age[Job]</a:t>
            </a:r>
          </a:p>
          <a:p>
            <a:pPr marL="0" indent="0">
              <a:buNone/>
            </a:pPr>
            <a:r>
              <a:rPr lang="en-US" sz="2000" dirty="0"/>
              <a:t> A  B  D  E  G </a:t>
            </a:r>
          </a:p>
          <a:p>
            <a:pPr marL="0" indent="0">
              <a:buNone/>
            </a:pPr>
            <a:r>
              <a:rPr lang="en-US" sz="2000" dirty="0"/>
              <a:t>20 21 18 25 24 </a:t>
            </a:r>
          </a:p>
          <a:p>
            <a:pPr marL="0" indent="0">
              <a:buNone/>
            </a:pPr>
            <a:r>
              <a:rPr lang="en-US" sz="2000" dirty="0"/>
              <a:t>&gt; Age[Job &amp; Age&gt;20]</a:t>
            </a:r>
          </a:p>
          <a:p>
            <a:pPr marL="0" indent="0">
              <a:buNone/>
            </a:pPr>
            <a:r>
              <a:rPr lang="en-US" sz="2000" dirty="0"/>
              <a:t> B  E  G </a:t>
            </a:r>
          </a:p>
          <a:p>
            <a:pPr marL="0" indent="0">
              <a:buNone/>
            </a:pPr>
            <a:r>
              <a:rPr lang="en-US" sz="2000" dirty="0"/>
              <a:t>21 25 24 </a:t>
            </a:r>
          </a:p>
        </p:txBody>
      </p:sp>
    </p:spTree>
    <p:extLst>
      <p:ext uri="{BB962C8B-B14F-4D97-AF65-F5344CB8AC3E}">
        <p14:creationId xmlns:p14="http://schemas.microsoft.com/office/powerpoint/2010/main" val="92176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Types: Matrices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rectangular array of numbers OR characters</a:t>
            </a:r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cbind</a:t>
            </a:r>
            <a:r>
              <a:rPr lang="en-US" dirty="0"/>
              <a:t>(1:3,rep(0,3),c(2,4,6))</a:t>
            </a:r>
          </a:p>
          <a:p>
            <a:pPr marL="0" indent="0">
              <a:buNone/>
            </a:pPr>
            <a:r>
              <a:rPr lang="en-US" dirty="0"/>
              <a:t>     [,1] [,2] [,3]</a:t>
            </a:r>
          </a:p>
          <a:p>
            <a:pPr marL="0" indent="0">
              <a:buNone/>
            </a:pPr>
            <a:r>
              <a:rPr lang="en-US" dirty="0"/>
              <a:t>[1,]    1    0    2</a:t>
            </a:r>
          </a:p>
          <a:p>
            <a:pPr marL="0" indent="0">
              <a:buNone/>
            </a:pPr>
            <a:r>
              <a:rPr lang="en-US" dirty="0"/>
              <a:t>[2,]    2    0    4</a:t>
            </a:r>
          </a:p>
          <a:p>
            <a:pPr marL="0" indent="0">
              <a:buNone/>
            </a:pPr>
            <a:r>
              <a:rPr lang="en-US" dirty="0"/>
              <a:t>[3,]    3    0    6</a:t>
            </a:r>
          </a:p>
        </p:txBody>
      </p:sp>
    </p:spTree>
    <p:extLst>
      <p:ext uri="{BB962C8B-B14F-4D97-AF65-F5344CB8AC3E}">
        <p14:creationId xmlns:p14="http://schemas.microsoft.com/office/powerpoint/2010/main" val="280654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&gt; matrix(1:6,ncol=3,byrow=T)</a:t>
            </a:r>
          </a:p>
          <a:p>
            <a:pPr marL="0" indent="0">
              <a:buNone/>
            </a:pPr>
            <a:r>
              <a:rPr lang="fr-FR" dirty="0"/>
              <a:t>     [,1] [,2] [,3]</a:t>
            </a:r>
          </a:p>
          <a:p>
            <a:pPr marL="0" indent="0">
              <a:buNone/>
            </a:pPr>
            <a:r>
              <a:rPr lang="fr-FR" dirty="0"/>
              <a:t>[1,]    1    2    3</a:t>
            </a:r>
          </a:p>
          <a:p>
            <a:pPr marL="0" indent="0">
              <a:buNone/>
            </a:pPr>
            <a:r>
              <a:rPr lang="fr-FR" dirty="0"/>
              <a:t>[2,]    4    5    </a:t>
            </a:r>
            <a:r>
              <a:rPr lang="fr-FR" dirty="0" smtClean="0"/>
              <a:t>6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&gt; </a:t>
            </a:r>
            <a:r>
              <a:rPr lang="fr-FR" dirty="0" err="1"/>
              <a:t>diag</a:t>
            </a:r>
            <a:r>
              <a:rPr lang="fr-FR" dirty="0"/>
              <a:t>(2)</a:t>
            </a:r>
          </a:p>
          <a:p>
            <a:pPr marL="0" indent="0">
              <a:buNone/>
            </a:pPr>
            <a:r>
              <a:rPr lang="fr-FR" dirty="0"/>
              <a:t>     [,1] [,2]</a:t>
            </a:r>
          </a:p>
          <a:p>
            <a:pPr marL="0" indent="0">
              <a:buNone/>
            </a:pPr>
            <a:r>
              <a:rPr lang="fr-FR" dirty="0"/>
              <a:t>[1,]    1    0</a:t>
            </a:r>
          </a:p>
          <a:p>
            <a:pPr marL="0" indent="0">
              <a:buNone/>
            </a:pPr>
            <a:r>
              <a:rPr lang="fr-FR" dirty="0"/>
              <a:t>[2,]    0   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42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&gt; x&lt;-matrix(1:6,ncol=3,byrow=T)</a:t>
            </a:r>
          </a:p>
          <a:p>
            <a:r>
              <a:rPr lang="en-US" dirty="0"/>
              <a:t>&gt; </a:t>
            </a:r>
            <a:r>
              <a:rPr lang="en-US" dirty="0" err="1"/>
              <a:t>colnames</a:t>
            </a:r>
            <a:r>
              <a:rPr lang="en-US" dirty="0"/>
              <a:t>(x</a:t>
            </a:r>
            <a:r>
              <a:rPr lang="en-US" dirty="0" smtClean="0"/>
              <a:t>) &lt;- c</a:t>
            </a:r>
            <a:r>
              <a:rPr lang="en-US" dirty="0"/>
              <a:t>("A","B","C")</a:t>
            </a:r>
          </a:p>
          <a:p>
            <a:r>
              <a:rPr lang="en-US" dirty="0"/>
              <a:t>&gt; </a:t>
            </a:r>
            <a:r>
              <a:rPr lang="en-US" dirty="0" err="1"/>
              <a:t>rownames</a:t>
            </a:r>
            <a:r>
              <a:rPr lang="en-US" dirty="0"/>
              <a:t>(x</a:t>
            </a:r>
            <a:r>
              <a:rPr lang="en-US" dirty="0" smtClean="0"/>
              <a:t>) &lt;- c</a:t>
            </a:r>
            <a:r>
              <a:rPr lang="en-US" dirty="0"/>
              <a:t>("X","Y")</a:t>
            </a:r>
          </a:p>
          <a:p>
            <a:r>
              <a:rPr lang="en-US" dirty="0"/>
              <a:t>&gt; x</a:t>
            </a:r>
          </a:p>
          <a:p>
            <a:r>
              <a:rPr lang="en-US" dirty="0"/>
              <a:t>  A B C</a:t>
            </a:r>
          </a:p>
          <a:p>
            <a:r>
              <a:rPr lang="en-US" dirty="0"/>
              <a:t>X 1 2 3</a:t>
            </a:r>
          </a:p>
          <a:p>
            <a:r>
              <a:rPr lang="en-US" dirty="0"/>
              <a:t>Y 4 5 6</a:t>
            </a:r>
          </a:p>
          <a:p>
            <a:r>
              <a:rPr lang="en-US" dirty="0"/>
              <a:t>&gt; dim(x)</a:t>
            </a:r>
          </a:p>
          <a:p>
            <a:r>
              <a:rPr lang="en-US" dirty="0"/>
              <a:t>[1] 2 3</a:t>
            </a:r>
          </a:p>
          <a:p>
            <a:r>
              <a:rPr lang="en-US" dirty="0"/>
              <a:t>&gt; </a:t>
            </a:r>
            <a:r>
              <a:rPr lang="en-US" dirty="0" err="1"/>
              <a:t>ncol</a:t>
            </a:r>
            <a:r>
              <a:rPr lang="en-US" dirty="0"/>
              <a:t>(x</a:t>
            </a:r>
            <a:r>
              <a:rPr lang="en-US" dirty="0" smtClean="0"/>
              <a:t>)                       # also </a:t>
            </a:r>
            <a:r>
              <a:rPr lang="en-US" dirty="0" err="1" smtClean="0"/>
              <a:t>nrow</a:t>
            </a:r>
            <a:endParaRPr lang="en-US" dirty="0"/>
          </a:p>
          <a:p>
            <a:r>
              <a:rPr lang="en-US" dirty="0"/>
              <a:t>[1] 3</a:t>
            </a:r>
          </a:p>
        </p:txBody>
      </p:sp>
    </p:spTree>
    <p:extLst>
      <p:ext uri="{BB962C8B-B14F-4D97-AF65-F5344CB8AC3E}">
        <p14:creationId xmlns:p14="http://schemas.microsoft.com/office/powerpoint/2010/main" val="299856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76200" y="838200"/>
            <a:ext cx="4419600" cy="5287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smtClean="0"/>
              <a:t>x &lt;- matrix(1:10,ncol=5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dimnames</a:t>
            </a:r>
            <a:r>
              <a:rPr lang="en-US" dirty="0"/>
              <a:t>(x</a:t>
            </a:r>
            <a:r>
              <a:rPr lang="en-US" dirty="0" smtClean="0"/>
              <a:t>) </a:t>
            </a:r>
            <a:r>
              <a:rPr lang="en-US" dirty="0"/>
              <a:t>&lt;- list(LETTERS[1:2],letters</a:t>
            </a:r>
            <a:r>
              <a:rPr lang="en-US" dirty="0" smtClean="0"/>
              <a:t>[1:5</a:t>
            </a:r>
            <a:r>
              <a:rPr lang="en-US" dirty="0"/>
              <a:t>])</a:t>
            </a:r>
          </a:p>
          <a:p>
            <a:pPr marL="0" indent="0">
              <a:buNone/>
            </a:pPr>
            <a:r>
              <a:rPr lang="en-US" dirty="0"/>
              <a:t>&gt; x</a:t>
            </a:r>
          </a:p>
          <a:p>
            <a:pPr marL="0" indent="0">
              <a:buNone/>
            </a:pPr>
            <a:r>
              <a:rPr lang="en-US" dirty="0"/>
              <a:t>  a b c d  e</a:t>
            </a:r>
          </a:p>
          <a:p>
            <a:pPr marL="0" indent="0">
              <a:buNone/>
            </a:pPr>
            <a:r>
              <a:rPr lang="en-US" dirty="0"/>
              <a:t>A 1 3 5 7  9</a:t>
            </a:r>
          </a:p>
          <a:p>
            <a:pPr marL="0" indent="0">
              <a:buNone/>
            </a:pPr>
            <a:r>
              <a:rPr lang="en-US" dirty="0"/>
              <a:t>B 2 4 6 8 </a:t>
            </a:r>
            <a:r>
              <a:rPr lang="en-US" dirty="0" smtClean="0"/>
              <a:t>10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&gt; x[1,1]</a:t>
            </a:r>
          </a:p>
          <a:p>
            <a:pPr marL="0" indent="0">
              <a:buNone/>
            </a:pPr>
            <a:r>
              <a:rPr lang="en-US" dirty="0"/>
              <a:t>[1] </a:t>
            </a:r>
            <a:r>
              <a:rPr lang="en-US" dirty="0" smtClean="0"/>
              <a:t>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4343400" cy="5211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&gt; x[1,2:3]</a:t>
            </a:r>
          </a:p>
          <a:p>
            <a:pPr marL="0" indent="0">
              <a:buNone/>
            </a:pPr>
            <a:r>
              <a:rPr lang="en-US" dirty="0"/>
              <a:t>b c </a:t>
            </a:r>
          </a:p>
          <a:p>
            <a:pPr marL="0" indent="0">
              <a:buNone/>
            </a:pPr>
            <a:r>
              <a:rPr lang="en-US" dirty="0"/>
              <a:t>3 5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&gt; x[,2:3]</a:t>
            </a:r>
          </a:p>
          <a:p>
            <a:pPr marL="0" indent="0">
              <a:buNone/>
            </a:pPr>
            <a:r>
              <a:rPr lang="en-US" dirty="0"/>
              <a:t>  b c</a:t>
            </a:r>
          </a:p>
          <a:p>
            <a:pPr marL="0" indent="0">
              <a:buNone/>
            </a:pPr>
            <a:r>
              <a:rPr lang="en-US" dirty="0"/>
              <a:t>A 3 5</a:t>
            </a:r>
          </a:p>
          <a:p>
            <a:pPr marL="0" indent="0">
              <a:buNone/>
            </a:pPr>
            <a:r>
              <a:rPr lang="en-US" dirty="0"/>
              <a:t>B 4 </a:t>
            </a:r>
            <a:r>
              <a:rPr lang="en-US" dirty="0" smtClean="0"/>
              <a:t>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&gt; x["A",2:3]</a:t>
            </a:r>
          </a:p>
          <a:p>
            <a:pPr marL="0" indent="0">
              <a:buNone/>
            </a:pPr>
            <a:r>
              <a:rPr lang="en-US" dirty="0"/>
              <a:t>b c </a:t>
            </a:r>
          </a:p>
          <a:p>
            <a:pPr marL="0" indent="0">
              <a:buNone/>
            </a:pPr>
            <a:r>
              <a:rPr lang="en-US" dirty="0"/>
              <a:t>3 5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1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40386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&gt; dim(x)</a:t>
            </a:r>
          </a:p>
          <a:p>
            <a:pPr marL="0" indent="0">
              <a:buNone/>
            </a:pPr>
            <a:r>
              <a:rPr lang="pt-BR" dirty="0"/>
              <a:t>[1] 2 </a:t>
            </a:r>
            <a:r>
              <a:rPr lang="pt-BR" dirty="0" smtClean="0"/>
              <a:t>5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&gt; ncol(x</a:t>
            </a:r>
            <a:r>
              <a:rPr lang="pt-BR" dirty="0" smtClean="0"/>
              <a:t>)                     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[1] </a:t>
            </a:r>
            <a:r>
              <a:rPr lang="pt-BR" dirty="0" smtClean="0"/>
              <a:t>5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&gt; colnames(x)</a:t>
            </a:r>
          </a:p>
          <a:p>
            <a:pPr marL="0" indent="0">
              <a:buNone/>
            </a:pPr>
            <a:r>
              <a:rPr lang="pt-BR" dirty="0"/>
              <a:t>[1] "a" "b" "c" "d" "</a:t>
            </a:r>
            <a:r>
              <a:rPr lang="pt-BR" dirty="0" smtClean="0"/>
              <a:t>e“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&gt; rownames(x)</a:t>
            </a:r>
          </a:p>
          <a:p>
            <a:pPr marL="0" indent="0">
              <a:buNone/>
            </a:pPr>
            <a:r>
              <a:rPr lang="pt-BR" dirty="0"/>
              <a:t>[1] "A" "B</a:t>
            </a:r>
            <a:r>
              <a:rPr lang="pt-BR" dirty="0" smtClean="0"/>
              <a:t>"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609600"/>
            <a:ext cx="40386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&gt; dimnames(x)</a:t>
            </a:r>
          </a:p>
          <a:p>
            <a:pPr marL="0" indent="0">
              <a:buNone/>
            </a:pPr>
            <a:r>
              <a:rPr lang="pt-BR" dirty="0"/>
              <a:t>[[1]]</a:t>
            </a:r>
          </a:p>
          <a:p>
            <a:pPr marL="0" indent="0">
              <a:buNone/>
            </a:pPr>
            <a:r>
              <a:rPr lang="pt-BR" dirty="0"/>
              <a:t>[1] "A" "B"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[[2]]</a:t>
            </a:r>
          </a:p>
          <a:p>
            <a:pPr marL="0" indent="0">
              <a:buNone/>
            </a:pPr>
            <a:r>
              <a:rPr lang="pt-BR" dirty="0"/>
              <a:t>[1] "a" "b" "c" "d" "</a:t>
            </a:r>
            <a:r>
              <a:rPr lang="pt-BR" dirty="0" smtClean="0"/>
              <a:t>e“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&gt; colnames(x) &lt;- 1:5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&gt; dimnames(x) &lt;- list(1:2,1:5)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6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Algebra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dirty="0"/>
              <a:t>&gt; x&lt;-</a:t>
            </a:r>
            <a:r>
              <a:rPr lang="es-ES" dirty="0" err="1"/>
              <a:t>matrix</a:t>
            </a:r>
            <a:r>
              <a:rPr lang="es-ES" dirty="0"/>
              <a:t>(1:4,2,2)</a:t>
            </a:r>
          </a:p>
          <a:p>
            <a:pPr marL="0" indent="0">
              <a:buNone/>
            </a:pPr>
            <a:r>
              <a:rPr lang="es-ES" dirty="0"/>
              <a:t>&gt; </a:t>
            </a:r>
            <a:r>
              <a:rPr lang="es-ES" dirty="0" err="1"/>
              <a:t>solve</a:t>
            </a:r>
            <a:r>
              <a:rPr lang="es-ES" dirty="0"/>
              <a:t>(x)</a:t>
            </a:r>
          </a:p>
          <a:p>
            <a:pPr marL="0" indent="0">
              <a:buNone/>
            </a:pPr>
            <a:r>
              <a:rPr lang="es-ES" dirty="0"/>
              <a:t>     [,1] [,2]</a:t>
            </a:r>
          </a:p>
          <a:p>
            <a:pPr marL="0" indent="0">
              <a:buNone/>
            </a:pPr>
            <a:r>
              <a:rPr lang="es-ES" dirty="0"/>
              <a:t>[1,]   -2  1.5</a:t>
            </a:r>
          </a:p>
          <a:p>
            <a:pPr marL="0" indent="0">
              <a:buNone/>
            </a:pPr>
            <a:r>
              <a:rPr lang="es-ES" dirty="0"/>
              <a:t>[2,]    1 -</a:t>
            </a:r>
            <a:r>
              <a:rPr lang="es-ES" dirty="0" smtClean="0"/>
              <a:t>0.5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&gt; y&lt;-c(2,2)</a:t>
            </a:r>
          </a:p>
          <a:p>
            <a:pPr marL="0" indent="0">
              <a:buNone/>
            </a:pPr>
            <a:r>
              <a:rPr lang="es-ES" dirty="0"/>
              <a:t>&gt; </a:t>
            </a:r>
            <a:r>
              <a:rPr lang="es-ES" dirty="0" err="1"/>
              <a:t>solve</a:t>
            </a:r>
            <a:r>
              <a:rPr lang="es-ES" dirty="0"/>
              <a:t>(</a:t>
            </a:r>
            <a:r>
              <a:rPr lang="es-ES" dirty="0" err="1"/>
              <a:t>x,y</a:t>
            </a:r>
            <a:r>
              <a:rPr lang="es-ES" dirty="0"/>
              <a:t>)</a:t>
            </a:r>
          </a:p>
          <a:p>
            <a:pPr marL="0" indent="0">
              <a:buNone/>
            </a:pPr>
            <a:r>
              <a:rPr lang="es-ES" dirty="0"/>
              <a:t>[1] -1  </a:t>
            </a:r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dirty="0"/>
              <a:t>&gt; </a:t>
            </a:r>
            <a:r>
              <a:rPr lang="es-ES" dirty="0" err="1"/>
              <a:t>eigen</a:t>
            </a:r>
            <a:r>
              <a:rPr lang="es-ES" dirty="0"/>
              <a:t>(x)</a:t>
            </a:r>
          </a:p>
          <a:p>
            <a:pPr marL="0" indent="0">
              <a:buNone/>
            </a:pPr>
            <a:r>
              <a:rPr lang="es-ES" dirty="0"/>
              <a:t>$</a:t>
            </a:r>
            <a:r>
              <a:rPr lang="es-ES" dirty="0" err="1"/>
              <a:t>values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[1]  5.3722813 -0.3722813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$</a:t>
            </a:r>
            <a:r>
              <a:rPr lang="es-ES" dirty="0" err="1"/>
              <a:t>vectors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           [,1]       [,2]</a:t>
            </a:r>
          </a:p>
          <a:p>
            <a:pPr marL="0" indent="0">
              <a:buNone/>
            </a:pPr>
            <a:r>
              <a:rPr lang="es-ES" dirty="0"/>
              <a:t>[1,] -0.5657675 -0.9093767</a:t>
            </a:r>
          </a:p>
          <a:p>
            <a:pPr marL="0" indent="0">
              <a:buNone/>
            </a:pPr>
            <a:r>
              <a:rPr lang="es-ES" dirty="0"/>
              <a:t>[2,] -0.8245648  </a:t>
            </a:r>
            <a:r>
              <a:rPr lang="es-ES" dirty="0" smtClean="0"/>
              <a:t>0.4159736</a:t>
            </a:r>
          </a:p>
          <a:p>
            <a:pPr marL="0" indent="0">
              <a:buNone/>
            </a:pPr>
            <a:r>
              <a:rPr lang="es-ES" dirty="0" smtClean="0"/>
              <a:t>______________________</a:t>
            </a:r>
          </a:p>
          <a:p>
            <a:pPr marL="0" indent="0">
              <a:buNone/>
            </a:pPr>
            <a:r>
              <a:rPr lang="es-ES" dirty="0" err="1" smtClean="0"/>
              <a:t>qr</a:t>
            </a:r>
            <a:r>
              <a:rPr lang="es-ES" dirty="0" smtClean="0"/>
              <a:t>, singular </a:t>
            </a:r>
            <a:r>
              <a:rPr lang="es-ES" dirty="0" err="1" smtClean="0"/>
              <a:t>value</a:t>
            </a:r>
            <a:r>
              <a:rPr lang="es-ES" dirty="0" smtClean="0"/>
              <a:t> </a:t>
            </a:r>
            <a:r>
              <a:rPr lang="es-ES" dirty="0" err="1" smtClean="0"/>
              <a:t>decomposition</a:t>
            </a:r>
            <a:r>
              <a:rPr lang="es-ES" dirty="0" smtClean="0"/>
              <a:t>, </a:t>
            </a:r>
            <a:r>
              <a:rPr lang="es-ES" dirty="0" err="1" smtClean="0"/>
              <a:t>sparse</a:t>
            </a:r>
            <a:r>
              <a:rPr lang="es-ES" dirty="0" smtClean="0"/>
              <a:t> matrices…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6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 action="ppaction://hlinksldjump"/>
              </a:rPr>
              <a:t>Type Conversion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Vector Arithmetic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Character Manipulation</a:t>
            </a:r>
            <a:endParaRPr lang="en-US" dirty="0"/>
          </a:p>
          <a:p>
            <a:r>
              <a:rPr lang="en-US" dirty="0">
                <a:hlinkClick r:id="rId5" action="ppaction://hlinksldjump"/>
              </a:rPr>
              <a:t>Basic Statistics</a:t>
            </a:r>
            <a:endParaRPr lang="en-US" dirty="0"/>
          </a:p>
          <a:p>
            <a:r>
              <a:rPr lang="en-US" dirty="0">
                <a:hlinkClick r:id="rId6" action="ppaction://hlinksldjump"/>
              </a:rPr>
              <a:t>Model Notation and </a:t>
            </a:r>
            <a:br>
              <a:rPr lang="en-US" dirty="0">
                <a:hlinkClick r:id="rId6" action="ppaction://hlinksldjump"/>
              </a:rPr>
            </a:br>
            <a:r>
              <a:rPr lang="en-US" dirty="0">
                <a:hlinkClick r:id="rId6" action="ppaction://hlinksldjump"/>
              </a:rPr>
              <a:t>Regression/Fitting</a:t>
            </a:r>
            <a:br>
              <a:rPr lang="en-US" dirty="0">
                <a:hlinkClick r:id="rId6" action="ppaction://hlinksldjump"/>
              </a:rPr>
            </a:br>
            <a:endParaRPr lang="en-US" dirty="0"/>
          </a:p>
          <a:p>
            <a:r>
              <a:rPr lang="en-US" dirty="0">
                <a:hlinkClick r:id="rId7" action="ppaction://hlinksldjump"/>
              </a:rPr>
              <a:t>Random Variates and </a:t>
            </a:r>
            <a:br>
              <a:rPr lang="en-US" dirty="0">
                <a:hlinkClick r:id="rId7" action="ppaction://hlinksldjump"/>
              </a:rPr>
            </a:br>
            <a:r>
              <a:rPr lang="en-US" dirty="0">
                <a:hlinkClick r:id="rId7" action="ppaction://hlinksldjump"/>
              </a:rPr>
              <a:t>Probability Functions</a:t>
            </a:r>
            <a:endParaRPr lang="en-US" dirty="0"/>
          </a:p>
          <a:p>
            <a:r>
              <a:rPr lang="en-US" dirty="0">
                <a:hlinkClick r:id="rId8" action="ppaction://hlinksldjump"/>
              </a:rPr>
              <a:t>R as a Computer Language</a:t>
            </a:r>
            <a:endParaRPr lang="en-US" dirty="0"/>
          </a:p>
          <a:p>
            <a:r>
              <a:rPr lang="en-US" dirty="0">
                <a:hlinkClick r:id="rId9" action="ppaction://hlinksldjump"/>
              </a:rPr>
              <a:t>Customizing R: .First and .</a:t>
            </a:r>
            <a:r>
              <a:rPr lang="en-US" dirty="0" err="1">
                <a:hlinkClick r:id="rId9" action="ppaction://hlinksldjump"/>
              </a:rPr>
              <a:t>Rprofile</a:t>
            </a:r>
            <a:r>
              <a:rPr lang="en-US" dirty="0">
                <a:hlinkClick r:id="rId9" action="ppaction://hlinksldjump"/>
              </a:rPr>
              <a:t/>
            </a:r>
            <a:br>
              <a:rPr lang="en-US" dirty="0">
                <a:hlinkClick r:id="rId9" action="ppaction://hlinksldjump"/>
              </a:rPr>
            </a:br>
            <a:endParaRPr lang="en-US" dirty="0"/>
          </a:p>
          <a:p>
            <a:r>
              <a:rPr lang="en-US" dirty="0">
                <a:hlinkClick r:id="rId10" action="ppaction://hlinksldjump"/>
              </a:rPr>
              <a:t>Graphics</a:t>
            </a:r>
            <a:endParaRPr lang="en-US" dirty="0"/>
          </a:p>
          <a:p>
            <a:r>
              <a:rPr lang="en-US" dirty="0" err="1">
                <a:hlinkClick r:id="rId11" action="ppaction://hlinksldjump"/>
              </a:rPr>
              <a:t>Rcpp</a:t>
            </a:r>
            <a:r>
              <a:rPr lang="en-US" dirty="0">
                <a:hlinkClick r:id="rId11" action="ppaction://hlinksldjump"/>
              </a:rPr>
              <a:t> – Use C++ code in R</a:t>
            </a:r>
            <a:endParaRPr lang="en-US" dirty="0"/>
          </a:p>
          <a:p>
            <a:r>
              <a:rPr lang="en-US" dirty="0">
                <a:hlinkClick r:id="rId12" action="ppaction://hlinksldjump"/>
              </a:rPr>
              <a:t>ROOT-R Interface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5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Types: </a:t>
            </a:r>
            <a:r>
              <a:rPr lang="en-US" dirty="0" err="1" smtClean="0"/>
              <a:t>Dataframes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Most common type of data structure in R. It is like a matrix, but different columns can have different data types</a:t>
            </a:r>
          </a:p>
          <a:p>
            <a:pPr marL="0" indent="0">
              <a:buNone/>
            </a:pPr>
            <a:r>
              <a:rPr lang="en-US" b="1" dirty="0" smtClean="0"/>
              <a:t>Example:</a:t>
            </a:r>
            <a:r>
              <a:rPr lang="en-US" dirty="0" smtClean="0"/>
              <a:t> Lengths of newborn babies and drug habit of mothers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200" dirty="0" smtClean="0"/>
              <a:t>Cocaine abuse during pregnancy: correlation between prenatal care and perinatal outcome </a:t>
            </a:r>
            <a:br>
              <a:rPr lang="en-US" sz="2200" dirty="0" smtClean="0"/>
            </a:br>
            <a:r>
              <a:rPr lang="en-US" sz="2200" dirty="0" smtClean="0"/>
              <a:t>Authors: SN MacGregor, LG Keith, JA </a:t>
            </a:r>
            <a:r>
              <a:rPr lang="en-US" sz="2200" dirty="0" err="1" smtClean="0"/>
              <a:t>Bachicha</a:t>
            </a:r>
            <a:r>
              <a:rPr lang="en-US" sz="2200" dirty="0" smtClean="0"/>
              <a:t>, and IJ </a:t>
            </a:r>
            <a:r>
              <a:rPr lang="en-US" sz="2200" dirty="0" err="1" smtClean="0"/>
              <a:t>Chasnoff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n-US" sz="2200" dirty="0" smtClean="0"/>
              <a:t>Obstetrics &amp; Gynecology 1989;74:882-885 </a:t>
            </a:r>
          </a:p>
          <a:p>
            <a:pPr marL="0" indent="0">
              <a:buNone/>
            </a:pPr>
            <a:r>
              <a:rPr lang="en-US" dirty="0"/>
              <a:t>&gt; head(mothers,3)</a:t>
            </a:r>
          </a:p>
          <a:p>
            <a:pPr marL="0" indent="0">
              <a:buNone/>
            </a:pPr>
            <a:r>
              <a:rPr lang="en-US" dirty="0"/>
              <a:t>     Status Length</a:t>
            </a:r>
          </a:p>
          <a:p>
            <a:pPr marL="0" indent="0">
              <a:buNone/>
            </a:pPr>
            <a:r>
              <a:rPr lang="en-US" dirty="0"/>
              <a:t>1 Drug Free   44.3</a:t>
            </a:r>
          </a:p>
          <a:p>
            <a:pPr marL="0" indent="0">
              <a:buNone/>
            </a:pPr>
            <a:r>
              <a:rPr lang="en-US" dirty="0"/>
              <a:t>2 Drug Free   45.3</a:t>
            </a:r>
          </a:p>
          <a:p>
            <a:pPr marL="0" indent="0">
              <a:buNone/>
            </a:pPr>
            <a:r>
              <a:rPr lang="en-US" dirty="0"/>
              <a:t>3 Drug Free   46.9</a:t>
            </a:r>
          </a:p>
        </p:txBody>
      </p:sp>
    </p:spTree>
    <p:extLst>
      <p:ext uri="{BB962C8B-B14F-4D97-AF65-F5344CB8AC3E}">
        <p14:creationId xmlns:p14="http://schemas.microsoft.com/office/powerpoint/2010/main" val="1977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subsetting</a:t>
            </a:r>
            <a:r>
              <a:rPr lang="en-US" dirty="0" smtClean="0"/>
              <a:t> with [ , ] as well as commands dim, </a:t>
            </a:r>
            <a:r>
              <a:rPr lang="en-US" dirty="0" err="1" smtClean="0"/>
              <a:t>ncol</a:t>
            </a:r>
            <a:r>
              <a:rPr lang="en-US" dirty="0" smtClean="0"/>
              <a:t>, </a:t>
            </a:r>
            <a:r>
              <a:rPr lang="en-US" dirty="0" err="1" smtClean="0"/>
              <a:t>nrow</a:t>
            </a:r>
            <a:r>
              <a:rPr lang="en-US" dirty="0" smtClean="0"/>
              <a:t>, </a:t>
            </a:r>
            <a:r>
              <a:rPr lang="en-US" dirty="0" err="1" smtClean="0"/>
              <a:t>dimnames</a:t>
            </a:r>
            <a:r>
              <a:rPr lang="en-US" dirty="0" smtClean="0"/>
              <a:t>, </a:t>
            </a:r>
            <a:r>
              <a:rPr lang="en-US" dirty="0" err="1" smtClean="0"/>
              <a:t>colnames</a:t>
            </a:r>
            <a:r>
              <a:rPr lang="en-US" dirty="0" smtClean="0"/>
              <a:t> work the same as with matrices. Also:</a:t>
            </a:r>
          </a:p>
          <a:p>
            <a:pPr marL="0" indent="0">
              <a:buNone/>
            </a:pPr>
            <a:r>
              <a:rPr lang="en-US" dirty="0" smtClean="0"/>
              <a:t>&gt; </a:t>
            </a:r>
            <a:r>
              <a:rPr lang="en-US" dirty="0"/>
              <a:t>table(Status)</a:t>
            </a:r>
          </a:p>
          <a:p>
            <a:pPr marL="0" indent="0">
              <a:buNone/>
            </a:pPr>
            <a:r>
              <a:rPr lang="en-US" dirty="0"/>
              <a:t>Error in table(Status) : object 'Status' not </a:t>
            </a:r>
            <a:r>
              <a:rPr lang="en-US" dirty="0" smtClean="0"/>
              <a:t>found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&gt; </a:t>
            </a:r>
            <a:r>
              <a:rPr lang="en-US" dirty="0"/>
              <a:t>attach(mothers)</a:t>
            </a:r>
          </a:p>
          <a:p>
            <a:pPr marL="0" indent="0">
              <a:buNone/>
            </a:pPr>
            <a:r>
              <a:rPr lang="en-US" dirty="0"/>
              <a:t>&gt; table(Status)</a:t>
            </a:r>
          </a:p>
          <a:p>
            <a:pPr marL="0" indent="0">
              <a:buNone/>
            </a:pPr>
            <a:r>
              <a:rPr lang="en-US" dirty="0"/>
              <a:t>Status</a:t>
            </a:r>
          </a:p>
          <a:p>
            <a:pPr marL="0" indent="0">
              <a:buNone/>
            </a:pPr>
            <a:r>
              <a:rPr lang="en-US" dirty="0"/>
              <a:t>      Drug Free First Trimester      Throughout </a:t>
            </a:r>
          </a:p>
          <a:p>
            <a:pPr marL="0" indent="0">
              <a:buNone/>
            </a:pPr>
            <a:r>
              <a:rPr lang="en-US" dirty="0"/>
              <a:t>             39              19              </a:t>
            </a:r>
            <a:r>
              <a:rPr lang="en-US" dirty="0" smtClean="0"/>
              <a:t>36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0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&gt; search()</a:t>
            </a:r>
          </a:p>
          <a:p>
            <a:pPr marL="0" indent="0">
              <a:buNone/>
            </a:pPr>
            <a:r>
              <a:rPr lang="en-US" dirty="0"/>
              <a:t> [1] ".</a:t>
            </a:r>
            <a:r>
              <a:rPr lang="en-US" dirty="0" err="1"/>
              <a:t>GlobalEnv</a:t>
            </a:r>
            <a:r>
              <a:rPr lang="en-US" dirty="0"/>
              <a:t>"        "mothers" </a:t>
            </a:r>
            <a:r>
              <a:rPr lang="en-US" dirty="0" smtClean="0"/>
              <a:t>….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&gt; detach(mothers)   #when you are done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Creating your own data frame is easy: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&gt; x&lt;-1:10</a:t>
            </a:r>
          </a:p>
          <a:p>
            <a:pPr marL="0" indent="0">
              <a:buNone/>
            </a:pPr>
            <a:r>
              <a:rPr lang="en-US" dirty="0" smtClean="0"/>
              <a:t>&gt; y&lt;-letters(1:10)</a:t>
            </a:r>
          </a:p>
          <a:p>
            <a:pPr marL="0" indent="0">
              <a:buNone/>
            </a:pPr>
            <a:r>
              <a:rPr lang="en-US" dirty="0" smtClean="0"/>
              <a:t>&gt; z&lt;-</a:t>
            </a:r>
            <a:r>
              <a:rPr lang="en-US" dirty="0" err="1" smtClean="0"/>
              <a:t>data.frame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Yet more ways to do </a:t>
            </a:r>
            <a:r>
              <a:rPr lang="en-US" dirty="0" err="1" smtClean="0"/>
              <a:t>subsetting</a:t>
            </a:r>
            <a:r>
              <a:rPr lang="en-US" dirty="0" smtClean="0"/>
              <a:t>: $ and [[ ]]</a:t>
            </a:r>
          </a:p>
          <a:p>
            <a:endParaRPr lang="en-US" dirty="0"/>
          </a:p>
          <a:p>
            <a:r>
              <a:rPr lang="en-US" dirty="0"/>
              <a:t>&gt; head(</a:t>
            </a:r>
            <a:r>
              <a:rPr lang="en-US" dirty="0" err="1"/>
              <a:t>mothers$Length</a:t>
            </a:r>
            <a:r>
              <a:rPr lang="en-US" dirty="0"/>
              <a:t>)</a:t>
            </a:r>
          </a:p>
          <a:p>
            <a:r>
              <a:rPr lang="en-US" dirty="0"/>
              <a:t>[1] 44.3 45.3 46.9 47.0 47.2 </a:t>
            </a:r>
            <a:r>
              <a:rPr lang="en-US" dirty="0" smtClean="0"/>
              <a:t>47.8</a:t>
            </a:r>
          </a:p>
          <a:p>
            <a:endParaRPr lang="en-US" dirty="0"/>
          </a:p>
          <a:p>
            <a:r>
              <a:rPr lang="en-US" dirty="0"/>
              <a:t>&gt; head(mothers[[1]])</a:t>
            </a:r>
          </a:p>
          <a:p>
            <a:r>
              <a:rPr lang="en-US" dirty="0"/>
              <a:t>[1] "Drug Free" "Drug Free" "Drug Free" "Drug Free" "Drug Free" "Drug </a:t>
            </a:r>
            <a:r>
              <a:rPr lang="en-US" dirty="0" smtClean="0"/>
              <a:t>Free“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42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Types: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Most general structure, simply a list of objects of any kind: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&gt; x&lt;-1:10</a:t>
            </a:r>
          </a:p>
          <a:p>
            <a:pPr marL="0" indent="0">
              <a:buNone/>
            </a:pPr>
            <a:r>
              <a:rPr lang="en-US" dirty="0"/>
              <a:t>&gt; y&lt;-c("A","B")</a:t>
            </a:r>
          </a:p>
          <a:p>
            <a:pPr marL="0" indent="0">
              <a:buNone/>
            </a:pPr>
            <a:r>
              <a:rPr lang="en-US" dirty="0"/>
              <a:t>&gt; fun&lt;-function(x) </a:t>
            </a:r>
            <a:r>
              <a:rPr lang="en-US" dirty="0" smtClean="0"/>
              <a:t>x^2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&gt; all.of.it&lt;-list(x=</a:t>
            </a:r>
            <a:r>
              <a:rPr lang="en-US" dirty="0" err="1"/>
              <a:t>x,y</a:t>
            </a:r>
            <a:r>
              <a:rPr lang="en-US" dirty="0"/>
              <a:t>=</a:t>
            </a:r>
            <a:r>
              <a:rPr lang="en-US" dirty="0" err="1"/>
              <a:t>y,fun</a:t>
            </a:r>
            <a:r>
              <a:rPr lang="en-US" dirty="0"/>
              <a:t>=fun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On some deep level every data object in R is a list:</a:t>
            </a:r>
          </a:p>
          <a:p>
            <a:pPr marL="0" indent="0">
              <a:buNone/>
            </a:pPr>
            <a:r>
              <a:rPr lang="en-US" dirty="0"/>
              <a:t>&gt; x &lt;- 1:10</a:t>
            </a:r>
          </a:p>
          <a:p>
            <a:pPr marL="0" indent="0">
              <a:buNone/>
            </a:pPr>
            <a:r>
              <a:rPr lang="en-US" dirty="0"/>
              <a:t>&gt; x[[1]]</a:t>
            </a:r>
          </a:p>
          <a:p>
            <a:pPr marL="0" indent="0">
              <a:buNone/>
            </a:pPr>
            <a:r>
              <a:rPr lang="en-US" dirty="0"/>
              <a:t>[1]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&gt; all.of.it</a:t>
            </a:r>
          </a:p>
          <a:p>
            <a:pPr marL="0" indent="0">
              <a:buNone/>
            </a:pPr>
            <a:r>
              <a:rPr lang="en-US" dirty="0"/>
              <a:t>$x</a:t>
            </a:r>
          </a:p>
          <a:p>
            <a:pPr marL="0" indent="0">
              <a:buNone/>
            </a:pPr>
            <a:r>
              <a:rPr lang="en-US" dirty="0"/>
              <a:t> [1]  1  2  3  4  5  6  7  8  9 10</a:t>
            </a:r>
          </a:p>
          <a:p>
            <a:pPr marL="0" indent="0">
              <a:buNone/>
            </a:pPr>
            <a:r>
              <a:rPr lang="en-US" dirty="0" smtClean="0"/>
              <a:t>$</a:t>
            </a:r>
            <a:r>
              <a:rPr lang="en-US" dirty="0"/>
              <a:t>y</a:t>
            </a:r>
          </a:p>
          <a:p>
            <a:pPr marL="0" indent="0">
              <a:buNone/>
            </a:pPr>
            <a:r>
              <a:rPr lang="en-US" dirty="0"/>
              <a:t>[1] "A" "B"</a:t>
            </a:r>
          </a:p>
          <a:p>
            <a:pPr marL="0" indent="0">
              <a:buNone/>
            </a:pPr>
            <a:r>
              <a:rPr lang="en-US" dirty="0" smtClean="0"/>
              <a:t>$</a:t>
            </a:r>
            <a:r>
              <a:rPr lang="en-US" dirty="0"/>
              <a:t>fun</a:t>
            </a:r>
          </a:p>
          <a:p>
            <a:pPr marL="0" indent="0">
              <a:buNone/>
            </a:pPr>
            <a:r>
              <a:rPr lang="en-US" dirty="0"/>
              <a:t>function (x) </a:t>
            </a:r>
          </a:p>
          <a:p>
            <a:pPr marL="0" indent="0">
              <a:buNone/>
            </a:pPr>
            <a:r>
              <a:rPr lang="en-US" dirty="0"/>
              <a:t>x^2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all.of.it$fun</a:t>
            </a:r>
            <a:r>
              <a:rPr lang="en-US" dirty="0"/>
              <a:t>(all.of.it[[1]])</a:t>
            </a:r>
          </a:p>
          <a:p>
            <a:pPr marL="0" indent="0">
              <a:buNone/>
            </a:pPr>
            <a:r>
              <a:rPr lang="en-US" dirty="0"/>
              <a:t> [1]   1   4   9  16  25  36  49  64  81 100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7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Many Other Data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610600" cy="5334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factor</a:t>
            </a:r>
            <a:r>
              <a:rPr lang="en-US" dirty="0"/>
              <a:t> </a:t>
            </a:r>
            <a:r>
              <a:rPr lang="en-US" dirty="0" smtClean="0"/>
              <a:t>- character vector with explicitly assigned levels</a:t>
            </a:r>
          </a:p>
          <a:p>
            <a:pPr marL="0" indent="0">
              <a:buNone/>
            </a:pPr>
            <a:r>
              <a:rPr lang="en-US" sz="2800" dirty="0"/>
              <a:t>&gt; y&lt;-</a:t>
            </a:r>
            <a:r>
              <a:rPr lang="en-US" sz="2800" dirty="0" err="1"/>
              <a:t>rnorm</a:t>
            </a:r>
            <a:r>
              <a:rPr lang="en-US" sz="2800" dirty="0"/>
              <a:t>(90)</a:t>
            </a:r>
          </a:p>
          <a:p>
            <a:pPr marL="0" indent="0">
              <a:buNone/>
            </a:pPr>
            <a:r>
              <a:rPr lang="en-US" sz="2800" dirty="0"/>
              <a:t>&gt; x&lt;-rep(c("</a:t>
            </a:r>
            <a:r>
              <a:rPr lang="en-US" sz="2800" dirty="0" err="1"/>
              <a:t>Low","Medium","High</a:t>
            </a:r>
            <a:r>
              <a:rPr lang="en-US" sz="2800" dirty="0"/>
              <a:t>"),each=30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r>
              <a:rPr lang="en-US" sz="2800" dirty="0"/>
              <a:t>&gt; </a:t>
            </a:r>
            <a:r>
              <a:rPr lang="en-US" sz="2800" dirty="0" err="1"/>
              <a:t>tapply</a:t>
            </a:r>
            <a:r>
              <a:rPr lang="en-US" sz="2800" dirty="0"/>
              <a:t>(</a:t>
            </a:r>
            <a:r>
              <a:rPr lang="en-US" sz="2800" dirty="0" err="1"/>
              <a:t>y,x,mean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r>
              <a:rPr lang="en-US" sz="2800" dirty="0"/>
              <a:t>       High         Low      Medium </a:t>
            </a:r>
          </a:p>
          <a:p>
            <a:pPr marL="0" indent="0">
              <a:buNone/>
            </a:pPr>
            <a:r>
              <a:rPr lang="en-US" sz="2800" dirty="0"/>
              <a:t>-0.06274664  0.23318756 -0.12049278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&gt; x</a:t>
            </a:r>
            <a:r>
              <a:rPr lang="en-US" sz="2800" dirty="0" smtClean="0"/>
              <a:t>&lt;- factor(</a:t>
            </a:r>
            <a:r>
              <a:rPr lang="en-US" sz="2800" dirty="0" err="1" smtClean="0"/>
              <a:t>x,levels</a:t>
            </a:r>
            <a:r>
              <a:rPr lang="en-US" sz="2800" dirty="0" smtClean="0"/>
              <a:t>=c</a:t>
            </a:r>
            <a:r>
              <a:rPr lang="en-US" sz="2800" dirty="0"/>
              <a:t>("</a:t>
            </a:r>
            <a:r>
              <a:rPr lang="en-US" sz="2800" dirty="0" err="1"/>
              <a:t>Low","Medium","High</a:t>
            </a:r>
            <a:r>
              <a:rPr lang="en-US" sz="2800" dirty="0"/>
              <a:t>"),</a:t>
            </a:r>
            <a:r>
              <a:rPr lang="en-US" sz="2800" dirty="0" smtClean="0"/>
              <a:t>ordered=T)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&gt; </a:t>
            </a:r>
            <a:r>
              <a:rPr lang="en-US" sz="2800" dirty="0" err="1"/>
              <a:t>tapply</a:t>
            </a:r>
            <a:r>
              <a:rPr lang="en-US" sz="2800" dirty="0"/>
              <a:t>(</a:t>
            </a:r>
            <a:r>
              <a:rPr lang="en-US" sz="2800" dirty="0" err="1"/>
              <a:t>y,x,mean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r>
              <a:rPr lang="en-US" sz="2800" dirty="0"/>
              <a:t>        Low      Medium        High </a:t>
            </a:r>
          </a:p>
          <a:p>
            <a:pPr marL="0" indent="0">
              <a:buNone/>
            </a:pPr>
            <a:r>
              <a:rPr lang="en-US" sz="2800" dirty="0"/>
              <a:t> 0.23318756 -0.12049278 -</a:t>
            </a:r>
            <a:r>
              <a:rPr lang="en-US" sz="2800" dirty="0" smtClean="0"/>
              <a:t>0.06274664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444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I/O - Data Entry and Export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There are many ways to get electronic data into R. For a simple vector we have</a:t>
            </a:r>
          </a:p>
          <a:p>
            <a:pPr marL="0" indent="0">
              <a:buNone/>
            </a:pPr>
            <a:r>
              <a:rPr lang="en-US" dirty="0" smtClean="0"/>
              <a:t>&gt; scan(“folder/</a:t>
            </a:r>
            <a:r>
              <a:rPr lang="en-US" dirty="0" err="1" smtClean="0"/>
              <a:t>file.r</a:t>
            </a:r>
            <a:r>
              <a:rPr lang="en-US" dirty="0" smtClean="0"/>
              <a:t>”)</a:t>
            </a:r>
          </a:p>
          <a:p>
            <a:pPr marL="0" indent="0">
              <a:buNone/>
            </a:pPr>
            <a:r>
              <a:rPr lang="en-US" dirty="0" smtClean="0"/>
              <a:t>&gt; scan(“folder/</a:t>
            </a:r>
            <a:r>
              <a:rPr lang="en-US" dirty="0" err="1" smtClean="0"/>
              <a:t>file.r</a:t>
            </a:r>
            <a:r>
              <a:rPr lang="en-US" dirty="0" smtClean="0"/>
              <a:t>”, what=“char”)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spreadsheets and tables use</a:t>
            </a:r>
          </a:p>
          <a:p>
            <a:pPr marL="0" indent="0">
              <a:buNone/>
            </a:pPr>
            <a:r>
              <a:rPr lang="en-US" dirty="0" smtClean="0"/>
              <a:t>&gt; </a:t>
            </a:r>
            <a:r>
              <a:rPr lang="en-US" dirty="0" err="1" smtClean="0"/>
              <a:t>read.table</a:t>
            </a:r>
            <a:r>
              <a:rPr lang="en-US" dirty="0" smtClean="0"/>
              <a:t>(“folder/</a:t>
            </a:r>
            <a:r>
              <a:rPr lang="en-US" dirty="0" err="1" smtClean="0"/>
              <a:t>file.r</a:t>
            </a:r>
            <a:r>
              <a:rPr lang="en-US" dirty="0" smtClean="0"/>
              <a:t>”)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There are also routines for I/O from many other programs, for example read.csv for entry from </a:t>
            </a:r>
            <a:r>
              <a:rPr lang="en-US" dirty="0"/>
              <a:t>E</a:t>
            </a:r>
            <a:r>
              <a:rPr lang="en-US" dirty="0" smtClean="0"/>
              <a:t>xcel spreadsheets. A number of packages are also available, for example </a:t>
            </a:r>
            <a:r>
              <a:rPr lang="en-US" i="1" dirty="0" smtClean="0"/>
              <a:t>foreign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4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I/O: R to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routines </a:t>
            </a:r>
            <a:r>
              <a:rPr lang="en-US" i="1" dirty="0" smtClean="0"/>
              <a:t>dump</a:t>
            </a:r>
            <a:r>
              <a:rPr lang="en-US" dirty="0" smtClean="0"/>
              <a:t> and </a:t>
            </a:r>
            <a:r>
              <a:rPr lang="en-US" i="1" dirty="0" smtClean="0"/>
              <a:t>source</a:t>
            </a:r>
            <a:r>
              <a:rPr lang="en-US" dirty="0" smtClean="0"/>
              <a:t> allow easy transfer from one R project to another. The nice thing is that all formatting is done automatically: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&gt; x&lt;-1:10</a:t>
            </a:r>
          </a:p>
          <a:p>
            <a:pPr marL="0" indent="0">
              <a:buNone/>
            </a:pPr>
            <a:r>
              <a:rPr lang="en-US" dirty="0" smtClean="0"/>
              <a:t>&gt; y&lt;-list(a=rep(1,3),b=c("A","B"))</a:t>
            </a:r>
          </a:p>
          <a:p>
            <a:pPr marL="0" indent="0">
              <a:buNone/>
            </a:pPr>
            <a:r>
              <a:rPr lang="en-US" dirty="0" smtClean="0"/>
              <a:t>&gt; fun&lt;-function(x) x^2+log(x)</a:t>
            </a:r>
          </a:p>
          <a:p>
            <a:pPr marL="0" indent="0">
              <a:buNone/>
            </a:pPr>
            <a:r>
              <a:rPr lang="en-US" dirty="0" smtClean="0"/>
              <a:t>&gt; dump(c("</a:t>
            </a:r>
            <a:r>
              <a:rPr lang="en-US" dirty="0" err="1" smtClean="0"/>
              <a:t>x","y","fun</a:t>
            </a:r>
            <a:r>
              <a:rPr lang="en-US" dirty="0" smtClean="0"/>
              <a:t>"),"c:/</a:t>
            </a:r>
            <a:r>
              <a:rPr lang="en-US" dirty="0" err="1" smtClean="0"/>
              <a:t>tmp</a:t>
            </a:r>
            <a:r>
              <a:rPr lang="en-US" dirty="0" smtClean="0"/>
              <a:t>/</a:t>
            </a:r>
            <a:r>
              <a:rPr lang="en-US" dirty="0" err="1" smtClean="0"/>
              <a:t>stuff.r</a:t>
            </a:r>
            <a:r>
              <a:rPr lang="en-US" dirty="0" smtClean="0"/>
              <a:t>")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err="1" smtClean="0"/>
              <a:t>stuff.r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x &lt;-</a:t>
            </a:r>
          </a:p>
          <a:p>
            <a:pPr marL="0" indent="0">
              <a:buNone/>
            </a:pPr>
            <a:r>
              <a:rPr lang="en-US" dirty="0" smtClean="0"/>
              <a:t>1:10</a:t>
            </a:r>
          </a:p>
          <a:p>
            <a:pPr marL="0" indent="0">
              <a:buNone/>
            </a:pPr>
            <a:r>
              <a:rPr lang="en-US" dirty="0" smtClean="0"/>
              <a:t>y &lt;-</a:t>
            </a:r>
          </a:p>
          <a:p>
            <a:pPr marL="0" indent="0">
              <a:buNone/>
            </a:pPr>
            <a:r>
              <a:rPr lang="en-US" dirty="0" smtClean="0"/>
              <a:t>structure(list(a = c(1, 1, 1), b = c("A", "B")), .Names = c("a", "b"))</a:t>
            </a:r>
          </a:p>
          <a:p>
            <a:pPr marL="0" indent="0">
              <a:buNone/>
            </a:pPr>
            <a:r>
              <a:rPr lang="en-US" dirty="0" smtClean="0"/>
              <a:t>fun &lt;-</a:t>
            </a:r>
          </a:p>
          <a:p>
            <a:pPr marL="0" indent="0">
              <a:buNone/>
            </a:pPr>
            <a:r>
              <a:rPr lang="en-US" dirty="0" smtClean="0"/>
              <a:t>function(x) x^2+log(x)</a:t>
            </a:r>
          </a:p>
          <a:p>
            <a:pPr marL="0" indent="0">
              <a:buNone/>
            </a:pPr>
            <a:r>
              <a:rPr lang="en-US" dirty="0" smtClean="0"/>
              <a:t>_________________________________</a:t>
            </a:r>
          </a:p>
          <a:p>
            <a:pPr marL="0" indent="0">
              <a:buNone/>
            </a:pPr>
            <a:r>
              <a:rPr lang="en-US" dirty="0" smtClean="0"/>
              <a:t>Now in the other </a:t>
            </a:r>
            <a:r>
              <a:rPr lang="en-US" dirty="0" err="1" smtClean="0"/>
              <a:t>RData</a:t>
            </a:r>
            <a:r>
              <a:rPr lang="en-US" dirty="0" smtClean="0"/>
              <a:t> just run</a:t>
            </a:r>
          </a:p>
          <a:p>
            <a:pPr marL="0" indent="0">
              <a:buNone/>
            </a:pPr>
            <a:r>
              <a:rPr lang="en-US" dirty="0" smtClean="0"/>
              <a:t>&gt; source("c:/</a:t>
            </a:r>
            <a:r>
              <a:rPr lang="en-US" dirty="0" err="1" smtClean="0"/>
              <a:t>tmp</a:t>
            </a:r>
            <a:r>
              <a:rPr lang="en-US" dirty="0" smtClean="0"/>
              <a:t>/</a:t>
            </a:r>
            <a:r>
              <a:rPr lang="en-US" dirty="0" err="1" smtClean="0"/>
              <a:t>stuff.r</a:t>
            </a:r>
            <a:r>
              <a:rPr lang="en-US" dirty="0" smtClean="0"/>
              <a:t>")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96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Already saw: numeric + character </a:t>
            </a:r>
            <a:r>
              <a:rPr lang="en-US" dirty="0" smtClean="0">
                <a:latin typeface="Calibri"/>
              </a:rPr>
              <a:t>→ </a:t>
            </a:r>
            <a:r>
              <a:rPr lang="en-US" dirty="0"/>
              <a:t>character </a:t>
            </a:r>
            <a:endParaRPr lang="en-US" dirty="0" smtClean="0">
              <a:latin typeface="Calibri"/>
            </a:endParaRPr>
          </a:p>
          <a:p>
            <a:pPr marL="0" indent="0">
              <a:buNone/>
            </a:pPr>
            <a:endParaRPr lang="en-US" dirty="0" smtClean="0">
              <a:latin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</a:rPr>
              <a:t>&gt; x&lt;-matrix(1:100,ncol=5)     #data frame</a:t>
            </a:r>
          </a:p>
          <a:p>
            <a:pPr marL="0" indent="0">
              <a:buNone/>
            </a:pPr>
            <a:r>
              <a:rPr lang="en-US" dirty="0" smtClean="0">
                <a:latin typeface="Calibri"/>
              </a:rPr>
              <a:t>&gt; x[1:2, ] </a:t>
            </a:r>
            <a:r>
              <a:rPr lang="en-US" dirty="0"/>
              <a:t>#data </a:t>
            </a:r>
            <a:r>
              <a:rPr lang="en-US" dirty="0" smtClean="0"/>
              <a:t>frame</a:t>
            </a:r>
          </a:p>
          <a:p>
            <a:pPr marL="0" indent="0">
              <a:buNone/>
            </a:pPr>
            <a:r>
              <a:rPr lang="en-US" dirty="0" smtClean="0"/>
              <a:t>&gt; x[1, ]    #vector!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Basic principle: R automatically converts to most basic data type possible.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Greatly simplifies writing routines, but can get you in trouble! </a:t>
            </a:r>
          </a:p>
          <a:p>
            <a:pPr marL="0" indent="0">
              <a:buNone/>
            </a:pPr>
            <a:r>
              <a:rPr lang="en-US" dirty="0"/>
              <a:t>Y</a:t>
            </a:r>
            <a:r>
              <a:rPr lang="en-US" dirty="0" smtClean="0"/>
              <a:t>ou can keep it from happening, though: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&gt; x[1, ,drop=FALSE]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39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R, and why should you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Simply the best computer program for analyzing data. (Think ROOT for Statisticians)</a:t>
            </a:r>
          </a:p>
          <a:p>
            <a:r>
              <a:rPr lang="en-US" dirty="0" smtClean="0"/>
              <a:t>Used by every professional Statistician in the world today</a:t>
            </a:r>
          </a:p>
          <a:p>
            <a:r>
              <a:rPr lang="en-US" dirty="0" smtClean="0"/>
              <a:t>If it exists, it exists in R</a:t>
            </a:r>
          </a:p>
          <a:p>
            <a:r>
              <a:rPr lang="en-US" dirty="0" smtClean="0"/>
              <a:t>Runs on Windows, Mac(OS) and Linux</a:t>
            </a:r>
          </a:p>
          <a:p>
            <a:r>
              <a:rPr lang="en-US" dirty="0" smtClean="0"/>
              <a:t>It is a full fledged computer language</a:t>
            </a:r>
          </a:p>
          <a:p>
            <a:r>
              <a:rPr lang="en-US" dirty="0" smtClean="0"/>
              <a:t>And best of all: it’s free!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4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(Almost) all R functions are written to work on vectors: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s-ES" dirty="0"/>
              <a:t>&gt; x&lt;-1:5;y&lt;-6:10 </a:t>
            </a:r>
          </a:p>
          <a:p>
            <a:pPr marL="0" indent="0">
              <a:buNone/>
            </a:pPr>
            <a:r>
              <a:rPr lang="es-ES" dirty="0"/>
              <a:t>&gt; x^2</a:t>
            </a:r>
          </a:p>
          <a:p>
            <a:pPr marL="0" indent="0">
              <a:buNone/>
            </a:pPr>
            <a:r>
              <a:rPr lang="es-ES" dirty="0"/>
              <a:t>[1]  1  4  9 16 </a:t>
            </a:r>
            <a:r>
              <a:rPr lang="es-ES" dirty="0" smtClean="0"/>
              <a:t>25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&gt; log(x)</a:t>
            </a:r>
          </a:p>
          <a:p>
            <a:pPr marL="0" indent="0">
              <a:buNone/>
            </a:pPr>
            <a:r>
              <a:rPr lang="es-ES" dirty="0"/>
              <a:t>[1] 0.0000000 0.6931472 1.0986123 1.3862944 </a:t>
            </a:r>
            <a:r>
              <a:rPr lang="es-ES" dirty="0" smtClean="0"/>
              <a:t>1.6094379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&gt; </a:t>
            </a:r>
            <a:r>
              <a:rPr lang="es-ES" dirty="0" err="1"/>
              <a:t>x+y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[1]  7  9 11 13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6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This even works with matrices: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&gt; x&lt;-matrix(1:10,ncol=5)</a:t>
            </a:r>
          </a:p>
          <a:p>
            <a:pPr marL="0" indent="0">
              <a:buNone/>
            </a:pPr>
            <a:r>
              <a:rPr lang="en-US" dirty="0"/>
              <a:t>&gt; x</a:t>
            </a:r>
          </a:p>
          <a:p>
            <a:pPr marL="0" indent="0">
              <a:buNone/>
            </a:pPr>
            <a:r>
              <a:rPr lang="en-US" dirty="0"/>
              <a:t>     [,1] [,2] [,3] [,4] [,5]</a:t>
            </a:r>
          </a:p>
          <a:p>
            <a:pPr marL="0" indent="0">
              <a:buNone/>
            </a:pPr>
            <a:r>
              <a:rPr lang="en-US" dirty="0"/>
              <a:t>[1,]    1    3    5    7    9</a:t>
            </a:r>
          </a:p>
          <a:p>
            <a:pPr marL="0" indent="0">
              <a:buNone/>
            </a:pPr>
            <a:r>
              <a:rPr lang="en-US" dirty="0"/>
              <a:t>[2,]    2    4    6    8   </a:t>
            </a:r>
            <a:r>
              <a:rPr lang="en-US" dirty="0" smtClean="0"/>
              <a:t>10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&gt; </a:t>
            </a:r>
            <a:r>
              <a:rPr lang="en-US" dirty="0"/>
              <a:t>x^2</a:t>
            </a:r>
          </a:p>
          <a:p>
            <a:pPr marL="0" indent="0">
              <a:buNone/>
            </a:pPr>
            <a:r>
              <a:rPr lang="en-US" dirty="0"/>
              <a:t>     [,1] [,2] [,3] [,4] [,5]</a:t>
            </a:r>
          </a:p>
          <a:p>
            <a:pPr marL="0" indent="0">
              <a:buNone/>
            </a:pPr>
            <a:r>
              <a:rPr lang="en-US" dirty="0"/>
              <a:t>[1,]    1    9   25   49   81</a:t>
            </a:r>
          </a:p>
          <a:p>
            <a:pPr marL="0" indent="0">
              <a:buNone/>
            </a:pPr>
            <a:r>
              <a:rPr lang="en-US" dirty="0"/>
              <a:t>[2,]    4   16   36   64  </a:t>
            </a:r>
            <a:r>
              <a:rPr lang="en-US" dirty="0" smtClean="0"/>
              <a:t>100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but not always!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6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There are some functions written specifically for </a:t>
            </a:r>
            <a:r>
              <a:rPr lang="en-US" dirty="0" err="1" smtClean="0"/>
              <a:t>vectorizing</a:t>
            </a:r>
            <a:r>
              <a:rPr lang="en-US" dirty="0" smtClean="0"/>
              <a:t> calculations: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&gt; x&lt;-matrix(1:100,ncol=5)</a:t>
            </a:r>
          </a:p>
          <a:p>
            <a:pPr marL="0" indent="0">
              <a:buNone/>
            </a:pPr>
            <a:r>
              <a:rPr lang="en-US" dirty="0" smtClean="0"/>
              <a:t>&gt; apply(x,1,sum)</a:t>
            </a:r>
          </a:p>
          <a:p>
            <a:pPr marL="0" indent="0">
              <a:buNone/>
            </a:pPr>
            <a:r>
              <a:rPr lang="en-US" dirty="0" smtClean="0"/>
              <a:t> [1] 205 210 215 220 225 230 235 240 245 250 255 260 265 270 275 280 285 290 295 300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&gt; apply(x,2,mean)</a:t>
            </a:r>
          </a:p>
          <a:p>
            <a:pPr marL="0" indent="0">
              <a:buNone/>
            </a:pPr>
            <a:r>
              <a:rPr lang="en-US" dirty="0" smtClean="0"/>
              <a:t>[1] 10.5 30.5 50.5 70.5 90.5</a:t>
            </a:r>
          </a:p>
          <a:p>
            <a:pPr marL="0" indent="0">
              <a:buNone/>
            </a:pPr>
            <a:r>
              <a:rPr lang="en-US" dirty="0" smtClean="0"/>
              <a:t>_________________________________________</a:t>
            </a:r>
          </a:p>
          <a:p>
            <a:pPr marL="0" indent="0">
              <a:buNone/>
            </a:pPr>
            <a:r>
              <a:rPr lang="en-US" dirty="0" smtClean="0"/>
              <a:t>This not only yields short code but also runs much faster!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64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Other data types have their own versions:</a:t>
            </a:r>
          </a:p>
          <a:p>
            <a:pPr marL="0" indent="0">
              <a:buNone/>
            </a:pPr>
            <a:r>
              <a:rPr lang="en-US" dirty="0" smtClean="0"/>
              <a:t>&gt; x&lt;-list(A=1:10,B=20:30)</a:t>
            </a:r>
          </a:p>
          <a:p>
            <a:pPr marL="0" indent="0">
              <a:buNone/>
            </a:pPr>
            <a:r>
              <a:rPr lang="en-US" dirty="0" smtClean="0"/>
              <a:t>&gt; </a:t>
            </a:r>
            <a:r>
              <a:rPr lang="en-US" dirty="0" err="1" smtClean="0"/>
              <a:t>lapply</a:t>
            </a:r>
            <a:r>
              <a:rPr lang="en-US" dirty="0" smtClean="0"/>
              <a:t>(</a:t>
            </a:r>
            <a:r>
              <a:rPr lang="en-US" dirty="0" err="1" smtClean="0"/>
              <a:t>x,mean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$A</a:t>
            </a:r>
          </a:p>
          <a:p>
            <a:pPr marL="0" indent="0">
              <a:buNone/>
            </a:pPr>
            <a:r>
              <a:rPr lang="en-US" dirty="0" smtClean="0"/>
              <a:t>[1] 5.5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$B</a:t>
            </a:r>
          </a:p>
          <a:p>
            <a:pPr marL="0" indent="0">
              <a:buNone/>
            </a:pPr>
            <a:r>
              <a:rPr lang="en-US" dirty="0" smtClean="0"/>
              <a:t>[1] 25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Notice an inconsistency here: no type conversion! But:</a:t>
            </a:r>
          </a:p>
          <a:p>
            <a:pPr marL="0" indent="0">
              <a:buNone/>
            </a:pPr>
            <a:r>
              <a:rPr lang="en-US" dirty="0" smtClean="0"/>
              <a:t>&gt; </a:t>
            </a:r>
            <a:r>
              <a:rPr lang="en-US" dirty="0" err="1" smtClean="0"/>
              <a:t>sapply</a:t>
            </a:r>
            <a:r>
              <a:rPr lang="en-US" dirty="0" smtClean="0"/>
              <a:t>(</a:t>
            </a:r>
            <a:r>
              <a:rPr lang="en-US" dirty="0" err="1" smtClean="0"/>
              <a:t>x,mean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  A    B </a:t>
            </a:r>
          </a:p>
          <a:p>
            <a:pPr marL="0" indent="0">
              <a:buNone/>
            </a:pPr>
            <a:r>
              <a:rPr lang="en-US" dirty="0" smtClean="0"/>
              <a:t> 5.5 25.0</a:t>
            </a:r>
          </a:p>
          <a:p>
            <a:pPr marL="0" indent="0">
              <a:buNone/>
            </a:pPr>
            <a:r>
              <a:rPr lang="en-US" dirty="0" smtClean="0"/>
              <a:t>__________________________________________________</a:t>
            </a:r>
          </a:p>
          <a:p>
            <a:pPr marL="0" indent="0">
              <a:buNone/>
            </a:pPr>
            <a:r>
              <a:rPr lang="en-US" dirty="0" smtClean="0"/>
              <a:t>R library: </a:t>
            </a:r>
            <a:r>
              <a:rPr lang="en-US" b="1" dirty="0" err="1" smtClean="0"/>
              <a:t>plyr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406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There are a number of routines to work on character vectors: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smtClean="0"/>
              <a:t>x &lt;- c</a:t>
            </a:r>
            <a:r>
              <a:rPr lang="en-US" dirty="0"/>
              <a:t>("try this</a:t>
            </a:r>
            <a:r>
              <a:rPr lang="en-US" dirty="0" smtClean="0"/>
              <a:t>", "</a:t>
            </a:r>
            <a:r>
              <a:rPr lang="en-US" dirty="0"/>
              <a:t>and try that</a:t>
            </a:r>
            <a:r>
              <a:rPr lang="en-US" dirty="0" smtClean="0"/>
              <a:t>", "</a:t>
            </a:r>
            <a:r>
              <a:rPr lang="en-US" dirty="0"/>
              <a:t>but not the other")</a:t>
            </a:r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nchar</a:t>
            </a:r>
            <a:r>
              <a:rPr lang="en-US" dirty="0"/>
              <a:t>(x)</a:t>
            </a:r>
          </a:p>
          <a:p>
            <a:pPr marL="0" indent="0">
              <a:buNone/>
            </a:pPr>
            <a:r>
              <a:rPr lang="en-US" dirty="0"/>
              <a:t>[1]  8 12 </a:t>
            </a:r>
            <a:r>
              <a:rPr lang="en-US" dirty="0" smtClean="0"/>
              <a:t>17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&gt; substring(x,1,3)</a:t>
            </a:r>
          </a:p>
          <a:p>
            <a:pPr marL="0" indent="0">
              <a:buNone/>
            </a:pPr>
            <a:r>
              <a:rPr lang="en-US" dirty="0"/>
              <a:t>[1] "try" "and" "</a:t>
            </a:r>
            <a:r>
              <a:rPr lang="en-US" dirty="0" smtClean="0"/>
              <a:t>but“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&gt; grep("</a:t>
            </a:r>
            <a:r>
              <a:rPr lang="en-US" dirty="0" err="1"/>
              <a:t>try",x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[1] 1 2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&gt; </a:t>
            </a:r>
            <a:r>
              <a:rPr lang="en-US" dirty="0"/>
              <a:t>sub("</a:t>
            </a:r>
            <a:r>
              <a:rPr lang="en-US" dirty="0" err="1"/>
              <a:t>try","do",x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[1] "do this"           "and do that"       "but not the </a:t>
            </a:r>
            <a:r>
              <a:rPr lang="en-US" dirty="0" smtClean="0"/>
              <a:t>other“</a:t>
            </a:r>
          </a:p>
        </p:txBody>
      </p:sp>
    </p:spTree>
    <p:extLst>
      <p:ext uri="{BB962C8B-B14F-4D97-AF65-F5344CB8AC3E}">
        <p14:creationId xmlns:p14="http://schemas.microsoft.com/office/powerpoint/2010/main" val="17208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&gt; </a:t>
            </a:r>
            <a:r>
              <a:rPr lang="en-US" dirty="0"/>
              <a:t>paste(c("</a:t>
            </a:r>
            <a:r>
              <a:rPr lang="en-US" dirty="0" err="1"/>
              <a:t>a","b","c</a:t>
            </a:r>
            <a:r>
              <a:rPr lang="en-US" dirty="0"/>
              <a:t>"),"d")</a:t>
            </a:r>
          </a:p>
          <a:p>
            <a:r>
              <a:rPr lang="en-US" dirty="0"/>
              <a:t>[1] "a d" "b d" "c </a:t>
            </a:r>
            <a:r>
              <a:rPr lang="en-US" dirty="0" smtClean="0"/>
              <a:t>d</a:t>
            </a:r>
            <a:r>
              <a:rPr lang="en-US" dirty="0"/>
              <a:t> "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&gt; paste(c("</a:t>
            </a:r>
            <a:r>
              <a:rPr lang="en-US" dirty="0" err="1"/>
              <a:t>a","b","c</a:t>
            </a:r>
            <a:r>
              <a:rPr lang="en-US" dirty="0"/>
              <a:t>"),"d",</a:t>
            </a:r>
            <a:r>
              <a:rPr lang="en-US" dirty="0" err="1"/>
              <a:t>sep</a:t>
            </a:r>
            <a:r>
              <a:rPr lang="en-US" dirty="0"/>
              <a:t>="+")</a:t>
            </a:r>
          </a:p>
          <a:p>
            <a:r>
              <a:rPr lang="en-US" dirty="0"/>
              <a:t>[1] "</a:t>
            </a:r>
            <a:r>
              <a:rPr lang="en-US" dirty="0" err="1"/>
              <a:t>a+d</a:t>
            </a:r>
            <a:r>
              <a:rPr lang="en-US" dirty="0"/>
              <a:t>" "</a:t>
            </a:r>
            <a:r>
              <a:rPr lang="en-US" dirty="0" err="1"/>
              <a:t>b+d</a:t>
            </a:r>
            <a:r>
              <a:rPr lang="en-US" dirty="0"/>
              <a:t>" "</a:t>
            </a:r>
            <a:r>
              <a:rPr lang="en-US" dirty="0" err="1" smtClean="0"/>
              <a:t>c+d</a:t>
            </a:r>
            <a:r>
              <a:rPr lang="en-US" dirty="0"/>
              <a:t> "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&gt; paste(c("</a:t>
            </a:r>
            <a:r>
              <a:rPr lang="en-US" dirty="0" err="1"/>
              <a:t>a","b","c</a:t>
            </a:r>
            <a:r>
              <a:rPr lang="en-US" dirty="0"/>
              <a:t>"),"d",</a:t>
            </a:r>
            <a:r>
              <a:rPr lang="en-US" dirty="0" err="1"/>
              <a:t>sep</a:t>
            </a:r>
            <a:r>
              <a:rPr lang="en-US" dirty="0"/>
              <a:t>="")</a:t>
            </a:r>
          </a:p>
          <a:p>
            <a:r>
              <a:rPr lang="en-US" dirty="0"/>
              <a:t>[1] "ad" "</a:t>
            </a:r>
            <a:r>
              <a:rPr lang="en-US" dirty="0" err="1"/>
              <a:t>bd</a:t>
            </a:r>
            <a:r>
              <a:rPr lang="en-US" dirty="0"/>
              <a:t>" "</a:t>
            </a:r>
            <a:r>
              <a:rPr lang="en-US" dirty="0" smtClean="0"/>
              <a:t>cd</a:t>
            </a:r>
            <a:r>
              <a:rPr lang="en-US" dirty="0"/>
              <a:t> "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&gt; paste(c("</a:t>
            </a:r>
            <a:r>
              <a:rPr lang="en-US" dirty="0" err="1"/>
              <a:t>a","b","c</a:t>
            </a:r>
            <a:r>
              <a:rPr lang="en-US" dirty="0"/>
              <a:t>"),"</a:t>
            </a:r>
            <a:r>
              <a:rPr lang="en-US" dirty="0" err="1"/>
              <a:t>d",collapse</a:t>
            </a:r>
            <a:r>
              <a:rPr lang="en-US" dirty="0"/>
              <a:t>=" ")</a:t>
            </a:r>
          </a:p>
          <a:p>
            <a:r>
              <a:rPr lang="en-US" dirty="0"/>
              <a:t>[1] "a d b d c </a:t>
            </a:r>
            <a:r>
              <a:rPr lang="en-US" dirty="0" smtClean="0"/>
              <a:t>d</a:t>
            </a:r>
            <a:r>
              <a:rPr lang="en-US" dirty="0"/>
              <a:t> "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&gt; paste("a",1:5,sep="")</a:t>
            </a:r>
          </a:p>
          <a:p>
            <a:r>
              <a:rPr lang="en-US" dirty="0"/>
              <a:t>[1] "a1" "a2" "a3" "a4" "</a:t>
            </a:r>
            <a:r>
              <a:rPr lang="en-US" dirty="0" smtClean="0"/>
              <a:t>a5</a:t>
            </a:r>
            <a:r>
              <a:rPr lang="en-US" dirty="0"/>
              <a:t> "</a:t>
            </a:r>
            <a:endParaRPr lang="en-US" dirty="0" smtClean="0"/>
          </a:p>
          <a:p>
            <a:r>
              <a:rPr lang="en-US" dirty="0" smtClean="0"/>
              <a:t>_________________________________________</a:t>
            </a:r>
            <a:endParaRPr lang="en-US" dirty="0"/>
          </a:p>
          <a:p>
            <a:r>
              <a:rPr lang="en-US" dirty="0"/>
              <a:t>R Library: </a:t>
            </a:r>
            <a:r>
              <a:rPr lang="en-US" b="1" dirty="0" err="1"/>
              <a:t>stringr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95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As one would expect, any basic statistics calculation is easily done in R:</a:t>
            </a:r>
          </a:p>
          <a:p>
            <a:pPr marL="0"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UPR (University of Puerto Rico) student data </a:t>
            </a:r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smtClean="0"/>
              <a:t>attach(</a:t>
            </a:r>
            <a:r>
              <a:rPr lang="en-US" dirty="0" err="1" smtClean="0"/>
              <a:t>upr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nrow</a:t>
            </a:r>
            <a:r>
              <a:rPr lang="en-US" dirty="0"/>
              <a:t>(</a:t>
            </a:r>
            <a:r>
              <a:rPr lang="en-US" dirty="0" err="1"/>
              <a:t>upr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[1] </a:t>
            </a:r>
            <a:r>
              <a:rPr lang="en-US" dirty="0" smtClean="0"/>
              <a:t>23666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colnames</a:t>
            </a:r>
            <a:r>
              <a:rPr lang="en-US" dirty="0"/>
              <a:t>(</a:t>
            </a:r>
            <a:r>
              <a:rPr lang="en-US" dirty="0" err="1"/>
              <a:t>upr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 [1] "</a:t>
            </a:r>
            <a:r>
              <a:rPr lang="en-US" dirty="0" err="1"/>
              <a:t>ID.Code</a:t>
            </a:r>
            <a:r>
              <a:rPr lang="en-US" dirty="0"/>
              <a:t>"        "Year"           "Gender"         "</a:t>
            </a:r>
            <a:r>
              <a:rPr lang="en-US" dirty="0" err="1"/>
              <a:t>Program.Code</a:t>
            </a:r>
            <a:r>
              <a:rPr lang="en-US" dirty="0"/>
              <a:t>"   "</a:t>
            </a:r>
            <a:r>
              <a:rPr lang="en-US" dirty="0" err="1" smtClean="0"/>
              <a:t>Highschool.GPA</a:t>
            </a:r>
            <a:r>
              <a:rPr lang="en-US" dirty="0" smtClean="0"/>
              <a:t>“  </a:t>
            </a:r>
            <a:r>
              <a:rPr lang="en-US" dirty="0"/>
              <a:t>"</a:t>
            </a:r>
            <a:r>
              <a:rPr lang="en-US" dirty="0" err="1"/>
              <a:t>Aptitud.Verbal</a:t>
            </a:r>
            <a:r>
              <a:rPr lang="en-US" dirty="0"/>
              <a:t>" "</a:t>
            </a:r>
            <a:r>
              <a:rPr lang="en-US" dirty="0" err="1"/>
              <a:t>Aptitud.Matem</a:t>
            </a:r>
            <a:r>
              <a:rPr lang="en-US" dirty="0"/>
              <a:t>"  "</a:t>
            </a:r>
            <a:r>
              <a:rPr lang="en-US" dirty="0" err="1"/>
              <a:t>Aprov.Ingles</a:t>
            </a:r>
            <a:r>
              <a:rPr lang="en-US" dirty="0"/>
              <a:t>"   "</a:t>
            </a:r>
            <a:r>
              <a:rPr lang="en-US" dirty="0" err="1"/>
              <a:t>Aprov.Matem</a:t>
            </a:r>
            <a:r>
              <a:rPr lang="en-US" dirty="0"/>
              <a:t>"    "</a:t>
            </a:r>
            <a:r>
              <a:rPr lang="en-US" dirty="0" err="1"/>
              <a:t>Aprov.Espanol</a:t>
            </a:r>
            <a:r>
              <a:rPr lang="en-US" dirty="0"/>
              <a:t>" </a:t>
            </a:r>
            <a:r>
              <a:rPr lang="en-US" dirty="0" smtClean="0"/>
              <a:t> </a:t>
            </a:r>
            <a:r>
              <a:rPr lang="en-US" dirty="0"/>
              <a:t>"IGS"            "</a:t>
            </a:r>
            <a:r>
              <a:rPr lang="en-US" dirty="0" err="1"/>
              <a:t>Freshmen.GPA</a:t>
            </a:r>
            <a:r>
              <a:rPr lang="en-US" dirty="0"/>
              <a:t>"   "Graduated"      "</a:t>
            </a:r>
            <a:r>
              <a:rPr lang="en-US" dirty="0" err="1"/>
              <a:t>Year.Grad</a:t>
            </a:r>
            <a:r>
              <a:rPr lang="en-US" dirty="0"/>
              <a:t>."     "</a:t>
            </a:r>
            <a:r>
              <a:rPr lang="en-US" dirty="0" err="1"/>
              <a:t>Grad..GPA</a:t>
            </a:r>
            <a:r>
              <a:rPr lang="en-US" dirty="0"/>
              <a:t>"     </a:t>
            </a:r>
          </a:p>
          <a:p>
            <a:pPr marL="0" indent="0">
              <a:buNone/>
            </a:pPr>
            <a:r>
              <a:rPr lang="en-US" dirty="0" smtClean="0"/>
              <a:t>"</a:t>
            </a:r>
            <a:r>
              <a:rPr lang="en-US" dirty="0" err="1" smtClean="0"/>
              <a:t>Class.Facultad</a:t>
            </a:r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24168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1000" y="457200"/>
            <a:ext cx="8382000" cy="6172200"/>
          </a:xfrm>
        </p:spPr>
        <p:txBody>
          <a:bodyPr>
            <a:normAutofit/>
          </a:bodyPr>
          <a:lstStyle/>
          <a:p>
            <a:r>
              <a:rPr lang="en-US" dirty="0"/>
              <a:t>&gt; mean(Freshmen.GPA,na.rm=T)</a:t>
            </a:r>
          </a:p>
          <a:p>
            <a:r>
              <a:rPr lang="en-US" dirty="0"/>
              <a:t>[1] </a:t>
            </a:r>
            <a:r>
              <a:rPr lang="en-US" dirty="0" smtClean="0"/>
              <a:t>2.733214</a:t>
            </a:r>
          </a:p>
          <a:p>
            <a:endParaRPr lang="en-US" dirty="0"/>
          </a:p>
          <a:p>
            <a:r>
              <a:rPr lang="en-US" dirty="0"/>
              <a:t>&gt; </a:t>
            </a:r>
            <a:r>
              <a:rPr lang="en-US" dirty="0" err="1"/>
              <a:t>sd</a:t>
            </a:r>
            <a:r>
              <a:rPr lang="en-US" dirty="0"/>
              <a:t>(Freshmen.GPA,na.rm=T)</a:t>
            </a:r>
          </a:p>
          <a:p>
            <a:r>
              <a:rPr lang="en-US" dirty="0"/>
              <a:t>[1] </a:t>
            </a:r>
            <a:r>
              <a:rPr lang="en-US" dirty="0" smtClean="0"/>
              <a:t>0.7791875</a:t>
            </a:r>
          </a:p>
          <a:p>
            <a:endParaRPr lang="en-US" dirty="0"/>
          </a:p>
          <a:p>
            <a:r>
              <a:rPr lang="en-US" dirty="0"/>
              <a:t>&gt; median(Freshmen.GPA,na.rm=T)</a:t>
            </a:r>
          </a:p>
          <a:p>
            <a:r>
              <a:rPr lang="en-US" dirty="0"/>
              <a:t>[1] </a:t>
            </a:r>
            <a:r>
              <a:rPr lang="en-US" dirty="0" smtClean="0"/>
              <a:t>2.83</a:t>
            </a:r>
          </a:p>
          <a:p>
            <a:endParaRPr lang="en-US" dirty="0"/>
          </a:p>
          <a:p>
            <a:r>
              <a:rPr lang="en-US" dirty="0" smtClean="0"/>
              <a:t>&gt; quantile(</a:t>
            </a:r>
            <a:r>
              <a:rPr lang="en-US" dirty="0" err="1" smtClean="0"/>
              <a:t>Freshmen.GPA,c</a:t>
            </a:r>
            <a:r>
              <a:rPr lang="en-US" dirty="0" smtClean="0"/>
              <a:t>(0.2,0.4,0.6,0.8</a:t>
            </a:r>
            <a:r>
              <a:rPr lang="en-US" dirty="0"/>
              <a:t>),na.rm=T)</a:t>
            </a:r>
          </a:p>
          <a:p>
            <a:r>
              <a:rPr lang="en-US" dirty="0"/>
              <a:t> 20%  40%  60%  80% </a:t>
            </a:r>
          </a:p>
          <a:p>
            <a:r>
              <a:rPr lang="en-US" dirty="0"/>
              <a:t>2.17 2.65 3.00 3.39 </a:t>
            </a:r>
          </a:p>
        </p:txBody>
      </p:sp>
    </p:spTree>
    <p:extLst>
      <p:ext uri="{BB962C8B-B14F-4D97-AF65-F5344CB8AC3E}">
        <p14:creationId xmlns:p14="http://schemas.microsoft.com/office/powerpoint/2010/main" val="182622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&gt; </a:t>
            </a:r>
            <a:r>
              <a:rPr lang="en-US" dirty="0" err="1"/>
              <a:t>tapply</a:t>
            </a:r>
            <a:r>
              <a:rPr lang="en-US" dirty="0"/>
              <a:t>(Freshmen.GPA,Gender,mean,na.rm=T)</a:t>
            </a:r>
          </a:p>
          <a:p>
            <a:r>
              <a:rPr lang="en-US" dirty="0"/>
              <a:t>       F        M </a:t>
            </a:r>
          </a:p>
          <a:p>
            <a:r>
              <a:rPr lang="en-US" dirty="0"/>
              <a:t>2.829027 2.642715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&gt; </a:t>
            </a:r>
            <a:r>
              <a:rPr lang="en-US" dirty="0" err="1"/>
              <a:t>tapply</a:t>
            </a:r>
            <a:r>
              <a:rPr lang="en-US" dirty="0"/>
              <a:t>(</a:t>
            </a:r>
            <a:r>
              <a:rPr lang="en-US" dirty="0" err="1"/>
              <a:t>Freshmen.GPA,Gender,quantile</a:t>
            </a:r>
            <a:r>
              <a:rPr lang="en-US" dirty="0" smtClean="0"/>
              <a:t>,</a:t>
            </a:r>
          </a:p>
          <a:p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err="1" smtClean="0"/>
              <a:t>probs</a:t>
            </a:r>
            <a:r>
              <a:rPr lang="en-US" dirty="0" smtClean="0"/>
              <a:t>=c(0.25,0.75</a:t>
            </a:r>
            <a:r>
              <a:rPr lang="en-US" dirty="0"/>
              <a:t>),na.rm=T)</a:t>
            </a:r>
          </a:p>
          <a:p>
            <a:r>
              <a:rPr lang="en-US" dirty="0"/>
              <a:t>$F</a:t>
            </a:r>
          </a:p>
          <a:p>
            <a:r>
              <a:rPr lang="en-US" dirty="0"/>
              <a:t> 25%  75% </a:t>
            </a:r>
          </a:p>
          <a:p>
            <a:r>
              <a:rPr lang="en-US" dirty="0"/>
              <a:t>2.44 3.34 </a:t>
            </a:r>
          </a:p>
          <a:p>
            <a:endParaRPr lang="en-US" dirty="0"/>
          </a:p>
          <a:p>
            <a:r>
              <a:rPr lang="en-US" dirty="0"/>
              <a:t>$M</a:t>
            </a:r>
          </a:p>
          <a:p>
            <a:r>
              <a:rPr lang="en-US" dirty="0"/>
              <a:t> 25%  75% </a:t>
            </a:r>
          </a:p>
          <a:p>
            <a:r>
              <a:rPr lang="en-US" dirty="0"/>
              <a:t>2.20 3.22 </a:t>
            </a:r>
          </a:p>
        </p:txBody>
      </p:sp>
    </p:spTree>
    <p:extLst>
      <p:ext uri="{BB962C8B-B14F-4D97-AF65-F5344CB8AC3E}">
        <p14:creationId xmlns:p14="http://schemas.microsoft.com/office/powerpoint/2010/main" val="225003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&gt; </a:t>
            </a:r>
            <a:r>
              <a:rPr lang="en-US" dirty="0" err="1"/>
              <a:t>t.test</a:t>
            </a:r>
            <a:r>
              <a:rPr lang="en-US" dirty="0"/>
              <a:t>(</a:t>
            </a:r>
            <a:r>
              <a:rPr lang="en-US" dirty="0" err="1"/>
              <a:t>Freshmen.GPA</a:t>
            </a:r>
            <a:r>
              <a:rPr lang="en-US" dirty="0"/>
              <a:t>[Gender=="F</a:t>
            </a:r>
            <a:r>
              <a:rPr lang="en-US" dirty="0" smtClean="0"/>
              <a:t>"],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en-US" dirty="0" err="1" smtClean="0"/>
              <a:t>Freshmen.GPA</a:t>
            </a:r>
            <a:r>
              <a:rPr lang="en-US" dirty="0" smtClean="0"/>
              <a:t>[Gender</a:t>
            </a:r>
            <a:r>
              <a:rPr lang="en-US" dirty="0"/>
              <a:t>=="M"])</a:t>
            </a:r>
          </a:p>
          <a:p>
            <a:endParaRPr lang="en-US" dirty="0"/>
          </a:p>
          <a:p>
            <a:r>
              <a:rPr lang="en-US" dirty="0"/>
              <a:t>        Welch Two Sample t-test</a:t>
            </a:r>
          </a:p>
          <a:p>
            <a:endParaRPr lang="en-US" dirty="0"/>
          </a:p>
          <a:p>
            <a:r>
              <a:rPr lang="en-US" dirty="0"/>
              <a:t>data:  </a:t>
            </a:r>
            <a:r>
              <a:rPr lang="en-US" dirty="0" err="1"/>
              <a:t>Freshmen.GPA</a:t>
            </a:r>
            <a:r>
              <a:rPr lang="en-US" dirty="0"/>
              <a:t>[Gender == "F"] and </a:t>
            </a:r>
            <a:r>
              <a:rPr lang="en-US" dirty="0" err="1"/>
              <a:t>Freshmen.GPA</a:t>
            </a:r>
            <a:r>
              <a:rPr lang="en-US" dirty="0"/>
              <a:t>[Gender == "M"]</a:t>
            </a:r>
          </a:p>
          <a:p>
            <a:r>
              <a:rPr lang="en-US" dirty="0"/>
              <a:t>t = 18.487, </a:t>
            </a:r>
            <a:r>
              <a:rPr lang="en-US" dirty="0" err="1"/>
              <a:t>df</a:t>
            </a:r>
            <a:r>
              <a:rPr lang="en-US" dirty="0"/>
              <a:t> = 23398, p-value &lt; 2.2e-16</a:t>
            </a:r>
          </a:p>
          <a:p>
            <a:r>
              <a:rPr lang="en-US" dirty="0"/>
              <a:t>alternative hypothesis: true difference in means is not equal to 0</a:t>
            </a:r>
          </a:p>
          <a:p>
            <a:r>
              <a:rPr lang="en-US" dirty="0"/>
              <a:t>95 percent confidence interval:</a:t>
            </a:r>
          </a:p>
          <a:p>
            <a:r>
              <a:rPr lang="en-US" dirty="0"/>
              <a:t> 0.1665591 0.2060660</a:t>
            </a:r>
          </a:p>
          <a:p>
            <a:r>
              <a:rPr lang="en-US" dirty="0"/>
              <a:t>sample estimates:</a:t>
            </a:r>
          </a:p>
          <a:p>
            <a:r>
              <a:rPr lang="en-US" dirty="0"/>
              <a:t>mean of x mean of y </a:t>
            </a:r>
          </a:p>
          <a:p>
            <a:r>
              <a:rPr lang="en-US" dirty="0"/>
              <a:t> 2.829027  2.642715 </a:t>
            </a:r>
          </a:p>
        </p:txBody>
      </p:sp>
    </p:spTree>
    <p:extLst>
      <p:ext uri="{BB962C8B-B14F-4D97-AF65-F5344CB8AC3E}">
        <p14:creationId xmlns:p14="http://schemas.microsoft.com/office/powerpoint/2010/main" val="134860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81279"/>
          <a:lstStyle/>
          <a:p>
            <a:r>
              <a:rPr lang="en-US" altLang="en-US"/>
              <a:t>History of R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  <a:ln/>
        </p:spPr>
        <p:txBody>
          <a:bodyPr rIns="81279">
            <a:normAutofit/>
          </a:bodyPr>
          <a:lstStyle/>
          <a:p>
            <a:r>
              <a:rPr lang="en-US" altLang="en-US" dirty="0"/>
              <a:t>S: language for data analysis developed at Bell Labs circa 1976</a:t>
            </a:r>
          </a:p>
          <a:p>
            <a:r>
              <a:rPr lang="en-US" altLang="en-US" dirty="0"/>
              <a:t>Licensed by </a:t>
            </a:r>
            <a:r>
              <a:rPr lang="en-US" altLang="en-US" i="1" dirty="0"/>
              <a:t>AT&amp;T/Lucent</a:t>
            </a:r>
            <a:r>
              <a:rPr lang="en-US" altLang="en-US" dirty="0"/>
              <a:t> to </a:t>
            </a:r>
            <a:r>
              <a:rPr lang="en-US" altLang="en-US" i="1" dirty="0"/>
              <a:t>Insightful Corp</a:t>
            </a:r>
            <a:r>
              <a:rPr lang="en-US" altLang="en-US" dirty="0"/>
              <a:t>. Product name: </a:t>
            </a:r>
            <a:r>
              <a:rPr lang="en-US" altLang="en-US" i="1" dirty="0" smtClean="0"/>
              <a:t>S-plus (Cost: $1000+)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r>
              <a:rPr lang="en-US" altLang="en-US" dirty="0"/>
              <a:t>R: initially written &amp; released as an open source software by Ross Ihaka and Robert Gentleman at U Auckland during 90s (R plays on name “S”)</a:t>
            </a:r>
          </a:p>
          <a:p>
            <a:r>
              <a:rPr lang="en-US" altLang="en-US" dirty="0"/>
              <a:t>Since 1997: international R-core team ~15 people &amp; 1000s of code writers and statisticians happy to share their libraries! </a:t>
            </a:r>
          </a:p>
        </p:txBody>
      </p:sp>
    </p:spTree>
    <p:extLst>
      <p:ext uri="{BB962C8B-B14F-4D97-AF65-F5344CB8AC3E}">
        <p14:creationId xmlns:p14="http://schemas.microsoft.com/office/powerpoint/2010/main" val="386443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&gt; </a:t>
            </a:r>
            <a:r>
              <a:rPr lang="en-US" dirty="0" err="1" smtClean="0"/>
              <a:t>cor.test</a:t>
            </a:r>
            <a:r>
              <a:rPr lang="en-US" dirty="0" smtClean="0"/>
              <a:t>(</a:t>
            </a:r>
            <a:r>
              <a:rPr lang="en-US" dirty="0" err="1" smtClean="0"/>
              <a:t>Highschool.GPA</a:t>
            </a:r>
            <a:r>
              <a:rPr lang="en-US" dirty="0" smtClean="0"/>
              <a:t>, </a:t>
            </a:r>
            <a:r>
              <a:rPr lang="en-US" dirty="0" err="1" smtClean="0"/>
              <a:t>Freshmen.GPA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  <a:p>
            <a:r>
              <a:rPr lang="en-US" dirty="0"/>
              <a:t>        Pearson's product-moment correlation</a:t>
            </a:r>
          </a:p>
          <a:p>
            <a:endParaRPr lang="en-US" dirty="0"/>
          </a:p>
          <a:p>
            <a:r>
              <a:rPr lang="en-US" dirty="0"/>
              <a:t>data:  </a:t>
            </a:r>
            <a:r>
              <a:rPr lang="en-US" dirty="0" err="1"/>
              <a:t>Highschool.GPA</a:t>
            </a:r>
            <a:r>
              <a:rPr lang="en-US" dirty="0"/>
              <a:t>[ok] and </a:t>
            </a:r>
            <a:r>
              <a:rPr lang="en-US" dirty="0" err="1"/>
              <a:t>Freshmen.GPA</a:t>
            </a:r>
            <a:r>
              <a:rPr lang="en-US" dirty="0"/>
              <a:t>[ok]</a:t>
            </a:r>
          </a:p>
          <a:p>
            <a:r>
              <a:rPr lang="en-US" dirty="0"/>
              <a:t>t = 73.673, </a:t>
            </a:r>
            <a:r>
              <a:rPr lang="en-US" dirty="0" err="1"/>
              <a:t>df</a:t>
            </a:r>
            <a:r>
              <a:rPr lang="en-US" dirty="0"/>
              <a:t> = 23449, p-value &lt; 2.2e-16</a:t>
            </a:r>
          </a:p>
          <a:p>
            <a:r>
              <a:rPr lang="en-US" dirty="0"/>
              <a:t>alternative hypothesis: true correlation is not equal to 0</a:t>
            </a:r>
          </a:p>
          <a:p>
            <a:r>
              <a:rPr lang="en-US" dirty="0"/>
              <a:t>95 percent confidence interval:</a:t>
            </a:r>
          </a:p>
          <a:p>
            <a:r>
              <a:rPr lang="en-US" dirty="0"/>
              <a:t> 0.4230958 0.4438828</a:t>
            </a:r>
          </a:p>
          <a:p>
            <a:r>
              <a:rPr lang="en-US" dirty="0"/>
              <a:t>sample estimates:</a:t>
            </a:r>
          </a:p>
          <a:p>
            <a:r>
              <a:rPr lang="en-US" dirty="0"/>
              <a:t>     </a:t>
            </a:r>
            <a:r>
              <a:rPr lang="en-US" dirty="0" err="1"/>
              <a:t>cor</a:t>
            </a:r>
            <a:r>
              <a:rPr lang="en-US" dirty="0"/>
              <a:t> </a:t>
            </a:r>
          </a:p>
          <a:p>
            <a:r>
              <a:rPr lang="en-US" dirty="0"/>
              <a:t>0.433547 </a:t>
            </a:r>
          </a:p>
        </p:txBody>
      </p:sp>
    </p:spTree>
    <p:extLst>
      <p:ext uri="{BB962C8B-B14F-4D97-AF65-F5344CB8AC3E}">
        <p14:creationId xmlns:p14="http://schemas.microsoft.com/office/powerpoint/2010/main" val="51070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&gt; </a:t>
            </a:r>
            <a:r>
              <a:rPr lang="en-US" dirty="0" err="1"/>
              <a:t>cor.test</a:t>
            </a:r>
            <a:r>
              <a:rPr lang="en-US" dirty="0"/>
              <a:t>(</a:t>
            </a:r>
            <a:r>
              <a:rPr lang="en-US" dirty="0" err="1"/>
              <a:t>Highschool.GPA,Freshmen.GPA,method</a:t>
            </a:r>
            <a:r>
              <a:rPr lang="en-US" dirty="0"/>
              <a:t>="</a:t>
            </a:r>
            <a:r>
              <a:rPr lang="en-US" dirty="0" err="1"/>
              <a:t>kendall</a:t>
            </a:r>
            <a:r>
              <a:rPr lang="en-US" dirty="0"/>
              <a:t>")</a:t>
            </a:r>
          </a:p>
          <a:p>
            <a:endParaRPr lang="en-US" dirty="0"/>
          </a:p>
          <a:p>
            <a:r>
              <a:rPr lang="en-US" dirty="0"/>
              <a:t>        Kendall's rank correlation tau</a:t>
            </a:r>
          </a:p>
          <a:p>
            <a:endParaRPr lang="en-US" dirty="0"/>
          </a:p>
          <a:p>
            <a:r>
              <a:rPr lang="en-US" dirty="0"/>
              <a:t>data:  </a:t>
            </a:r>
            <a:r>
              <a:rPr lang="en-US" dirty="0" err="1"/>
              <a:t>Highschool.GPA</a:t>
            </a:r>
            <a:r>
              <a:rPr lang="en-US" dirty="0"/>
              <a:t> and </a:t>
            </a:r>
            <a:r>
              <a:rPr lang="en-US" dirty="0" err="1"/>
              <a:t>Freshmen.GPA</a:t>
            </a:r>
            <a:endParaRPr lang="en-US" dirty="0"/>
          </a:p>
          <a:p>
            <a:r>
              <a:rPr lang="en-US" dirty="0"/>
              <a:t>z = 73.456, p-value &lt; 2.2e-16</a:t>
            </a:r>
          </a:p>
          <a:p>
            <a:r>
              <a:rPr lang="en-US" dirty="0"/>
              <a:t>alternative hypothesis: true tau is not equal to 0</a:t>
            </a:r>
          </a:p>
          <a:p>
            <a:r>
              <a:rPr lang="en-US" dirty="0"/>
              <a:t>sample estimates:</a:t>
            </a:r>
          </a:p>
          <a:p>
            <a:r>
              <a:rPr lang="en-US" dirty="0"/>
              <a:t>      tau </a:t>
            </a:r>
          </a:p>
          <a:p>
            <a:r>
              <a:rPr lang="en-US" dirty="0"/>
              <a:t>0.3263772 </a:t>
            </a:r>
          </a:p>
          <a:p>
            <a:endParaRPr lang="en-US" dirty="0"/>
          </a:p>
          <a:p>
            <a:r>
              <a:rPr lang="en-US" dirty="0"/>
              <a:t>&gt; </a:t>
            </a:r>
            <a:r>
              <a:rPr lang="en-US" dirty="0" err="1"/>
              <a:t>cor.test</a:t>
            </a:r>
            <a:r>
              <a:rPr lang="en-US" dirty="0"/>
              <a:t>(</a:t>
            </a:r>
            <a:r>
              <a:rPr lang="en-US" dirty="0" err="1"/>
              <a:t>Highschool.GPA,Freshmen.GPA,method</a:t>
            </a:r>
            <a:r>
              <a:rPr lang="en-US" dirty="0"/>
              <a:t>="spearman")</a:t>
            </a:r>
          </a:p>
          <a:p>
            <a:endParaRPr lang="en-US" dirty="0"/>
          </a:p>
          <a:p>
            <a:r>
              <a:rPr lang="en-US" dirty="0"/>
              <a:t>        Spearman's rank correlation rho</a:t>
            </a:r>
          </a:p>
          <a:p>
            <a:endParaRPr lang="en-US" dirty="0"/>
          </a:p>
          <a:p>
            <a:r>
              <a:rPr lang="en-US" dirty="0"/>
              <a:t>data:  </a:t>
            </a:r>
            <a:r>
              <a:rPr lang="en-US" dirty="0" err="1"/>
              <a:t>Highschool.GPA</a:t>
            </a:r>
            <a:r>
              <a:rPr lang="en-US" dirty="0"/>
              <a:t> and </a:t>
            </a:r>
            <a:r>
              <a:rPr lang="en-US" dirty="0" err="1"/>
              <a:t>Freshmen.GPA</a:t>
            </a:r>
            <a:endParaRPr lang="en-US" dirty="0"/>
          </a:p>
          <a:p>
            <a:r>
              <a:rPr lang="en-US" dirty="0"/>
              <a:t>S = 1.1495e+12, p-value &lt; 2.2e-16</a:t>
            </a:r>
          </a:p>
          <a:p>
            <a:r>
              <a:rPr lang="en-US" dirty="0"/>
              <a:t>alternative hypothesis: true rho is not equal to 0</a:t>
            </a:r>
          </a:p>
          <a:p>
            <a:r>
              <a:rPr lang="en-US" dirty="0"/>
              <a:t>sample estimates:</a:t>
            </a:r>
          </a:p>
          <a:p>
            <a:r>
              <a:rPr lang="en-US" dirty="0"/>
              <a:t>      rho </a:t>
            </a:r>
          </a:p>
          <a:p>
            <a:r>
              <a:rPr lang="en-US" dirty="0"/>
              <a:t>0.4652149 </a:t>
            </a:r>
          </a:p>
        </p:txBody>
      </p:sp>
    </p:spTree>
    <p:extLst>
      <p:ext uri="{BB962C8B-B14F-4D97-AF65-F5344CB8AC3E}">
        <p14:creationId xmlns:p14="http://schemas.microsoft.com/office/powerpoint/2010/main" val="338642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Machine Learning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818991"/>
            <a:ext cx="5181599" cy="5914427"/>
          </a:xfrm>
        </p:spPr>
      </p:pic>
    </p:spTree>
    <p:extLst>
      <p:ext uri="{BB962C8B-B14F-4D97-AF65-F5344CB8AC3E}">
        <p14:creationId xmlns:p14="http://schemas.microsoft.com/office/powerpoint/2010/main" val="12219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 </a:t>
            </a:r>
            <a:r>
              <a:rPr lang="en-US" dirty="0"/>
              <a:t>Notation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Regression/Fitting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Many routines in R use the ~ notation. This is based on the predictor response paradigm, with what is on the left of the ~ being the response.</a:t>
            </a:r>
          </a:p>
          <a:p>
            <a:pPr marL="0" indent="0">
              <a:buNone/>
            </a:pPr>
            <a:r>
              <a:rPr lang="en-US" b="1" dirty="0"/>
              <a:t>Example</a:t>
            </a:r>
            <a:r>
              <a:rPr lang="en-US" dirty="0"/>
              <a:t>: data set </a:t>
            </a:r>
            <a:r>
              <a:rPr lang="en-US" dirty="0" err="1"/>
              <a:t>mtcars</a:t>
            </a:r>
            <a:r>
              <a:rPr lang="en-US" dirty="0"/>
              <a:t> has info on car mileage, weight, number of gears, number of cylinders, etc. of 42 cars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841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457200"/>
            <a:ext cx="8763000" cy="5668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&gt; </a:t>
            </a:r>
            <a:r>
              <a:rPr lang="en-US" dirty="0"/>
              <a:t>head(</a:t>
            </a:r>
            <a:r>
              <a:rPr lang="en-US" dirty="0" err="1"/>
              <a:t>mtcars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sz="2600" dirty="0"/>
              <a:t>                   mpg </a:t>
            </a:r>
            <a:r>
              <a:rPr lang="en-US" sz="2600" dirty="0" err="1"/>
              <a:t>cyl</a:t>
            </a:r>
            <a:r>
              <a:rPr lang="en-US" sz="2600" dirty="0"/>
              <a:t> </a:t>
            </a:r>
            <a:r>
              <a:rPr lang="en-US" sz="2600" dirty="0" err="1"/>
              <a:t>disp</a:t>
            </a:r>
            <a:r>
              <a:rPr lang="en-US" sz="2600" dirty="0"/>
              <a:t>  </a:t>
            </a:r>
            <a:r>
              <a:rPr lang="en-US" sz="2600" dirty="0" err="1"/>
              <a:t>hp</a:t>
            </a:r>
            <a:r>
              <a:rPr lang="en-US" sz="2600" dirty="0"/>
              <a:t> drat    </a:t>
            </a:r>
            <a:r>
              <a:rPr lang="en-US" sz="2600" dirty="0" err="1"/>
              <a:t>wt</a:t>
            </a:r>
            <a:r>
              <a:rPr lang="en-US" sz="2600" dirty="0"/>
              <a:t>  </a:t>
            </a:r>
            <a:r>
              <a:rPr lang="en-US" sz="2600" dirty="0" err="1"/>
              <a:t>qsec</a:t>
            </a:r>
            <a:r>
              <a:rPr lang="en-US" sz="2600" dirty="0"/>
              <a:t> vs am gear carb</a:t>
            </a:r>
          </a:p>
          <a:p>
            <a:pPr marL="0" indent="0">
              <a:buNone/>
            </a:pPr>
            <a:r>
              <a:rPr lang="en-US" sz="2600" dirty="0"/>
              <a:t>Mazda RX4         21.0   6  160 110 3.90 2.620 16.46  0  1    4    4</a:t>
            </a:r>
          </a:p>
          <a:p>
            <a:pPr marL="0" indent="0">
              <a:buNone/>
            </a:pPr>
            <a:r>
              <a:rPr lang="en-US" sz="2600" dirty="0"/>
              <a:t>Mazda RX4 Wag     21.0   6  160 110 3.90 2.875 17.02  0  1    4    4</a:t>
            </a:r>
          </a:p>
          <a:p>
            <a:pPr marL="0" indent="0">
              <a:buNone/>
            </a:pPr>
            <a:r>
              <a:rPr lang="en-US" sz="2600" dirty="0"/>
              <a:t>Datsun 710        22.8   4  108  93 3.85 2.320 18.61  1  1    4    1</a:t>
            </a:r>
          </a:p>
          <a:p>
            <a:pPr marL="0" indent="0">
              <a:buNone/>
            </a:pPr>
            <a:r>
              <a:rPr lang="en-US" sz="2600" dirty="0"/>
              <a:t>Hornet 4 Drive    21.4   6  258 110 3.08 3.215 19.44  1  0    3    1</a:t>
            </a:r>
          </a:p>
          <a:p>
            <a:pPr marL="0" indent="0">
              <a:buNone/>
            </a:pPr>
            <a:r>
              <a:rPr lang="en-US" sz="2600" dirty="0"/>
              <a:t>Hornet </a:t>
            </a:r>
            <a:r>
              <a:rPr lang="en-US" sz="2600" dirty="0" err="1"/>
              <a:t>Sportabout</a:t>
            </a:r>
            <a:r>
              <a:rPr lang="en-US" sz="2600" dirty="0"/>
              <a:t> 18.7   8  360 175 3.15 3.440 17.02  0  0    3    2</a:t>
            </a:r>
          </a:p>
          <a:p>
            <a:pPr marL="0" indent="0">
              <a:buNone/>
            </a:pPr>
            <a:r>
              <a:rPr lang="en-US" sz="2600" dirty="0"/>
              <a:t>Valiant           18.1   6  225 105 2.76 3.460 20.22  1  0    3    1</a:t>
            </a:r>
          </a:p>
        </p:txBody>
      </p:sp>
    </p:spTree>
    <p:extLst>
      <p:ext uri="{BB962C8B-B14F-4D97-AF65-F5344CB8AC3E}">
        <p14:creationId xmlns:p14="http://schemas.microsoft.com/office/powerpoint/2010/main" val="8499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Say we want to predict mpg by </a:t>
            </a:r>
            <a:r>
              <a:rPr lang="en-US" dirty="0" err="1" smtClean="0"/>
              <a:t>hp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/>
              <a:t>&gt; print(lm(mpg ~ </a:t>
            </a:r>
            <a:r>
              <a:rPr lang="en-US" dirty="0" err="1"/>
              <a:t>hp,data</a:t>
            </a:r>
            <a:r>
              <a:rPr lang="en-US" dirty="0"/>
              <a:t>=</a:t>
            </a:r>
            <a:r>
              <a:rPr lang="en-US" dirty="0" err="1"/>
              <a:t>mtcars</a:t>
            </a:r>
            <a:r>
              <a:rPr lang="en-US" dirty="0"/>
              <a:t>))</a:t>
            </a:r>
          </a:p>
          <a:p>
            <a:endParaRPr lang="en-US" dirty="0" smtClean="0"/>
          </a:p>
          <a:p>
            <a:r>
              <a:rPr lang="en-US" dirty="0" smtClean="0"/>
              <a:t>Coefficients</a:t>
            </a:r>
            <a:r>
              <a:rPr lang="en-US" dirty="0"/>
              <a:t>:</a:t>
            </a:r>
          </a:p>
          <a:p>
            <a:r>
              <a:rPr lang="en-US" dirty="0"/>
              <a:t>(Intercept)           </a:t>
            </a:r>
            <a:r>
              <a:rPr lang="en-US" dirty="0" err="1"/>
              <a:t>hp</a:t>
            </a:r>
            <a:r>
              <a:rPr lang="en-US" dirty="0"/>
              <a:t>  </a:t>
            </a:r>
          </a:p>
          <a:p>
            <a:r>
              <a:rPr lang="en-US" dirty="0"/>
              <a:t>   30.09886     -0.06823 </a:t>
            </a:r>
            <a:endParaRPr lang="en-US" dirty="0" smtClean="0"/>
          </a:p>
          <a:p>
            <a:r>
              <a:rPr lang="en-US" dirty="0" smtClean="0"/>
              <a:t>______________________________________________</a:t>
            </a:r>
          </a:p>
          <a:p>
            <a:endParaRPr lang="en-US" dirty="0" smtClean="0"/>
          </a:p>
          <a:p>
            <a:r>
              <a:rPr lang="en-US" dirty="0" smtClean="0"/>
              <a:t>How about a no-intercept model?</a:t>
            </a:r>
          </a:p>
          <a:p>
            <a:r>
              <a:rPr lang="en-US" dirty="0"/>
              <a:t>&gt; print(lm(mpg ~ hp-1,data=</a:t>
            </a:r>
            <a:r>
              <a:rPr lang="en-US" dirty="0" err="1"/>
              <a:t>mtcars</a:t>
            </a:r>
            <a:r>
              <a:rPr lang="en-US" dirty="0"/>
              <a:t>))</a:t>
            </a:r>
          </a:p>
          <a:p>
            <a:endParaRPr lang="en-US" dirty="0"/>
          </a:p>
          <a:p>
            <a:r>
              <a:rPr lang="en-US" dirty="0" smtClean="0"/>
              <a:t>Coefficients</a:t>
            </a:r>
            <a:r>
              <a:rPr lang="en-US" dirty="0"/>
              <a:t>:</a:t>
            </a:r>
          </a:p>
          <a:p>
            <a:r>
              <a:rPr lang="en-US" dirty="0"/>
              <a:t>    </a:t>
            </a:r>
            <a:r>
              <a:rPr lang="en-US" dirty="0" err="1"/>
              <a:t>hp</a:t>
            </a:r>
            <a:r>
              <a:rPr lang="en-US" dirty="0"/>
              <a:t>  </a:t>
            </a:r>
          </a:p>
          <a:p>
            <a:r>
              <a:rPr lang="en-US" dirty="0"/>
              <a:t>0.1011 </a:t>
            </a:r>
          </a:p>
        </p:txBody>
      </p:sp>
    </p:spTree>
    <p:extLst>
      <p:ext uri="{BB962C8B-B14F-4D97-AF65-F5344CB8AC3E}">
        <p14:creationId xmlns:p14="http://schemas.microsoft.com/office/powerpoint/2010/main" val="302635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Include </a:t>
            </a:r>
            <a:r>
              <a:rPr lang="en-US" dirty="0" err="1" smtClean="0"/>
              <a:t>cyl</a:t>
            </a:r>
            <a:r>
              <a:rPr lang="en-US" dirty="0" smtClean="0"/>
              <a:t>:</a:t>
            </a:r>
          </a:p>
          <a:p>
            <a:r>
              <a:rPr lang="en-US" dirty="0"/>
              <a:t>&gt; print(lm(mpg ~ </a:t>
            </a:r>
            <a:r>
              <a:rPr lang="en-US" dirty="0" err="1"/>
              <a:t>hp+cyl,data</a:t>
            </a:r>
            <a:r>
              <a:rPr lang="en-US" dirty="0"/>
              <a:t>=</a:t>
            </a:r>
            <a:r>
              <a:rPr lang="en-US" dirty="0" err="1"/>
              <a:t>mtcars</a:t>
            </a:r>
            <a:r>
              <a:rPr lang="en-US" dirty="0"/>
              <a:t>))</a:t>
            </a:r>
          </a:p>
          <a:p>
            <a:endParaRPr lang="en-US" dirty="0"/>
          </a:p>
          <a:p>
            <a:r>
              <a:rPr lang="en-US" dirty="0"/>
              <a:t>Coefficients:</a:t>
            </a:r>
          </a:p>
          <a:p>
            <a:r>
              <a:rPr lang="en-US" dirty="0"/>
              <a:t>(Intercept)           </a:t>
            </a:r>
            <a:r>
              <a:rPr lang="en-US" dirty="0" err="1"/>
              <a:t>hp</a:t>
            </a:r>
            <a:r>
              <a:rPr lang="en-US" dirty="0"/>
              <a:t>          </a:t>
            </a:r>
            <a:r>
              <a:rPr lang="en-US" dirty="0" err="1"/>
              <a:t>cyl</a:t>
            </a:r>
            <a:r>
              <a:rPr lang="en-US" dirty="0"/>
              <a:t>  </a:t>
            </a:r>
          </a:p>
          <a:p>
            <a:r>
              <a:rPr lang="en-US" dirty="0"/>
              <a:t>   36.90833     -0.01912     -2.26469  </a:t>
            </a:r>
          </a:p>
          <a:p>
            <a:r>
              <a:rPr lang="en-US" dirty="0" smtClean="0"/>
              <a:t>______________________________________________</a:t>
            </a:r>
          </a:p>
          <a:p>
            <a:r>
              <a:rPr lang="en-US" dirty="0" smtClean="0"/>
              <a:t>and the product term:</a:t>
            </a:r>
          </a:p>
          <a:p>
            <a:endParaRPr lang="en-US" dirty="0"/>
          </a:p>
          <a:p>
            <a:r>
              <a:rPr lang="en-US" dirty="0"/>
              <a:t>&gt; print(lm(mpg ~ </a:t>
            </a:r>
            <a:r>
              <a:rPr lang="en-US" dirty="0" err="1"/>
              <a:t>hp</a:t>
            </a:r>
            <a:r>
              <a:rPr lang="en-US" dirty="0"/>
              <a:t>*</a:t>
            </a:r>
            <a:r>
              <a:rPr lang="en-US" dirty="0" err="1"/>
              <a:t>cyl,data</a:t>
            </a:r>
            <a:r>
              <a:rPr lang="en-US" dirty="0"/>
              <a:t>=</a:t>
            </a:r>
            <a:r>
              <a:rPr lang="en-US" dirty="0" err="1"/>
              <a:t>mtcars</a:t>
            </a:r>
            <a:r>
              <a:rPr lang="en-US" dirty="0"/>
              <a:t>))</a:t>
            </a:r>
          </a:p>
          <a:p>
            <a:endParaRPr lang="en-US" dirty="0"/>
          </a:p>
          <a:p>
            <a:r>
              <a:rPr lang="en-US" dirty="0"/>
              <a:t>Coefficients:</a:t>
            </a:r>
          </a:p>
          <a:p>
            <a:r>
              <a:rPr lang="en-US" dirty="0"/>
              <a:t>(Intercept)           </a:t>
            </a:r>
            <a:r>
              <a:rPr lang="en-US" dirty="0" err="1"/>
              <a:t>hp</a:t>
            </a:r>
            <a:r>
              <a:rPr lang="en-US" dirty="0"/>
              <a:t>          </a:t>
            </a:r>
            <a:r>
              <a:rPr lang="en-US" dirty="0" err="1"/>
              <a:t>cyl</a:t>
            </a:r>
            <a:r>
              <a:rPr lang="en-US" dirty="0"/>
              <a:t>       </a:t>
            </a:r>
            <a:r>
              <a:rPr lang="en-US" dirty="0" err="1"/>
              <a:t>hp:cyl</a:t>
            </a:r>
            <a:r>
              <a:rPr lang="en-US" dirty="0"/>
              <a:t>  </a:t>
            </a:r>
          </a:p>
          <a:p>
            <a:r>
              <a:rPr lang="en-US" dirty="0"/>
              <a:t>   50.75121     -0.17068     -4.11914      0.01974</a:t>
            </a:r>
          </a:p>
        </p:txBody>
      </p:sp>
    </p:spTree>
    <p:extLst>
      <p:ext uri="{BB962C8B-B14F-4D97-AF65-F5344CB8AC3E}">
        <p14:creationId xmlns:p14="http://schemas.microsoft.com/office/powerpoint/2010/main" val="150244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Everything and the kitchen sink:</a:t>
            </a:r>
          </a:p>
          <a:p>
            <a:r>
              <a:rPr lang="en-US" dirty="0"/>
              <a:t>&gt; print(lm(mpg ~ .^2,data=</a:t>
            </a:r>
            <a:r>
              <a:rPr lang="en-US" dirty="0" err="1"/>
              <a:t>mtcars</a:t>
            </a:r>
            <a:r>
              <a:rPr lang="en-US" dirty="0"/>
              <a:t>))</a:t>
            </a:r>
          </a:p>
          <a:p>
            <a:endParaRPr lang="en-US" dirty="0"/>
          </a:p>
          <a:p>
            <a:r>
              <a:rPr lang="en-US" dirty="0"/>
              <a:t>Coefficients:</a:t>
            </a:r>
          </a:p>
          <a:p>
            <a:r>
              <a:rPr lang="en-US" dirty="0"/>
              <a:t>(Intercept)          </a:t>
            </a:r>
            <a:r>
              <a:rPr lang="en-US" dirty="0" err="1"/>
              <a:t>cyl</a:t>
            </a:r>
            <a:r>
              <a:rPr lang="en-US" dirty="0"/>
              <a:t>         </a:t>
            </a:r>
            <a:r>
              <a:rPr lang="en-US" dirty="0" err="1"/>
              <a:t>disp</a:t>
            </a:r>
            <a:r>
              <a:rPr lang="en-US" dirty="0"/>
              <a:t>           </a:t>
            </a:r>
            <a:r>
              <a:rPr lang="en-US" dirty="0" err="1"/>
              <a:t>hp</a:t>
            </a:r>
            <a:r>
              <a:rPr lang="en-US" dirty="0"/>
              <a:t>         drat           </a:t>
            </a:r>
            <a:r>
              <a:rPr lang="en-US" dirty="0" err="1"/>
              <a:t>wt</a:t>
            </a:r>
            <a:r>
              <a:rPr lang="en-US" dirty="0"/>
              <a:t>         </a:t>
            </a:r>
            <a:r>
              <a:rPr lang="en-US" dirty="0" err="1"/>
              <a:t>qsec</a:t>
            </a:r>
            <a:r>
              <a:rPr lang="en-US" dirty="0"/>
              <a:t>  </a:t>
            </a:r>
          </a:p>
          <a:p>
            <a:r>
              <a:rPr lang="en-US" dirty="0"/>
              <a:t> -976.14836    107.63710     -0.71673      5.20820     93.64459     88.58589    -29.84482  </a:t>
            </a:r>
          </a:p>
          <a:p>
            <a:r>
              <a:rPr lang="en-US" dirty="0"/>
              <a:t>         vs           am         gear         carb     </a:t>
            </a:r>
            <a:r>
              <a:rPr lang="en-US" dirty="0" err="1"/>
              <a:t>cyl:disp</a:t>
            </a:r>
            <a:r>
              <a:rPr lang="en-US" dirty="0"/>
              <a:t>       </a:t>
            </a:r>
            <a:r>
              <a:rPr lang="en-US" dirty="0" err="1"/>
              <a:t>cyl:hp</a:t>
            </a:r>
            <a:r>
              <a:rPr lang="en-US" dirty="0"/>
              <a:t>     </a:t>
            </a:r>
            <a:r>
              <a:rPr lang="en-US" dirty="0" err="1"/>
              <a:t>cyl:drat</a:t>
            </a:r>
            <a:r>
              <a:rPr lang="en-US" dirty="0"/>
              <a:t>  </a:t>
            </a:r>
          </a:p>
          <a:p>
            <a:r>
              <a:rPr lang="en-US" dirty="0"/>
              <a:t>   13.95220   -519.42892    293.48749    -56.76076      0.61839     -0.53007     -4.57518  </a:t>
            </a:r>
          </a:p>
          <a:p>
            <a:r>
              <a:rPr lang="en-US" dirty="0"/>
              <a:t>     </a:t>
            </a:r>
            <a:r>
              <a:rPr lang="en-US" dirty="0" err="1"/>
              <a:t>cyl:wt</a:t>
            </a:r>
            <a:r>
              <a:rPr lang="en-US" dirty="0"/>
              <a:t>     </a:t>
            </a:r>
            <a:r>
              <a:rPr lang="en-US" dirty="0" err="1"/>
              <a:t>cyl:qsec</a:t>
            </a:r>
            <a:r>
              <a:rPr lang="en-US" dirty="0"/>
              <a:t>       </a:t>
            </a:r>
            <a:r>
              <a:rPr lang="en-US" dirty="0" err="1"/>
              <a:t>cyl:vs</a:t>
            </a:r>
            <a:r>
              <a:rPr lang="en-US" dirty="0"/>
              <a:t>       </a:t>
            </a:r>
            <a:r>
              <a:rPr lang="en-US" dirty="0" err="1"/>
              <a:t>cyl:am</a:t>
            </a:r>
            <a:r>
              <a:rPr lang="en-US" dirty="0"/>
              <a:t>     </a:t>
            </a:r>
            <a:r>
              <a:rPr lang="en-US" dirty="0" err="1"/>
              <a:t>cyl:gear</a:t>
            </a:r>
            <a:r>
              <a:rPr lang="en-US" dirty="0"/>
              <a:t>     </a:t>
            </a:r>
            <a:r>
              <a:rPr lang="en-US" dirty="0" err="1"/>
              <a:t>cyl:carb</a:t>
            </a:r>
            <a:r>
              <a:rPr lang="en-US" dirty="0"/>
              <a:t>      </a:t>
            </a:r>
            <a:r>
              <a:rPr lang="en-US" dirty="0" err="1"/>
              <a:t>disp:hp</a:t>
            </a:r>
            <a:r>
              <a:rPr lang="en-US" dirty="0"/>
              <a:t>  </a:t>
            </a:r>
          </a:p>
          <a:p>
            <a:r>
              <a:rPr lang="en-US" dirty="0"/>
              <a:t>  -21.69425      7.96779     70.54442    126.80477    -77.85856      3.04024     -0.01392  </a:t>
            </a:r>
          </a:p>
          <a:p>
            <a:r>
              <a:rPr lang="en-US" dirty="0"/>
              <a:t>  </a:t>
            </a:r>
            <a:r>
              <a:rPr lang="en-US" dirty="0" err="1"/>
              <a:t>disp:drat</a:t>
            </a:r>
            <a:r>
              <a:rPr lang="en-US" dirty="0"/>
              <a:t>      </a:t>
            </a:r>
            <a:r>
              <a:rPr lang="en-US" dirty="0" err="1"/>
              <a:t>disp:wt</a:t>
            </a:r>
            <a:r>
              <a:rPr lang="en-US" dirty="0"/>
              <a:t>    </a:t>
            </a:r>
            <a:r>
              <a:rPr lang="en-US" dirty="0" err="1"/>
              <a:t>disp:qsec</a:t>
            </a:r>
            <a:r>
              <a:rPr lang="en-US" dirty="0"/>
              <a:t>      </a:t>
            </a:r>
            <a:r>
              <a:rPr lang="en-US" dirty="0" err="1"/>
              <a:t>disp:vs</a:t>
            </a:r>
            <a:r>
              <a:rPr lang="en-US" dirty="0"/>
              <a:t>      </a:t>
            </a:r>
            <a:r>
              <a:rPr lang="en-US" dirty="0" err="1"/>
              <a:t>disp:am</a:t>
            </a:r>
            <a:r>
              <a:rPr lang="en-US" dirty="0"/>
              <a:t>    </a:t>
            </a:r>
            <a:r>
              <a:rPr lang="en-US" dirty="0" err="1"/>
              <a:t>disp:gear</a:t>
            </a:r>
            <a:r>
              <a:rPr lang="en-US" dirty="0"/>
              <a:t>    </a:t>
            </a:r>
            <a:r>
              <a:rPr lang="en-US" dirty="0" err="1"/>
              <a:t>disp:carb</a:t>
            </a:r>
            <a:r>
              <a:rPr lang="en-US" dirty="0"/>
              <a:t>  </a:t>
            </a:r>
          </a:p>
          <a:p>
            <a:r>
              <a:rPr lang="en-US" dirty="0"/>
              <a:t>    0.28869      0.03281     -0.28755      0.30314     -0.59288      0.62584      0.17424  </a:t>
            </a:r>
          </a:p>
          <a:p>
            <a:r>
              <a:rPr lang="en-US" dirty="0"/>
              <a:t>    </a:t>
            </a:r>
            <a:r>
              <a:rPr lang="en-US" dirty="0" err="1"/>
              <a:t>hp:drat</a:t>
            </a:r>
            <a:r>
              <a:rPr lang="en-US" dirty="0"/>
              <a:t>        </a:t>
            </a:r>
            <a:r>
              <a:rPr lang="en-US" dirty="0" err="1"/>
              <a:t>hp:wt</a:t>
            </a:r>
            <a:r>
              <a:rPr lang="en-US" dirty="0"/>
              <a:t>      </a:t>
            </a:r>
            <a:r>
              <a:rPr lang="en-US" dirty="0" err="1"/>
              <a:t>hp:qsec</a:t>
            </a:r>
            <a:r>
              <a:rPr lang="en-US" dirty="0"/>
              <a:t>        </a:t>
            </a:r>
            <a:r>
              <a:rPr lang="en-US" dirty="0" err="1"/>
              <a:t>hp:vs</a:t>
            </a:r>
            <a:r>
              <a:rPr lang="en-US" dirty="0"/>
              <a:t>        </a:t>
            </a:r>
            <a:r>
              <a:rPr lang="en-US" dirty="0" err="1"/>
              <a:t>hp:am</a:t>
            </a:r>
            <a:r>
              <a:rPr lang="en-US" dirty="0"/>
              <a:t>      </a:t>
            </a:r>
            <a:r>
              <a:rPr lang="en-US" dirty="0" err="1"/>
              <a:t>hp:gear</a:t>
            </a:r>
            <a:r>
              <a:rPr lang="en-US" dirty="0"/>
              <a:t>      </a:t>
            </a:r>
            <a:r>
              <a:rPr lang="en-US" dirty="0" err="1"/>
              <a:t>hp:carb</a:t>
            </a:r>
            <a:r>
              <a:rPr lang="en-US" dirty="0"/>
              <a:t>  </a:t>
            </a:r>
          </a:p>
          <a:p>
            <a:r>
              <a:rPr lang="en-US" dirty="0"/>
              <a:t>   -0.74773      0.39209      0.22681     -3.07399           NA           </a:t>
            </a:r>
            <a:r>
              <a:rPr lang="en-US" dirty="0" err="1"/>
              <a:t>NA</a:t>
            </a:r>
            <a:r>
              <a:rPr lang="en-US" dirty="0"/>
              <a:t>           </a:t>
            </a:r>
            <a:r>
              <a:rPr lang="en-US" dirty="0" err="1"/>
              <a:t>NA</a:t>
            </a:r>
            <a:r>
              <a:rPr lang="en-US" dirty="0"/>
              <a:t>  </a:t>
            </a:r>
          </a:p>
          <a:p>
            <a:r>
              <a:rPr lang="en-US" dirty="0"/>
              <a:t>    </a:t>
            </a:r>
            <a:r>
              <a:rPr lang="en-US" dirty="0" err="1"/>
              <a:t>drat:wt</a:t>
            </a:r>
            <a:r>
              <a:rPr lang="en-US" dirty="0"/>
              <a:t>    </a:t>
            </a:r>
            <a:r>
              <a:rPr lang="en-US" dirty="0" err="1"/>
              <a:t>drat:qsec</a:t>
            </a:r>
            <a:r>
              <a:rPr lang="en-US" dirty="0"/>
              <a:t>      </a:t>
            </a:r>
            <a:r>
              <a:rPr lang="en-US" dirty="0" err="1"/>
              <a:t>drat:vs</a:t>
            </a:r>
            <a:r>
              <a:rPr lang="en-US" dirty="0"/>
              <a:t>      </a:t>
            </a:r>
            <a:r>
              <a:rPr lang="en-US" dirty="0" err="1"/>
              <a:t>drat:am</a:t>
            </a:r>
            <a:r>
              <a:rPr lang="en-US" dirty="0"/>
              <a:t>    </a:t>
            </a:r>
            <a:r>
              <a:rPr lang="en-US" dirty="0" err="1"/>
              <a:t>drat:gear</a:t>
            </a:r>
            <a:r>
              <a:rPr lang="en-US" dirty="0"/>
              <a:t>    </a:t>
            </a:r>
            <a:r>
              <a:rPr lang="en-US" dirty="0" err="1"/>
              <a:t>drat:carb</a:t>
            </a:r>
            <a:r>
              <a:rPr lang="en-US" dirty="0"/>
              <a:t>      </a:t>
            </a:r>
            <a:r>
              <a:rPr lang="en-US" dirty="0" err="1"/>
              <a:t>wt:qsec</a:t>
            </a:r>
            <a:r>
              <a:rPr lang="en-US" dirty="0"/>
              <a:t>  </a:t>
            </a:r>
          </a:p>
          <a:p>
            <a:r>
              <a:rPr lang="en-US" dirty="0"/>
              <a:t>         NA           </a:t>
            </a:r>
            <a:r>
              <a:rPr lang="en-US" dirty="0" err="1"/>
              <a:t>NA</a:t>
            </a:r>
            <a:r>
              <a:rPr lang="en-US" dirty="0"/>
              <a:t>           </a:t>
            </a:r>
            <a:r>
              <a:rPr lang="en-US" dirty="0" err="1"/>
              <a:t>NA</a:t>
            </a:r>
            <a:r>
              <a:rPr lang="en-US" dirty="0"/>
              <a:t>           </a:t>
            </a:r>
            <a:r>
              <a:rPr lang="en-US" dirty="0" err="1"/>
              <a:t>NA</a:t>
            </a:r>
            <a:r>
              <a:rPr lang="en-US" dirty="0"/>
              <a:t>           </a:t>
            </a:r>
            <a:r>
              <a:rPr lang="en-US" dirty="0" err="1"/>
              <a:t>NA</a:t>
            </a:r>
            <a:r>
              <a:rPr lang="en-US" dirty="0"/>
              <a:t>           </a:t>
            </a:r>
            <a:r>
              <a:rPr lang="en-US" dirty="0" err="1"/>
              <a:t>NA</a:t>
            </a:r>
            <a:r>
              <a:rPr lang="en-US" dirty="0"/>
              <a:t>           </a:t>
            </a:r>
            <a:r>
              <a:rPr lang="en-US" dirty="0" err="1"/>
              <a:t>NA</a:t>
            </a:r>
            <a:r>
              <a:rPr lang="en-US" dirty="0"/>
              <a:t>  </a:t>
            </a:r>
          </a:p>
          <a:p>
            <a:r>
              <a:rPr lang="en-US" dirty="0"/>
              <a:t>      </a:t>
            </a:r>
            <a:r>
              <a:rPr lang="en-US" dirty="0" err="1"/>
              <a:t>wt:vs</a:t>
            </a:r>
            <a:r>
              <a:rPr lang="en-US" dirty="0"/>
              <a:t>        </a:t>
            </a:r>
            <a:r>
              <a:rPr lang="en-US" dirty="0" err="1"/>
              <a:t>wt:am</a:t>
            </a:r>
            <a:r>
              <a:rPr lang="en-US" dirty="0"/>
              <a:t>      </a:t>
            </a:r>
            <a:r>
              <a:rPr lang="en-US" dirty="0" err="1"/>
              <a:t>wt:gear</a:t>
            </a:r>
            <a:r>
              <a:rPr lang="en-US" dirty="0"/>
              <a:t>      </a:t>
            </a:r>
            <a:r>
              <a:rPr lang="en-US" dirty="0" err="1"/>
              <a:t>wt:carb</a:t>
            </a:r>
            <a:r>
              <a:rPr lang="en-US" dirty="0"/>
              <a:t>      </a:t>
            </a:r>
            <a:r>
              <a:rPr lang="en-US" dirty="0" err="1"/>
              <a:t>qsec:vs</a:t>
            </a:r>
            <a:r>
              <a:rPr lang="en-US" dirty="0"/>
              <a:t>      </a:t>
            </a:r>
            <a:r>
              <a:rPr lang="en-US" dirty="0" err="1"/>
              <a:t>qsec:am</a:t>
            </a:r>
            <a:r>
              <a:rPr lang="en-US" dirty="0"/>
              <a:t>    </a:t>
            </a:r>
            <a:r>
              <a:rPr lang="en-US" dirty="0" err="1"/>
              <a:t>qsec:gear</a:t>
            </a:r>
            <a:r>
              <a:rPr lang="en-US" dirty="0"/>
              <a:t>  </a:t>
            </a:r>
          </a:p>
          <a:p>
            <a:r>
              <a:rPr lang="en-US" dirty="0"/>
              <a:t>         NA           </a:t>
            </a:r>
            <a:r>
              <a:rPr lang="en-US" dirty="0" err="1"/>
              <a:t>NA</a:t>
            </a:r>
            <a:r>
              <a:rPr lang="en-US" dirty="0"/>
              <a:t>           </a:t>
            </a:r>
            <a:r>
              <a:rPr lang="en-US" dirty="0" err="1"/>
              <a:t>NA</a:t>
            </a:r>
            <a:r>
              <a:rPr lang="en-US" dirty="0"/>
              <a:t>           </a:t>
            </a:r>
            <a:r>
              <a:rPr lang="en-US" dirty="0" err="1"/>
              <a:t>NA</a:t>
            </a:r>
            <a:r>
              <a:rPr lang="en-US" dirty="0"/>
              <a:t>           </a:t>
            </a:r>
            <a:r>
              <a:rPr lang="en-US" dirty="0" err="1"/>
              <a:t>NA</a:t>
            </a:r>
            <a:r>
              <a:rPr lang="en-US" dirty="0"/>
              <a:t>           </a:t>
            </a:r>
            <a:r>
              <a:rPr lang="en-US" dirty="0" err="1"/>
              <a:t>NA</a:t>
            </a:r>
            <a:r>
              <a:rPr lang="en-US" dirty="0"/>
              <a:t>           </a:t>
            </a:r>
            <a:r>
              <a:rPr lang="en-US" dirty="0" err="1"/>
              <a:t>NA</a:t>
            </a:r>
            <a:r>
              <a:rPr lang="en-US" dirty="0"/>
              <a:t>  </a:t>
            </a:r>
          </a:p>
          <a:p>
            <a:r>
              <a:rPr lang="en-US" dirty="0"/>
              <a:t>  </a:t>
            </a:r>
            <a:r>
              <a:rPr lang="en-US" dirty="0" err="1"/>
              <a:t>qsec:carb</a:t>
            </a:r>
            <a:r>
              <a:rPr lang="en-US" dirty="0"/>
              <a:t>        </a:t>
            </a:r>
            <a:r>
              <a:rPr lang="en-US" dirty="0" err="1"/>
              <a:t>vs:am</a:t>
            </a:r>
            <a:r>
              <a:rPr lang="en-US" dirty="0"/>
              <a:t>      </a:t>
            </a:r>
            <a:r>
              <a:rPr lang="en-US" dirty="0" err="1"/>
              <a:t>vs:gear</a:t>
            </a:r>
            <a:r>
              <a:rPr lang="en-US" dirty="0"/>
              <a:t>      </a:t>
            </a:r>
            <a:r>
              <a:rPr lang="en-US" dirty="0" err="1"/>
              <a:t>vs:carb</a:t>
            </a:r>
            <a:r>
              <a:rPr lang="en-US" dirty="0"/>
              <a:t>      </a:t>
            </a:r>
            <a:r>
              <a:rPr lang="en-US" dirty="0" err="1"/>
              <a:t>am:gear</a:t>
            </a:r>
            <a:r>
              <a:rPr lang="en-US" dirty="0"/>
              <a:t>      </a:t>
            </a:r>
            <a:r>
              <a:rPr lang="en-US" dirty="0" err="1"/>
              <a:t>am:carb</a:t>
            </a:r>
            <a:r>
              <a:rPr lang="en-US" dirty="0"/>
              <a:t>    </a:t>
            </a:r>
            <a:r>
              <a:rPr lang="en-US" dirty="0" err="1"/>
              <a:t>gear:carb</a:t>
            </a:r>
            <a:r>
              <a:rPr lang="en-US" dirty="0"/>
              <a:t>  </a:t>
            </a:r>
          </a:p>
          <a:p>
            <a:r>
              <a:rPr lang="en-US" dirty="0"/>
              <a:t>         NA           </a:t>
            </a:r>
            <a:r>
              <a:rPr lang="en-US" dirty="0" err="1"/>
              <a:t>NA</a:t>
            </a:r>
            <a:r>
              <a:rPr lang="en-US" dirty="0"/>
              <a:t>           </a:t>
            </a:r>
            <a:r>
              <a:rPr lang="en-US" dirty="0" err="1"/>
              <a:t>NA</a:t>
            </a:r>
            <a:r>
              <a:rPr lang="en-US" dirty="0"/>
              <a:t>           </a:t>
            </a:r>
            <a:r>
              <a:rPr lang="en-US" dirty="0" err="1"/>
              <a:t>NA</a:t>
            </a:r>
            <a:r>
              <a:rPr lang="en-US" dirty="0"/>
              <a:t>           </a:t>
            </a:r>
            <a:r>
              <a:rPr lang="en-US" dirty="0" err="1"/>
              <a:t>NA</a:t>
            </a:r>
            <a:r>
              <a:rPr lang="en-US" dirty="0"/>
              <a:t>           </a:t>
            </a:r>
            <a:r>
              <a:rPr lang="en-US" dirty="0" err="1"/>
              <a:t>NA</a:t>
            </a:r>
            <a:r>
              <a:rPr lang="en-US" dirty="0"/>
              <a:t>           </a:t>
            </a:r>
            <a:r>
              <a:rPr lang="en-US" dirty="0" err="1"/>
              <a:t>NA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118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Random Variates and </a:t>
            </a:r>
            <a:br>
              <a:rPr lang="en-US" dirty="0" smtClean="0"/>
            </a:br>
            <a:r>
              <a:rPr lang="en-US" dirty="0" smtClean="0"/>
              <a:t>Probability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 you would expect R has a lot of functions built in for probability. They generally have the format</a:t>
            </a:r>
          </a:p>
          <a:p>
            <a:pPr marL="0" indent="0">
              <a:buNone/>
            </a:pPr>
            <a:r>
              <a:rPr lang="en-US" dirty="0" err="1" smtClean="0"/>
              <a:t>dname</a:t>
            </a:r>
            <a:r>
              <a:rPr lang="en-US" dirty="0" smtClean="0"/>
              <a:t> – probability density</a:t>
            </a:r>
          </a:p>
          <a:p>
            <a:pPr marL="0" indent="0">
              <a:buNone/>
            </a:pPr>
            <a:r>
              <a:rPr lang="en-US" dirty="0" err="1" smtClean="0"/>
              <a:t>pname</a:t>
            </a:r>
            <a:r>
              <a:rPr lang="en-US" dirty="0" smtClean="0"/>
              <a:t> – distribution function</a:t>
            </a:r>
          </a:p>
          <a:p>
            <a:pPr marL="0" indent="0">
              <a:buNone/>
            </a:pPr>
            <a:r>
              <a:rPr lang="en-US" dirty="0" err="1" smtClean="0"/>
              <a:t>rname</a:t>
            </a:r>
            <a:r>
              <a:rPr lang="en-US" dirty="0" smtClean="0"/>
              <a:t> – generate events</a:t>
            </a:r>
          </a:p>
          <a:p>
            <a:pPr marL="0" indent="0">
              <a:buNone/>
            </a:pPr>
            <a:r>
              <a:rPr lang="en-US" dirty="0" err="1" smtClean="0"/>
              <a:t>qname</a:t>
            </a:r>
            <a:r>
              <a:rPr lang="en-US" dirty="0" smtClean="0"/>
              <a:t> - quantiles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73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Normal Distribution</a:t>
            </a:r>
          </a:p>
          <a:p>
            <a:pPr marL="0" indent="0">
              <a:buNone/>
            </a:pPr>
            <a:r>
              <a:rPr lang="en-US" dirty="0" smtClean="0"/>
              <a:t>&gt; round(</a:t>
            </a:r>
            <a:r>
              <a:rPr lang="en-US" dirty="0" err="1" smtClean="0"/>
              <a:t>dnorm</a:t>
            </a:r>
            <a:r>
              <a:rPr lang="en-US" dirty="0" smtClean="0"/>
              <a:t>(</a:t>
            </a:r>
            <a:r>
              <a:rPr lang="en-US" dirty="0" err="1" smtClean="0"/>
              <a:t>seq</a:t>
            </a:r>
            <a:r>
              <a:rPr lang="en-US" dirty="0" smtClean="0"/>
              <a:t>(-3,3,0.5)),3)</a:t>
            </a:r>
          </a:p>
          <a:p>
            <a:pPr marL="0" indent="0">
              <a:buNone/>
            </a:pPr>
            <a:r>
              <a:rPr lang="en-US" dirty="0" smtClean="0"/>
              <a:t> [1] 0.004 0.018 0.054 0.130 0.242 0.352 0.399 0.352 0.242 0.130 0.054 0.018 0.004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&gt; round(</a:t>
            </a:r>
            <a:r>
              <a:rPr lang="en-US" dirty="0" err="1" smtClean="0"/>
              <a:t>pnorm</a:t>
            </a:r>
            <a:r>
              <a:rPr lang="en-US" dirty="0" smtClean="0"/>
              <a:t>(</a:t>
            </a:r>
            <a:r>
              <a:rPr lang="en-US" dirty="0" err="1" smtClean="0"/>
              <a:t>seq</a:t>
            </a:r>
            <a:r>
              <a:rPr lang="en-US" dirty="0" smtClean="0"/>
              <a:t>(0,30,5),mean=10,sd=5),3)</a:t>
            </a:r>
          </a:p>
          <a:p>
            <a:pPr marL="0" indent="0">
              <a:buNone/>
            </a:pPr>
            <a:r>
              <a:rPr lang="en-US" dirty="0" smtClean="0"/>
              <a:t>[1] 0.022 0.158 0.500 0.841 0.977 0.998 1.000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&gt; round(</a:t>
            </a:r>
            <a:r>
              <a:rPr lang="en-US" dirty="0" err="1" smtClean="0"/>
              <a:t>rnorm</a:t>
            </a:r>
            <a:r>
              <a:rPr lang="en-US" dirty="0" smtClean="0"/>
              <a:t>(5,mean=10,sd=5),3)</a:t>
            </a:r>
          </a:p>
          <a:p>
            <a:pPr marL="0" indent="0">
              <a:buNone/>
            </a:pPr>
            <a:r>
              <a:rPr lang="en-US" dirty="0" smtClean="0"/>
              <a:t>[1] 10.400  3.343 11.449 10.076  4.531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&gt; round(</a:t>
            </a:r>
            <a:r>
              <a:rPr lang="en-US" dirty="0" err="1" smtClean="0"/>
              <a:t>qnorm</a:t>
            </a:r>
            <a:r>
              <a:rPr lang="en-US" dirty="0" smtClean="0"/>
              <a:t>(</a:t>
            </a:r>
            <a:r>
              <a:rPr lang="en-US" dirty="0" err="1" smtClean="0"/>
              <a:t>seq</a:t>
            </a:r>
            <a:r>
              <a:rPr lang="en-US" dirty="0" smtClean="0"/>
              <a:t>(0.01,0.99,0.2)),3)</a:t>
            </a:r>
          </a:p>
          <a:p>
            <a:pPr marL="0" indent="0">
              <a:buNone/>
            </a:pPr>
            <a:r>
              <a:rPr lang="en-US" dirty="0" smtClean="0"/>
              <a:t>[1] -2.326 -0.806 -0.228  0.279  0.878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6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Installation is fully automatic. For installation files go the R homepage at CRAN (</a:t>
            </a:r>
            <a:r>
              <a:rPr lang="en-US" b="1" dirty="0" smtClean="0"/>
              <a:t>C</a:t>
            </a:r>
            <a:r>
              <a:rPr lang="en-US" dirty="0" smtClean="0"/>
              <a:t>omprehensive </a:t>
            </a:r>
            <a:r>
              <a:rPr lang="en-US" b="1" dirty="0" smtClean="0"/>
              <a:t>R</a:t>
            </a:r>
            <a:r>
              <a:rPr lang="en-US" dirty="0" smtClean="0"/>
              <a:t> </a:t>
            </a:r>
            <a:r>
              <a:rPr lang="en-US" b="1" dirty="0" smtClean="0"/>
              <a:t>A</a:t>
            </a:r>
            <a:r>
              <a:rPr lang="en-US" dirty="0" smtClean="0"/>
              <a:t>rchive </a:t>
            </a:r>
            <a:r>
              <a:rPr lang="en-US" b="1" dirty="0" smtClean="0"/>
              <a:t>N</a:t>
            </a:r>
            <a:r>
              <a:rPr lang="en-US" dirty="0" smtClean="0"/>
              <a:t>etwork):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https://cran.r-project.org/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When starting R (after some stuff) you get to the R prompt: &gt;</a:t>
            </a:r>
          </a:p>
          <a:p>
            <a:pPr marL="0" indent="0">
              <a:buNone/>
            </a:pPr>
            <a:r>
              <a:rPr lang="en-US" dirty="0" smtClean="0"/>
              <a:t>Now it is time to type in the commands.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There a number of GUIs out there (for example </a:t>
            </a:r>
            <a:r>
              <a:rPr lang="en-US" dirty="0" err="1" smtClean="0"/>
              <a:t>Rcdr</a:t>
            </a:r>
            <a:r>
              <a:rPr lang="en-US" dirty="0" smtClean="0"/>
              <a:t>) but it is much better to learn to use R directly. (You guys are used to this anyway!)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Many people run R via </a:t>
            </a:r>
            <a:r>
              <a:rPr lang="en-US" dirty="0" err="1" smtClean="0"/>
              <a:t>RStudio</a:t>
            </a:r>
            <a:r>
              <a:rPr lang="en-US" dirty="0" smtClean="0"/>
              <a:t>, also free, which has some nice tools to look at data sets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6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For the beta distribution see </a:t>
            </a:r>
            <a:r>
              <a:rPr lang="en-US" dirty="0" err="1" smtClean="0">
                <a:hlinkClick r:id="rId2"/>
              </a:rPr>
              <a:t>dbeta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For the binomial (including Bernoulli) distribution see </a:t>
            </a:r>
            <a:r>
              <a:rPr lang="en-US" dirty="0" err="1" smtClean="0">
                <a:hlinkClick r:id="rId3"/>
              </a:rPr>
              <a:t>dbinom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For the Cauchy distribution see </a:t>
            </a:r>
            <a:r>
              <a:rPr lang="en-US" dirty="0" err="1" smtClean="0">
                <a:hlinkClick r:id="rId4"/>
              </a:rPr>
              <a:t>dcauchy</a:t>
            </a:r>
            <a:r>
              <a:rPr lang="en-US" dirty="0" smtClean="0"/>
              <a:t>. (</a:t>
            </a:r>
            <a:r>
              <a:rPr lang="en-US" dirty="0" err="1" smtClean="0"/>
              <a:t>Breit</a:t>
            </a:r>
            <a:r>
              <a:rPr lang="en-US" dirty="0" smtClean="0"/>
              <a:t>-Wigner)</a:t>
            </a:r>
          </a:p>
          <a:p>
            <a:r>
              <a:rPr lang="en-US" dirty="0" smtClean="0"/>
              <a:t>For the chi-squared distribution see </a:t>
            </a:r>
            <a:r>
              <a:rPr lang="en-US" dirty="0" err="1" smtClean="0">
                <a:hlinkClick r:id="rId5"/>
              </a:rPr>
              <a:t>dchisq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For the exponential distribution see </a:t>
            </a:r>
            <a:r>
              <a:rPr lang="en-US" dirty="0" err="1" smtClean="0">
                <a:hlinkClick r:id="rId6"/>
              </a:rPr>
              <a:t>dexp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For the F distribution see </a:t>
            </a:r>
            <a:r>
              <a:rPr lang="en-US" dirty="0" err="1" smtClean="0">
                <a:hlinkClick r:id="rId7"/>
              </a:rPr>
              <a:t>df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For the gamma distribution see </a:t>
            </a:r>
            <a:r>
              <a:rPr lang="en-US" dirty="0" err="1" smtClean="0">
                <a:hlinkClick r:id="rId8"/>
              </a:rPr>
              <a:t>dgamma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For the geometric distribution see </a:t>
            </a:r>
            <a:r>
              <a:rPr lang="en-US" dirty="0" err="1" smtClean="0">
                <a:hlinkClick r:id="rId9"/>
              </a:rPr>
              <a:t>dgeom</a:t>
            </a:r>
            <a:r>
              <a:rPr lang="en-US" dirty="0" smtClean="0"/>
              <a:t>. (This is also a special case of the negative binomial.) </a:t>
            </a:r>
          </a:p>
          <a:p>
            <a:r>
              <a:rPr lang="en-US" dirty="0" smtClean="0"/>
              <a:t>For the hypergeometric distribution see </a:t>
            </a:r>
            <a:r>
              <a:rPr lang="en-US" dirty="0" err="1" smtClean="0">
                <a:hlinkClick r:id="rId10"/>
              </a:rPr>
              <a:t>dhyper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For the log-normal distribution see </a:t>
            </a:r>
            <a:r>
              <a:rPr lang="en-US" dirty="0" err="1" smtClean="0">
                <a:hlinkClick r:id="rId11"/>
              </a:rPr>
              <a:t>dlnorm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For the multinomial distribution see </a:t>
            </a:r>
            <a:r>
              <a:rPr lang="en-US" dirty="0" err="1" smtClean="0">
                <a:hlinkClick r:id="rId12"/>
              </a:rPr>
              <a:t>dmultinom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For the negative binomial distribution see </a:t>
            </a:r>
            <a:r>
              <a:rPr lang="en-US" dirty="0" err="1" smtClean="0">
                <a:hlinkClick r:id="rId13"/>
              </a:rPr>
              <a:t>dnbinom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For the normal distribution see </a:t>
            </a:r>
            <a:r>
              <a:rPr lang="en-US" dirty="0" err="1" smtClean="0">
                <a:hlinkClick r:id="rId14"/>
              </a:rPr>
              <a:t>dnorm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For the Poisson distribution see </a:t>
            </a:r>
            <a:r>
              <a:rPr lang="en-US" dirty="0" err="1" smtClean="0">
                <a:hlinkClick r:id="rId15"/>
              </a:rPr>
              <a:t>dpois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For the Student's t distribution see </a:t>
            </a:r>
            <a:r>
              <a:rPr lang="en-US" dirty="0" err="1" smtClean="0">
                <a:hlinkClick r:id="rId16"/>
              </a:rPr>
              <a:t>dt</a:t>
            </a:r>
            <a:r>
              <a:rPr lang="en-US" dirty="0" err="1" smtClean="0"/>
              <a:t>.</a:t>
            </a:r>
            <a:r>
              <a:rPr lang="en-US" dirty="0" smtClean="0"/>
              <a:t> </a:t>
            </a:r>
          </a:p>
          <a:p>
            <a:r>
              <a:rPr lang="en-US" dirty="0" smtClean="0"/>
              <a:t>For the uniform distribution see </a:t>
            </a:r>
            <a:r>
              <a:rPr lang="en-US" dirty="0" err="1" smtClean="0">
                <a:hlinkClick r:id="rId17"/>
              </a:rPr>
              <a:t>dunif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For the Weibull distribution see </a:t>
            </a:r>
            <a:r>
              <a:rPr lang="en-US" dirty="0" err="1" smtClean="0">
                <a:hlinkClick r:id="rId18"/>
              </a:rPr>
              <a:t>dweibull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Many others can be found in packages online, for example </a:t>
            </a:r>
            <a:r>
              <a:rPr lang="en-US" b="1" dirty="0" err="1" smtClean="0"/>
              <a:t>mvtnorm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6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Sampling from a finite set: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&gt; sample(1:100,5)</a:t>
            </a:r>
          </a:p>
          <a:p>
            <a:pPr marL="0" indent="0">
              <a:buNone/>
            </a:pPr>
            <a:r>
              <a:rPr lang="en-US" sz="2400" dirty="0"/>
              <a:t>[1] 17 80 29  7 </a:t>
            </a:r>
            <a:r>
              <a:rPr lang="en-US" sz="2400" dirty="0" smtClean="0"/>
              <a:t>53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&gt; sample(1:3,size=10,replace=T)</a:t>
            </a:r>
          </a:p>
          <a:p>
            <a:pPr marL="0" indent="0">
              <a:buNone/>
            </a:pPr>
            <a:r>
              <a:rPr lang="en-US" sz="2400" dirty="0"/>
              <a:t> [1] 2 1 2 2 2 3 3 3 3 </a:t>
            </a:r>
            <a:r>
              <a:rPr lang="en-US" sz="2400" dirty="0" smtClean="0"/>
              <a:t>2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&gt; table(sample(1:3,size=1000,replace=</a:t>
            </a:r>
            <a:r>
              <a:rPr lang="en-US" sz="2400" dirty="0" err="1" smtClean="0"/>
              <a:t>T,prob</a:t>
            </a:r>
            <a:r>
              <a:rPr lang="en-US" sz="2400" dirty="0" smtClean="0"/>
              <a:t>=c(1,5,2)))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1   2   3 </a:t>
            </a:r>
          </a:p>
          <a:p>
            <a:pPr marL="0" indent="0">
              <a:buNone/>
            </a:pPr>
            <a:r>
              <a:rPr lang="en-US" sz="2400" dirty="0"/>
              <a:t>146 622 232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08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set.seed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set.seed</a:t>
            </a:r>
            <a:r>
              <a:rPr lang="en-US" dirty="0"/>
              <a:t>(1000);</a:t>
            </a:r>
            <a:r>
              <a:rPr lang="en-US" dirty="0" err="1"/>
              <a:t>rnorm</a:t>
            </a:r>
            <a:r>
              <a:rPr lang="en-US" dirty="0"/>
              <a:t>(5)</a:t>
            </a:r>
          </a:p>
          <a:p>
            <a:pPr marL="0" indent="0">
              <a:buNone/>
            </a:pPr>
            <a:r>
              <a:rPr lang="en-US" dirty="0"/>
              <a:t>[1] -0.44577826 -1.20585657  0.04112631  0.63938841 -</a:t>
            </a:r>
            <a:r>
              <a:rPr lang="en-US" dirty="0" smtClean="0"/>
              <a:t>0.78655436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set.seed</a:t>
            </a:r>
            <a:r>
              <a:rPr lang="en-US" dirty="0"/>
              <a:t>(1000);</a:t>
            </a:r>
            <a:r>
              <a:rPr lang="en-US" dirty="0" err="1"/>
              <a:t>rnorm</a:t>
            </a:r>
            <a:r>
              <a:rPr lang="en-US" dirty="0"/>
              <a:t>(5)</a:t>
            </a:r>
          </a:p>
          <a:p>
            <a:pPr marL="0" indent="0">
              <a:buNone/>
            </a:pPr>
            <a:r>
              <a:rPr lang="en-US" dirty="0"/>
              <a:t>[1] -0.44577826 -1.20585657  0.04112631  0.63938841 -</a:t>
            </a:r>
            <a:r>
              <a:rPr lang="en-US" dirty="0" smtClean="0"/>
              <a:t>0.78655436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rnorm</a:t>
            </a:r>
            <a:r>
              <a:rPr lang="en-US" dirty="0"/>
              <a:t>(5)</a:t>
            </a:r>
          </a:p>
          <a:p>
            <a:pPr marL="0" indent="0">
              <a:buNone/>
            </a:pPr>
            <a:r>
              <a:rPr lang="en-US" dirty="0"/>
              <a:t>[1] -0.38548930 -0.47586788  0.71975069 -0.01850562 -1.37311776</a:t>
            </a:r>
          </a:p>
        </p:txBody>
      </p:sp>
    </p:spTree>
    <p:extLst>
      <p:ext uri="{BB962C8B-B14F-4D97-AF65-F5344CB8AC3E}">
        <p14:creationId xmlns:p14="http://schemas.microsoft.com/office/powerpoint/2010/main" val="30930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as a Computer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R is a full-fledged computer language with all the usual parts:</a:t>
            </a:r>
          </a:p>
          <a:p>
            <a:pPr marL="0" indent="0">
              <a:buNone/>
            </a:pPr>
            <a:r>
              <a:rPr lang="en-US" dirty="0" smtClean="0"/>
              <a:t>&gt; y&lt;-rep(0,1000)</a:t>
            </a:r>
          </a:p>
          <a:p>
            <a:pPr marL="0" indent="0">
              <a:buNone/>
            </a:pPr>
            <a:r>
              <a:rPr lang="en-US" dirty="0" smtClean="0"/>
              <a:t>&gt; for(</a:t>
            </a:r>
            <a:r>
              <a:rPr lang="en-US" dirty="0" err="1" smtClean="0"/>
              <a:t>i</a:t>
            </a:r>
            <a:r>
              <a:rPr lang="en-US" dirty="0" smtClean="0"/>
              <a:t> in 1:1000) {</a:t>
            </a:r>
          </a:p>
          <a:p>
            <a:pPr marL="0" indent="0">
              <a:buNone/>
            </a:pPr>
            <a:r>
              <a:rPr lang="en-US" dirty="0" smtClean="0"/>
              <a:t>+ x&lt;-</a:t>
            </a:r>
            <a:r>
              <a:rPr lang="en-US" dirty="0" err="1" smtClean="0"/>
              <a:t>rnorm</a:t>
            </a:r>
            <a:r>
              <a:rPr lang="en-US" dirty="0" smtClean="0"/>
              <a:t>(1e4)+2*</a:t>
            </a:r>
            <a:r>
              <a:rPr lang="en-US" dirty="0" err="1" smtClean="0"/>
              <a:t>rnorm</a:t>
            </a:r>
            <a:r>
              <a:rPr lang="en-US" dirty="0" smtClean="0"/>
              <a:t>(1e4,0.5)</a:t>
            </a:r>
          </a:p>
          <a:p>
            <a:pPr marL="0" indent="0">
              <a:buNone/>
            </a:pPr>
            <a:r>
              <a:rPr lang="en-US" dirty="0" smtClean="0"/>
              <a:t>+ if(max(x)&gt;10) y[</a:t>
            </a:r>
            <a:r>
              <a:rPr lang="en-US" dirty="0" err="1" smtClean="0"/>
              <a:t>i</a:t>
            </a:r>
            <a:r>
              <a:rPr lang="en-US" dirty="0" smtClean="0"/>
              <a:t>]&lt;-1</a:t>
            </a:r>
          </a:p>
          <a:p>
            <a:pPr marL="0" indent="0">
              <a:buNone/>
            </a:pPr>
            <a:r>
              <a:rPr lang="en-US" dirty="0" smtClean="0"/>
              <a:t>+ }</a:t>
            </a:r>
          </a:p>
          <a:p>
            <a:pPr marL="0" indent="0">
              <a:buNone/>
            </a:pPr>
            <a:r>
              <a:rPr lang="en-US" dirty="0" smtClean="0"/>
              <a:t>&gt; table(y)/1000</a:t>
            </a:r>
          </a:p>
          <a:p>
            <a:pPr marL="0" indent="0">
              <a:buNone/>
            </a:pPr>
            <a:r>
              <a:rPr lang="en-US" dirty="0" smtClean="0"/>
              <a:t>y</a:t>
            </a:r>
          </a:p>
          <a:p>
            <a:pPr marL="0" indent="0">
              <a:buNone/>
            </a:pPr>
            <a:r>
              <a:rPr lang="en-US" dirty="0" smtClean="0"/>
              <a:t>    0     1 </a:t>
            </a:r>
          </a:p>
          <a:p>
            <a:pPr marL="0" indent="0">
              <a:buNone/>
            </a:pPr>
            <a:r>
              <a:rPr lang="en-US" dirty="0" smtClean="0"/>
              <a:t>0.764 0.236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02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Writing your own Routines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Just open an editor and write your function!</a:t>
            </a:r>
          </a:p>
          <a:p>
            <a:pPr marL="0" indent="0">
              <a:buNone/>
            </a:pPr>
            <a:r>
              <a:rPr lang="en-US" dirty="0" smtClean="0"/>
              <a:t>&gt; fix(</a:t>
            </a:r>
            <a:r>
              <a:rPr lang="en-US" dirty="0" err="1" smtClean="0"/>
              <a:t>myfun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can use your favorite editor: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&gt; options(editor=“</a:t>
            </a:r>
            <a:r>
              <a:rPr lang="en-US" dirty="0" err="1" smtClean="0"/>
              <a:t>myfaveditor</a:t>
            </a:r>
            <a:r>
              <a:rPr lang="en-US" dirty="0" smtClean="0"/>
              <a:t>”)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 will do a basic syntax check. If there is a problem you get an error message and can go back to fix it with edit()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7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Some people prefer to always write their routines outside of R, save them as ASCII files and then use source to import them into R.</a:t>
            </a:r>
          </a:p>
          <a:p>
            <a:endParaRPr lang="en-US" dirty="0" smtClean="0"/>
          </a:p>
          <a:p>
            <a:r>
              <a:rPr lang="en-US" dirty="0" smtClean="0"/>
              <a:t>Advantage: you always have an independent version of the source code.</a:t>
            </a:r>
          </a:p>
          <a:p>
            <a:endParaRPr lang="en-US" dirty="0" smtClean="0"/>
          </a:p>
          <a:p>
            <a:r>
              <a:rPr lang="en-US" dirty="0" smtClean="0"/>
              <a:t>Disadvantage: one extra step (switch to and from R)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1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Customizing R: .First and .</a:t>
            </a:r>
            <a:r>
              <a:rPr lang="en-US" dirty="0" err="1" smtClean="0"/>
              <a:t>Rprofile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Each of us likes to set things up in a certain way. There are two routines to help with this: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.First </a:t>
            </a:r>
            <a:r>
              <a:rPr lang="en-US" dirty="0" smtClean="0"/>
              <a:t>is a routine inside an </a:t>
            </a:r>
            <a:r>
              <a:rPr lang="en-US" dirty="0" err="1" smtClean="0"/>
              <a:t>RData</a:t>
            </a:r>
            <a:r>
              <a:rPr lang="en-US" dirty="0" smtClean="0"/>
              <a:t>. Whatever commands are part of it are executed at startup. I use this mostly to load packages that I need in this project but not necessarily in any others.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.</a:t>
            </a:r>
            <a:r>
              <a:rPr lang="en-US" i="1" dirty="0" err="1" smtClean="0"/>
              <a:t>Rprofile</a:t>
            </a:r>
            <a:r>
              <a:rPr lang="en-US" i="1" dirty="0" smtClean="0"/>
              <a:t> </a:t>
            </a:r>
            <a:r>
              <a:rPr lang="en-US" dirty="0" smtClean="0"/>
              <a:t>is an ASCII file that sits in a folder which is in the search path of R. It has commands that will get executed at startup whenever ANY R session starts.</a:t>
            </a:r>
          </a:p>
        </p:txBody>
      </p:sp>
    </p:spTree>
    <p:extLst>
      <p:ext uri="{BB962C8B-B14F-4D97-AF65-F5344CB8AC3E}">
        <p14:creationId xmlns:p14="http://schemas.microsoft.com/office/powerpoint/2010/main" val="154380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 use this for a lot of things, for example to set the editor. I also have a number of routines that I wrote for repeating tasks. Rather than having to copy-paste them from an old project when I start a new one, they are always there!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At this writing my .</a:t>
            </a:r>
            <a:r>
              <a:rPr lang="en-US" dirty="0" err="1" smtClean="0"/>
              <a:t>Rprofile</a:t>
            </a:r>
            <a:r>
              <a:rPr lang="en-US" dirty="0" smtClean="0"/>
              <a:t> has 620 lines of code. You can have a look at it at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http://academic.uprm.edu/wrolke/research/.Rprofile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6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Among the strongest features of R are its graphics capabilities.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Graphs play a huge role in any statistical analysis: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Exploratory Data Analysis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Diagnostics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15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There is a long history of graphs in Statistics:</a:t>
            </a:r>
          </a:p>
          <a:p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 smtClean="0"/>
              <a:t>The Visual Display of Quantitative Information – Edward R. </a:t>
            </a:r>
            <a:r>
              <a:rPr lang="en-US" dirty="0" err="1" smtClean="0"/>
              <a:t>Tufte</a:t>
            </a:r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 smtClean="0"/>
              <a:t>Visualizing Data – William S. Cleveland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 smtClean="0"/>
              <a:t>Exploratory Data Analysis - </a:t>
            </a:r>
            <a:r>
              <a:rPr lang="en-US" dirty="0"/>
              <a:t>John W. Tukey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 smtClean="0"/>
              <a:t>The Grammar of Graphics – Leland Wilkinson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and Running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R is project-centric: everything belonging to a project (data and programs) are in one file with the extension .</a:t>
            </a:r>
            <a:r>
              <a:rPr lang="en-US" dirty="0" err="1" smtClean="0"/>
              <a:t>RData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can download the file for this talk: </a:t>
            </a:r>
            <a:r>
              <a:rPr lang="en-US" dirty="0" err="1" smtClean="0">
                <a:hlinkClick r:id="rId2"/>
              </a:rPr>
              <a:t>RDesy.RData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u</a:t>
            </a:r>
            <a:r>
              <a:rPr lang="en-US" dirty="0" smtClean="0"/>
              <a:t>se up and down arrow keys to recall commands. Also history()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use </a:t>
            </a:r>
            <a:r>
              <a:rPr lang="en-US" dirty="0" err="1"/>
              <a:t>rm</a:t>
            </a:r>
            <a:r>
              <a:rPr lang="en-US" dirty="0"/>
              <a:t>() to remove objects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finish an R session type q() or click on the x in the upper right corner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 careful: R does NOT save anything automatically.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All my projects have a routine called </a:t>
            </a:r>
            <a:r>
              <a:rPr lang="en-US" dirty="0" err="1" smtClean="0"/>
              <a:t>sv</a:t>
            </a:r>
            <a:r>
              <a:rPr lang="en-US" dirty="0" smtClean="0"/>
              <a:t>. Running </a:t>
            </a:r>
            <a:r>
              <a:rPr lang="en-US" dirty="0" err="1" smtClean="0"/>
              <a:t>sv</a:t>
            </a:r>
            <a:r>
              <a:rPr lang="en-US" dirty="0" smtClean="0"/>
              <a:t>() saves everything to the folder and file I want. I run this basically every 10 minutes or so.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&gt; </a:t>
            </a:r>
            <a:r>
              <a:rPr lang="en-US" dirty="0" err="1" smtClean="0"/>
              <a:t>sv</a:t>
            </a:r>
            <a:r>
              <a:rPr lang="en-US" dirty="0" smtClean="0"/>
              <a:t> &lt;- function ()  {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save.image</a:t>
            </a:r>
            <a:r>
              <a:rPr lang="en-US" dirty="0" smtClean="0"/>
              <a:t>(paste(</a:t>
            </a:r>
            <a:r>
              <a:rPr lang="en-US" dirty="0" err="1" smtClean="0"/>
              <a:t>getwd</a:t>
            </a:r>
            <a:r>
              <a:rPr lang="en-US" dirty="0" smtClean="0"/>
              <a:t>(),"/Desy2017.RData",sep=""))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5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ggplot2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are a number of packages available to make graphs in addition to the built-in ones, but the clear current leader is ggplot2.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Advantage: gorgeous graphs!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Disadvantage: very strange syntax, huge learning curve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457200"/>
            <a:ext cx="8763000" cy="5668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data set </a:t>
            </a:r>
            <a:r>
              <a:rPr lang="en-US" dirty="0" err="1" smtClean="0"/>
              <a:t>mtcars</a:t>
            </a:r>
            <a:r>
              <a:rPr lang="en-US" dirty="0" smtClean="0"/>
              <a:t> has info on </a:t>
            </a:r>
            <a:r>
              <a:rPr lang="en-US" dirty="0"/>
              <a:t>car mileage, weight, number of gears, number of cylinders, etc</a:t>
            </a:r>
            <a:r>
              <a:rPr lang="en-US" dirty="0" smtClean="0"/>
              <a:t>. of 42 cars</a:t>
            </a:r>
          </a:p>
          <a:p>
            <a:pPr marL="0" indent="0">
              <a:buNone/>
            </a:pPr>
            <a:r>
              <a:rPr lang="en-US" dirty="0"/>
              <a:t>&gt; head(</a:t>
            </a:r>
            <a:r>
              <a:rPr lang="en-US" dirty="0" err="1"/>
              <a:t>mtcars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sz="2600" dirty="0"/>
              <a:t>                   mpg </a:t>
            </a:r>
            <a:r>
              <a:rPr lang="en-US" sz="2600" dirty="0" err="1"/>
              <a:t>cyl</a:t>
            </a:r>
            <a:r>
              <a:rPr lang="en-US" sz="2600" dirty="0"/>
              <a:t> </a:t>
            </a:r>
            <a:r>
              <a:rPr lang="en-US" sz="2600" dirty="0" err="1"/>
              <a:t>disp</a:t>
            </a:r>
            <a:r>
              <a:rPr lang="en-US" sz="2600" dirty="0"/>
              <a:t>  </a:t>
            </a:r>
            <a:r>
              <a:rPr lang="en-US" sz="2600" dirty="0" err="1"/>
              <a:t>hp</a:t>
            </a:r>
            <a:r>
              <a:rPr lang="en-US" sz="2600" dirty="0"/>
              <a:t> drat    </a:t>
            </a:r>
            <a:r>
              <a:rPr lang="en-US" sz="2600" dirty="0" err="1"/>
              <a:t>wt</a:t>
            </a:r>
            <a:r>
              <a:rPr lang="en-US" sz="2600" dirty="0"/>
              <a:t>  </a:t>
            </a:r>
            <a:r>
              <a:rPr lang="en-US" sz="2600" dirty="0" err="1"/>
              <a:t>qsec</a:t>
            </a:r>
            <a:r>
              <a:rPr lang="en-US" sz="2600" dirty="0"/>
              <a:t> vs am gear carb</a:t>
            </a:r>
          </a:p>
          <a:p>
            <a:pPr marL="0" indent="0">
              <a:buNone/>
            </a:pPr>
            <a:r>
              <a:rPr lang="en-US" sz="2600" dirty="0"/>
              <a:t>Mazda RX4         21.0   6  160 110 3.90 2.620 16.46  0  1    4    4</a:t>
            </a:r>
          </a:p>
          <a:p>
            <a:pPr marL="0" indent="0">
              <a:buNone/>
            </a:pPr>
            <a:r>
              <a:rPr lang="en-US" sz="2600" dirty="0"/>
              <a:t>Mazda RX4 Wag     21.0   6  160 110 3.90 2.875 17.02  0  1    4    4</a:t>
            </a:r>
          </a:p>
          <a:p>
            <a:pPr marL="0" indent="0">
              <a:buNone/>
            </a:pPr>
            <a:r>
              <a:rPr lang="en-US" sz="2600" dirty="0"/>
              <a:t>Datsun 710        22.8   4  108  93 3.85 2.320 18.61  1  1    4    1</a:t>
            </a:r>
          </a:p>
          <a:p>
            <a:pPr marL="0" indent="0">
              <a:buNone/>
            </a:pPr>
            <a:r>
              <a:rPr lang="en-US" sz="2600" dirty="0"/>
              <a:t>Hornet 4 Drive    21.4   6  258 110 3.08 3.215 19.44  1  0    3    1</a:t>
            </a:r>
          </a:p>
          <a:p>
            <a:pPr marL="0" indent="0">
              <a:buNone/>
            </a:pPr>
            <a:r>
              <a:rPr lang="en-US" sz="2600" dirty="0"/>
              <a:t>Hornet </a:t>
            </a:r>
            <a:r>
              <a:rPr lang="en-US" sz="2600" dirty="0" err="1"/>
              <a:t>Sportabout</a:t>
            </a:r>
            <a:r>
              <a:rPr lang="en-US" sz="2600" dirty="0"/>
              <a:t> 18.7   8  360 175 3.15 3.440 17.02  0  0    3    2</a:t>
            </a:r>
          </a:p>
          <a:p>
            <a:pPr marL="0" indent="0">
              <a:buNone/>
            </a:pPr>
            <a:r>
              <a:rPr lang="en-US" sz="2600" dirty="0"/>
              <a:t>Valiant           18.1   6  225 105 2.76 3.460 20.22  1  0    3    1</a:t>
            </a:r>
          </a:p>
        </p:txBody>
      </p:sp>
    </p:spTree>
    <p:extLst>
      <p:ext uri="{BB962C8B-B14F-4D97-AF65-F5344CB8AC3E}">
        <p14:creationId xmlns:p14="http://schemas.microsoft.com/office/powerpoint/2010/main" val="36406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First we make some changes to the data frame. This is just to get better labels:</a:t>
            </a:r>
          </a:p>
          <a:p>
            <a:endParaRPr lang="en-US" dirty="0" smtClean="0"/>
          </a:p>
          <a:p>
            <a:r>
              <a:rPr lang="en-US" dirty="0"/>
              <a:t>&gt; </a:t>
            </a:r>
            <a:r>
              <a:rPr lang="en-US" dirty="0" err="1"/>
              <a:t>mtcars$gear</a:t>
            </a:r>
            <a:r>
              <a:rPr lang="en-US" dirty="0"/>
              <a:t> &lt;- factor(</a:t>
            </a:r>
            <a:r>
              <a:rPr lang="en-US" dirty="0" err="1"/>
              <a:t>mtcars$gear,levels</a:t>
            </a:r>
            <a:r>
              <a:rPr lang="en-US" dirty="0"/>
              <a:t>=c(3,4,5),</a:t>
            </a:r>
          </a:p>
          <a:p>
            <a:r>
              <a:rPr lang="en-US" dirty="0"/>
              <a:t>+    labels=c("3gears","4gears","5gears"))</a:t>
            </a:r>
          </a:p>
          <a:p>
            <a:r>
              <a:rPr lang="en-US" dirty="0"/>
              <a:t>&gt; </a:t>
            </a:r>
            <a:r>
              <a:rPr lang="en-US" dirty="0" err="1"/>
              <a:t>mtcars$am</a:t>
            </a:r>
            <a:r>
              <a:rPr lang="en-US" dirty="0"/>
              <a:t> &lt;- factor(</a:t>
            </a:r>
            <a:r>
              <a:rPr lang="en-US" dirty="0" err="1"/>
              <a:t>mtcars$am,levels</a:t>
            </a:r>
            <a:r>
              <a:rPr lang="en-US" dirty="0"/>
              <a:t>=c(0,1),</a:t>
            </a:r>
          </a:p>
          <a:p>
            <a:r>
              <a:rPr lang="en-US" dirty="0"/>
              <a:t>+    labels=c("</a:t>
            </a:r>
            <a:r>
              <a:rPr lang="en-US" dirty="0" err="1"/>
              <a:t>Automatic","Manual</a:t>
            </a:r>
            <a:r>
              <a:rPr lang="en-US" dirty="0"/>
              <a:t>"))</a:t>
            </a:r>
          </a:p>
          <a:p>
            <a:r>
              <a:rPr lang="en-US" dirty="0"/>
              <a:t>&gt; </a:t>
            </a:r>
            <a:r>
              <a:rPr lang="en-US" dirty="0" err="1"/>
              <a:t>mtcars$cyl</a:t>
            </a:r>
            <a:r>
              <a:rPr lang="en-US" dirty="0"/>
              <a:t> &lt;- factor(</a:t>
            </a:r>
            <a:r>
              <a:rPr lang="en-US" dirty="0" err="1"/>
              <a:t>mtcars$cyl,levels</a:t>
            </a:r>
            <a:r>
              <a:rPr lang="en-US" dirty="0"/>
              <a:t>=c(4,6,8),</a:t>
            </a:r>
          </a:p>
          <a:p>
            <a:r>
              <a:rPr lang="en-US" dirty="0"/>
              <a:t>+    labels=c("4cyl","6cyl","8cyl"))</a:t>
            </a:r>
          </a:p>
        </p:txBody>
      </p:sp>
    </p:spTree>
    <p:extLst>
      <p:ext uri="{BB962C8B-B14F-4D97-AF65-F5344CB8AC3E}">
        <p14:creationId xmlns:p14="http://schemas.microsoft.com/office/powerpoint/2010/main" val="66804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533401"/>
            <a:ext cx="41910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Kernel density plots for </a:t>
            </a:r>
            <a:r>
              <a:rPr lang="en-US" dirty="0" smtClean="0"/>
              <a:t>mpg </a:t>
            </a:r>
            <a:r>
              <a:rPr lang="en-US" dirty="0"/>
              <a:t>grouped by number of gears (indicated by color</a:t>
            </a:r>
            <a:r>
              <a:rPr lang="en-US" dirty="0" smtClean="0"/>
              <a:t>):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&gt; </a:t>
            </a:r>
            <a:r>
              <a:rPr lang="en-US" sz="2400" dirty="0" err="1" smtClean="0"/>
              <a:t>qplot</a:t>
            </a:r>
            <a:r>
              <a:rPr lang="en-US" sz="2400" dirty="0" smtClean="0"/>
              <a:t>(mpg</a:t>
            </a:r>
            <a:r>
              <a:rPr lang="en-US" sz="2400" dirty="0"/>
              <a:t>, data=</a:t>
            </a:r>
            <a:r>
              <a:rPr lang="en-US" sz="2400" dirty="0" err="1"/>
              <a:t>mtcars</a:t>
            </a:r>
            <a:r>
              <a:rPr lang="en-US" sz="2400" dirty="0"/>
              <a:t>, </a:t>
            </a:r>
            <a:r>
              <a:rPr lang="en-US" sz="2400" dirty="0" err="1"/>
              <a:t>geom</a:t>
            </a:r>
            <a:r>
              <a:rPr lang="en-US" sz="2400" dirty="0"/>
              <a:t>="density", fill=gear, alpha=I(.5), </a:t>
            </a:r>
            <a:br>
              <a:rPr lang="en-US" sz="2400" dirty="0"/>
            </a:br>
            <a:r>
              <a:rPr lang="en-US" sz="2400" dirty="0"/>
              <a:t>   main="Distribution of Gas </a:t>
            </a:r>
            <a:r>
              <a:rPr lang="en-US" sz="2400" dirty="0" err="1"/>
              <a:t>Milage</a:t>
            </a:r>
            <a:r>
              <a:rPr lang="en-US" sz="2400" dirty="0"/>
              <a:t>", </a:t>
            </a:r>
            <a:r>
              <a:rPr lang="en-US" sz="2400" dirty="0" err="1"/>
              <a:t>xlab</a:t>
            </a:r>
            <a:r>
              <a:rPr lang="en-US" sz="2400" dirty="0"/>
              <a:t>="Miles Per Gallon", </a:t>
            </a:r>
            <a:br>
              <a:rPr lang="en-US" sz="2400" dirty="0"/>
            </a:br>
            <a:r>
              <a:rPr lang="en-US" sz="2400" dirty="0"/>
              <a:t>   </a:t>
            </a:r>
            <a:r>
              <a:rPr lang="en-US" sz="2400" dirty="0" err="1"/>
              <a:t>ylab</a:t>
            </a:r>
            <a:r>
              <a:rPr lang="en-US" sz="2400" dirty="0"/>
              <a:t>="Density")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80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qplot</a:t>
            </a:r>
            <a:r>
              <a:rPr lang="en-US" dirty="0" smtClean="0"/>
              <a:t> – “quick plot” – basic routine to get  ggplot2 started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mpg</a:t>
            </a:r>
            <a:r>
              <a:rPr lang="en-US" dirty="0"/>
              <a:t>, </a:t>
            </a:r>
            <a:r>
              <a:rPr lang="en-US" dirty="0" smtClean="0"/>
              <a:t>data=</a:t>
            </a:r>
            <a:r>
              <a:rPr lang="en-US" dirty="0" err="1" smtClean="0"/>
              <a:t>mtcars</a:t>
            </a:r>
            <a:r>
              <a:rPr lang="en-US" dirty="0" smtClean="0"/>
              <a:t> – use variable mpg of data frame </a:t>
            </a:r>
            <a:r>
              <a:rPr lang="en-US" dirty="0" err="1" smtClean="0"/>
              <a:t>mtcars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geom</a:t>
            </a:r>
            <a:r>
              <a:rPr lang="en-US" dirty="0"/>
              <a:t>="</a:t>
            </a:r>
            <a:r>
              <a:rPr lang="en-US" dirty="0" smtClean="0"/>
              <a:t>density</a:t>
            </a:r>
            <a:r>
              <a:rPr lang="en-US" dirty="0"/>
              <a:t>" </a:t>
            </a:r>
            <a:r>
              <a:rPr lang="en-US" dirty="0" smtClean="0"/>
              <a:t> – geometry(shape) of graph (histogram, scatterplot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fill=gear – variable to use for grouping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alpha=I</a:t>
            </a:r>
            <a:r>
              <a:rPr lang="en-US" dirty="0"/>
              <a:t>(.5</a:t>
            </a:r>
            <a:r>
              <a:rPr lang="en-US" dirty="0" smtClean="0"/>
              <a:t>) – control amount of shading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main="Distribution of Gas </a:t>
            </a:r>
            <a:r>
              <a:rPr lang="en-US" dirty="0" err="1" smtClean="0"/>
              <a:t>Milage</a:t>
            </a:r>
            <a:r>
              <a:rPr lang="en-US" dirty="0" smtClean="0"/>
              <a:t>“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/>
              <a:t>xlab</a:t>
            </a:r>
            <a:r>
              <a:rPr lang="en-US" dirty="0"/>
              <a:t>="Miles Per Gallon</a:t>
            </a:r>
            <a:r>
              <a:rPr lang="en-US" dirty="0" smtClean="0"/>
              <a:t>"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r>
              <a:rPr lang="en-US" dirty="0" err="1" smtClean="0"/>
              <a:t>ylab</a:t>
            </a:r>
            <a:r>
              <a:rPr lang="en-US" dirty="0"/>
              <a:t>="Density</a:t>
            </a:r>
            <a:r>
              <a:rPr lang="en-US" dirty="0" smtClean="0"/>
              <a:t>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6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533401"/>
            <a:ext cx="41910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Histogram for mpg </a:t>
            </a:r>
            <a:r>
              <a:rPr lang="en-US" dirty="0"/>
              <a:t>grouped by number of gears (indicated by color</a:t>
            </a:r>
            <a:r>
              <a:rPr lang="en-US" dirty="0" smtClean="0"/>
              <a:t>):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&gt; </a:t>
            </a:r>
            <a:r>
              <a:rPr lang="en-US" sz="2400" dirty="0" err="1" smtClean="0"/>
              <a:t>qplot</a:t>
            </a:r>
            <a:r>
              <a:rPr lang="en-US" sz="2400" dirty="0" smtClean="0"/>
              <a:t>(mpg</a:t>
            </a:r>
            <a:r>
              <a:rPr lang="en-US" sz="2400" dirty="0"/>
              <a:t>, data=</a:t>
            </a:r>
            <a:r>
              <a:rPr lang="en-US" sz="2400" dirty="0" err="1"/>
              <a:t>mtcars</a:t>
            </a:r>
            <a:r>
              <a:rPr lang="en-US" sz="2400" dirty="0"/>
              <a:t>, </a:t>
            </a:r>
            <a:r>
              <a:rPr lang="en-US" sz="2400" dirty="0" err="1"/>
              <a:t>geom</a:t>
            </a:r>
            <a:r>
              <a:rPr lang="en-US" sz="2400" dirty="0" smtClean="0"/>
              <a:t>=“</a:t>
            </a:r>
            <a:r>
              <a:rPr lang="en-US" sz="2400" b="1" dirty="0" smtClean="0">
                <a:solidFill>
                  <a:srgbClr val="FF0000"/>
                </a:solidFill>
              </a:rPr>
              <a:t>histogram</a:t>
            </a:r>
            <a:r>
              <a:rPr lang="en-US" sz="2400" dirty="0" smtClean="0"/>
              <a:t>", </a:t>
            </a:r>
            <a:r>
              <a:rPr lang="en-US" sz="2400" dirty="0"/>
              <a:t>fill=gear, alpha=I(.5), </a:t>
            </a:r>
            <a:br>
              <a:rPr lang="en-US" sz="2400" dirty="0"/>
            </a:br>
            <a:r>
              <a:rPr lang="en-US" sz="2400" dirty="0"/>
              <a:t>   main="Distribution of Gas </a:t>
            </a:r>
            <a:r>
              <a:rPr lang="en-US" sz="2400" dirty="0" err="1"/>
              <a:t>Milage</a:t>
            </a:r>
            <a:r>
              <a:rPr lang="en-US" sz="2400" dirty="0"/>
              <a:t>", </a:t>
            </a:r>
            <a:r>
              <a:rPr lang="en-US" sz="2400" dirty="0" err="1"/>
              <a:t>xlab</a:t>
            </a:r>
            <a:r>
              <a:rPr lang="en-US" sz="2400" dirty="0"/>
              <a:t>="Miles Per Gallon", </a:t>
            </a:r>
            <a:br>
              <a:rPr lang="en-US" sz="2400" dirty="0"/>
            </a:br>
            <a:r>
              <a:rPr lang="en-US" sz="2400" dirty="0"/>
              <a:t>   </a:t>
            </a:r>
            <a:r>
              <a:rPr lang="en-US" sz="2400" dirty="0" err="1"/>
              <a:t>ylab</a:t>
            </a:r>
            <a:r>
              <a:rPr lang="en-US" sz="2400" dirty="0"/>
              <a:t>="Density")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1858962"/>
            <a:ext cx="3749675" cy="3749675"/>
          </a:xfrm>
        </p:spPr>
      </p:pic>
    </p:spTree>
    <p:extLst>
      <p:ext uri="{BB962C8B-B14F-4D97-AF65-F5344CB8AC3E}">
        <p14:creationId xmlns:p14="http://schemas.microsoft.com/office/powerpoint/2010/main" val="467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533401"/>
            <a:ext cx="41910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Deeper shading: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&gt; </a:t>
            </a:r>
            <a:r>
              <a:rPr lang="en-US" sz="2400" dirty="0" err="1" smtClean="0"/>
              <a:t>qplot</a:t>
            </a:r>
            <a:r>
              <a:rPr lang="en-US" sz="2400" dirty="0" smtClean="0"/>
              <a:t>(mpg</a:t>
            </a:r>
            <a:r>
              <a:rPr lang="en-US" sz="2400" dirty="0"/>
              <a:t>, data=</a:t>
            </a:r>
            <a:r>
              <a:rPr lang="en-US" sz="2400" dirty="0" err="1"/>
              <a:t>mtcars</a:t>
            </a:r>
            <a:r>
              <a:rPr lang="en-US" sz="2400" dirty="0"/>
              <a:t>, </a:t>
            </a:r>
            <a:r>
              <a:rPr lang="en-US" sz="2400" dirty="0" err="1"/>
              <a:t>geom</a:t>
            </a:r>
            <a:r>
              <a:rPr lang="en-US" sz="2400" dirty="0"/>
              <a:t>="density", fill=gear, alpha=</a:t>
            </a:r>
            <a:r>
              <a:rPr lang="en-US" sz="2400" b="1" dirty="0">
                <a:solidFill>
                  <a:srgbClr val="FF0000"/>
                </a:solidFill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</a:rPr>
              <a:t>(.9)</a:t>
            </a:r>
            <a:r>
              <a:rPr lang="en-US" sz="2400" dirty="0" smtClean="0"/>
              <a:t>,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   main="Distribution of Gas </a:t>
            </a:r>
            <a:r>
              <a:rPr lang="en-US" sz="2400" dirty="0" err="1"/>
              <a:t>Milage</a:t>
            </a:r>
            <a:r>
              <a:rPr lang="en-US" sz="2400" dirty="0"/>
              <a:t>", </a:t>
            </a:r>
            <a:r>
              <a:rPr lang="en-US" sz="2400" dirty="0" err="1"/>
              <a:t>xlab</a:t>
            </a:r>
            <a:r>
              <a:rPr lang="en-US" sz="2400" dirty="0"/>
              <a:t>="Miles Per Gallon", </a:t>
            </a:r>
            <a:br>
              <a:rPr lang="en-US" sz="2400" dirty="0"/>
            </a:br>
            <a:r>
              <a:rPr lang="en-US" sz="2400" dirty="0"/>
              <a:t>   </a:t>
            </a:r>
            <a:r>
              <a:rPr lang="en-US" sz="2400" dirty="0" err="1"/>
              <a:t>ylab</a:t>
            </a:r>
            <a:r>
              <a:rPr lang="en-US" sz="2400" dirty="0"/>
              <a:t>="Density")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1858962"/>
            <a:ext cx="3749675" cy="3749675"/>
          </a:xfrm>
        </p:spPr>
      </p:pic>
    </p:spTree>
    <p:extLst>
      <p:ext uri="{BB962C8B-B14F-4D97-AF65-F5344CB8AC3E}">
        <p14:creationId xmlns:p14="http://schemas.microsoft.com/office/powerpoint/2010/main" val="194967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52400"/>
            <a:ext cx="46482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Scatterplot </a:t>
            </a:r>
            <a:r>
              <a:rPr lang="en-US" dirty="0"/>
              <a:t>of mpg vs. </a:t>
            </a:r>
            <a:r>
              <a:rPr lang="en-US" dirty="0" err="1" smtClean="0"/>
              <a:t>hp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qplot</a:t>
            </a:r>
            <a:r>
              <a:rPr lang="en-US" dirty="0" smtClean="0"/>
              <a:t>(</a:t>
            </a:r>
            <a:r>
              <a:rPr lang="en-US" dirty="0" err="1" smtClean="0"/>
              <a:t>hp</a:t>
            </a:r>
            <a:r>
              <a:rPr lang="en-US" dirty="0"/>
              <a:t>, </a:t>
            </a:r>
            <a:r>
              <a:rPr lang="en-US" dirty="0" smtClean="0"/>
              <a:t>mpg, data=</a:t>
            </a:r>
            <a:r>
              <a:rPr lang="en-US" dirty="0" err="1" smtClean="0"/>
              <a:t>mtcars</a:t>
            </a:r>
            <a:r>
              <a:rPr lang="en-US" dirty="0"/>
              <a:t>,   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xlab</a:t>
            </a:r>
            <a:r>
              <a:rPr lang="en-US" dirty="0"/>
              <a:t>="Horsepower", </a:t>
            </a:r>
            <a:r>
              <a:rPr lang="en-US" dirty="0" err="1"/>
              <a:t>ylab</a:t>
            </a:r>
            <a:r>
              <a:rPr lang="en-US" dirty="0"/>
              <a:t>="Miles per Gallon</a:t>
            </a:r>
            <a:r>
              <a:rPr lang="en-US" dirty="0" smtClean="0"/>
              <a:t>")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Notice: no </a:t>
            </a:r>
            <a:r>
              <a:rPr lang="en-US" dirty="0" err="1" smtClean="0"/>
              <a:t>geom</a:t>
            </a:r>
            <a:r>
              <a:rPr lang="en-US" dirty="0" smtClean="0"/>
              <a:t>, scatterplot is the default if two numeric vectors are give.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1858962"/>
            <a:ext cx="3749675" cy="3749675"/>
          </a:xfrm>
        </p:spPr>
      </p:pic>
    </p:spTree>
    <p:extLst>
      <p:ext uri="{BB962C8B-B14F-4D97-AF65-F5344CB8AC3E}">
        <p14:creationId xmlns:p14="http://schemas.microsoft.com/office/powerpoint/2010/main" val="36406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52400"/>
            <a:ext cx="46482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Scatterplot </a:t>
            </a:r>
            <a:r>
              <a:rPr lang="en-US" dirty="0"/>
              <a:t>of mpg vs. </a:t>
            </a:r>
            <a:r>
              <a:rPr lang="en-US" dirty="0" err="1"/>
              <a:t>hp</a:t>
            </a:r>
            <a:r>
              <a:rPr lang="en-US" dirty="0"/>
              <a:t> </a:t>
            </a:r>
            <a:r>
              <a:rPr lang="en-US" dirty="0" smtClean="0"/>
              <a:t>by gears: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qplot</a:t>
            </a:r>
            <a:r>
              <a:rPr lang="en-US" dirty="0" smtClean="0"/>
              <a:t>(</a:t>
            </a:r>
            <a:r>
              <a:rPr lang="en-US" dirty="0" err="1" smtClean="0"/>
              <a:t>hp</a:t>
            </a:r>
            <a:r>
              <a:rPr lang="en-US" dirty="0"/>
              <a:t>, mpg, data=</a:t>
            </a:r>
            <a:r>
              <a:rPr lang="en-US" dirty="0" err="1"/>
              <a:t>mtcars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shape=am, color=am</a:t>
            </a:r>
            <a:r>
              <a:rPr lang="en-US" dirty="0"/>
              <a:t>, </a:t>
            </a:r>
            <a:r>
              <a:rPr lang="en-US" dirty="0" smtClean="0"/>
              <a:t>size=I(3</a:t>
            </a:r>
            <a:r>
              <a:rPr lang="en-US" dirty="0"/>
              <a:t>),</a:t>
            </a:r>
            <a:br>
              <a:rPr lang="en-US" dirty="0"/>
            </a:br>
            <a:r>
              <a:rPr lang="en-US" dirty="0" err="1" smtClean="0"/>
              <a:t>xlab</a:t>
            </a:r>
            <a:r>
              <a:rPr lang="en-US" dirty="0"/>
              <a:t>="Horsepower", </a:t>
            </a:r>
            <a:r>
              <a:rPr lang="en-US" dirty="0" err="1"/>
              <a:t>ylab</a:t>
            </a:r>
            <a:r>
              <a:rPr lang="en-US" dirty="0"/>
              <a:t>="Miles per Gallon</a:t>
            </a:r>
            <a:r>
              <a:rPr lang="en-US" dirty="0" smtClean="0"/>
              <a:t>")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______________________</a:t>
            </a:r>
          </a:p>
          <a:p>
            <a:pPr marL="0" indent="0">
              <a:buNone/>
            </a:pPr>
            <a:r>
              <a:rPr lang="en-US" dirty="0" smtClean="0"/>
              <a:t>shape: different plotting symbols</a:t>
            </a:r>
          </a:p>
          <a:p>
            <a:pPr marL="0" indent="0">
              <a:buNone/>
            </a:pPr>
            <a:r>
              <a:rPr lang="en-US" dirty="0" smtClean="0"/>
              <a:t>color: different colors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66800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78090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52400"/>
            <a:ext cx="46482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Scatterplot </a:t>
            </a:r>
            <a:r>
              <a:rPr lang="en-US" dirty="0"/>
              <a:t>of mpg vs. </a:t>
            </a:r>
            <a:r>
              <a:rPr lang="en-US" dirty="0" err="1"/>
              <a:t>hp</a:t>
            </a:r>
            <a:r>
              <a:rPr lang="en-US" dirty="0"/>
              <a:t> for each combination of gears and </a:t>
            </a:r>
            <a:r>
              <a:rPr lang="en-US" dirty="0" smtClean="0"/>
              <a:t>cylinders. In </a:t>
            </a:r>
            <a:r>
              <a:rPr lang="en-US" dirty="0"/>
              <a:t>each facet, </a:t>
            </a:r>
            <a:r>
              <a:rPr lang="en-US" dirty="0" smtClean="0"/>
              <a:t>transmission </a:t>
            </a:r>
            <a:r>
              <a:rPr lang="en-US" dirty="0"/>
              <a:t>type is represented by shape and </a:t>
            </a:r>
            <a:r>
              <a:rPr lang="en-US" dirty="0" smtClean="0"/>
              <a:t>color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qplot</a:t>
            </a:r>
            <a:r>
              <a:rPr lang="en-US" dirty="0"/>
              <a:t>(</a:t>
            </a:r>
            <a:r>
              <a:rPr lang="en-US" dirty="0" err="1"/>
              <a:t>hp</a:t>
            </a:r>
            <a:r>
              <a:rPr lang="en-US" dirty="0"/>
              <a:t>, mpg, data=</a:t>
            </a:r>
            <a:r>
              <a:rPr lang="en-US" dirty="0" err="1"/>
              <a:t>mtcars</a:t>
            </a:r>
            <a:r>
              <a:rPr lang="en-US" dirty="0"/>
              <a:t>, shape=am, color=am, </a:t>
            </a:r>
            <a:br>
              <a:rPr lang="en-US" dirty="0"/>
            </a:br>
            <a:r>
              <a:rPr lang="en-US" b="1" dirty="0" smtClean="0">
                <a:solidFill>
                  <a:srgbClr val="FF0000"/>
                </a:solidFill>
              </a:rPr>
              <a:t>facets=</a:t>
            </a:r>
            <a:r>
              <a:rPr lang="en-US" b="1" dirty="0" err="1" smtClean="0">
                <a:solidFill>
                  <a:srgbClr val="FF0000"/>
                </a:solidFill>
              </a:rPr>
              <a:t>gear~cyl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size=I(3</a:t>
            </a:r>
            <a:r>
              <a:rPr lang="en-US" dirty="0"/>
              <a:t>),</a:t>
            </a:r>
            <a:br>
              <a:rPr lang="en-US" dirty="0"/>
            </a:br>
            <a:r>
              <a:rPr lang="en-US" dirty="0" err="1" smtClean="0"/>
              <a:t>xlab</a:t>
            </a:r>
            <a:r>
              <a:rPr lang="en-US" dirty="0"/>
              <a:t>="Horsepower", </a:t>
            </a:r>
            <a:r>
              <a:rPr lang="en-US" dirty="0" err="1"/>
              <a:t>ylab</a:t>
            </a:r>
            <a:r>
              <a:rPr lang="en-US" dirty="0"/>
              <a:t>="Miles per Gallon")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892" y="1066800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47484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Help!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534400" cy="5791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R has a help system </a:t>
            </a:r>
            <a:r>
              <a:rPr lang="en-US" dirty="0"/>
              <a:t>that is quite </a:t>
            </a:r>
            <a:r>
              <a:rPr lang="en-US" dirty="0" smtClean="0"/>
              <a:t>good (</a:t>
            </a:r>
            <a:r>
              <a:rPr lang="en-US" dirty="0"/>
              <a:t>especially </a:t>
            </a:r>
            <a:r>
              <a:rPr lang="en-US" dirty="0" smtClean="0"/>
              <a:t>for a freeware program)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args</a:t>
            </a:r>
            <a:r>
              <a:rPr lang="en-US" dirty="0"/>
              <a:t>(lm)</a:t>
            </a:r>
          </a:p>
          <a:p>
            <a:pPr marL="0" indent="0">
              <a:buNone/>
            </a:pPr>
            <a:r>
              <a:rPr lang="en-US" dirty="0"/>
              <a:t>function (formula, data, subset, weights, </a:t>
            </a:r>
            <a:r>
              <a:rPr lang="en-US" dirty="0" err="1"/>
              <a:t>na.action</a:t>
            </a:r>
            <a:r>
              <a:rPr lang="en-US" dirty="0"/>
              <a:t>, method = "</a:t>
            </a:r>
            <a:r>
              <a:rPr lang="en-US" dirty="0" err="1"/>
              <a:t>qr</a:t>
            </a:r>
            <a:r>
              <a:rPr lang="en-US" dirty="0"/>
              <a:t>", </a:t>
            </a:r>
          </a:p>
          <a:p>
            <a:pPr marL="0" indent="0">
              <a:buNone/>
            </a:pPr>
            <a:r>
              <a:rPr lang="en-US" dirty="0"/>
              <a:t>    model = TRUE, x = FALSE, y = FALSE, </a:t>
            </a:r>
            <a:r>
              <a:rPr lang="en-US" dirty="0" err="1"/>
              <a:t>qr</a:t>
            </a:r>
            <a:r>
              <a:rPr lang="en-US" dirty="0"/>
              <a:t> = TRUE, </a:t>
            </a:r>
            <a:r>
              <a:rPr lang="en-US" dirty="0" err="1"/>
              <a:t>singular.ok</a:t>
            </a:r>
            <a:r>
              <a:rPr lang="en-US" dirty="0"/>
              <a:t> = TRUE, </a:t>
            </a:r>
          </a:p>
          <a:p>
            <a:pPr marL="0" indent="0">
              <a:buNone/>
            </a:pPr>
            <a:r>
              <a:rPr lang="en-US" dirty="0"/>
              <a:t>    contrasts = NULL, offset, ...)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&gt; </a:t>
            </a:r>
            <a:r>
              <a:rPr lang="en-US" dirty="0" err="1"/>
              <a:t>args</a:t>
            </a:r>
            <a:r>
              <a:rPr lang="en-US" dirty="0"/>
              <a:t>(mean</a:t>
            </a:r>
            <a:r>
              <a:rPr lang="en-US" dirty="0" smtClean="0"/>
              <a:t>)                        # doesn’t always work so good…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function (x, ...)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&gt; ?mean                                # or help(mean)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brings up a web browser with everything you want to know about the mean command: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L</a:t>
            </a:r>
            <a:r>
              <a:rPr lang="en-US" dirty="0" smtClean="0"/>
              <a:t>ist of arguments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L</a:t>
            </a:r>
            <a:r>
              <a:rPr lang="en-US" dirty="0" smtClean="0"/>
              <a:t>ist of output values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References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related functions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Examples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0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381000"/>
            <a:ext cx="4495800" cy="5745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Separate </a:t>
            </a:r>
            <a:r>
              <a:rPr lang="en-US" dirty="0"/>
              <a:t>regressions of mpg on weight for each number of </a:t>
            </a:r>
            <a:r>
              <a:rPr lang="en-US" dirty="0" smtClean="0"/>
              <a:t>cylinders: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qplot</a:t>
            </a:r>
            <a:r>
              <a:rPr lang="en-US" dirty="0"/>
              <a:t>(</a:t>
            </a:r>
            <a:r>
              <a:rPr lang="en-US" dirty="0" err="1"/>
              <a:t>wt</a:t>
            </a:r>
            <a:r>
              <a:rPr lang="en-US" dirty="0"/>
              <a:t>, mpg, data=</a:t>
            </a:r>
            <a:r>
              <a:rPr lang="en-US" dirty="0" err="1"/>
              <a:t>mtcars</a:t>
            </a:r>
            <a:r>
              <a:rPr lang="en-US" dirty="0"/>
              <a:t>, </a:t>
            </a:r>
            <a:r>
              <a:rPr lang="en-US" b="1" dirty="0" err="1">
                <a:solidFill>
                  <a:srgbClr val="FF0000"/>
                </a:solidFill>
              </a:rPr>
              <a:t>geom</a:t>
            </a:r>
            <a:r>
              <a:rPr lang="en-US" b="1" dirty="0">
                <a:solidFill>
                  <a:srgbClr val="FF0000"/>
                </a:solidFill>
              </a:rPr>
              <a:t>=c("point", "smooth"),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method</a:t>
            </a:r>
            <a:r>
              <a:rPr lang="en-US" b="1" dirty="0">
                <a:solidFill>
                  <a:srgbClr val="FF0000"/>
                </a:solidFill>
              </a:rPr>
              <a:t>="lm"</a:t>
            </a:r>
            <a:r>
              <a:rPr lang="en-US" dirty="0"/>
              <a:t>, </a:t>
            </a:r>
            <a:r>
              <a:rPr lang="en-US" dirty="0" smtClean="0"/>
              <a:t>se=F,</a:t>
            </a:r>
          </a:p>
          <a:p>
            <a:pPr marL="0" indent="0">
              <a:buNone/>
            </a:pPr>
            <a:r>
              <a:rPr lang="en-US" dirty="0" smtClean="0"/>
              <a:t>formula=</a:t>
            </a:r>
            <a:r>
              <a:rPr lang="en-US" dirty="0" err="1" smtClean="0"/>
              <a:t>y~x</a:t>
            </a:r>
            <a:r>
              <a:rPr lang="en-US" dirty="0"/>
              <a:t>, color=</a:t>
            </a:r>
            <a:r>
              <a:rPr lang="en-US" dirty="0" err="1"/>
              <a:t>cyl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smtClean="0"/>
              <a:t>main</a:t>
            </a:r>
            <a:r>
              <a:rPr lang="en-US" dirty="0"/>
              <a:t>="Regression of MPG on Weight", </a:t>
            </a:r>
            <a:br>
              <a:rPr lang="en-US" dirty="0"/>
            </a:br>
            <a:r>
              <a:rPr lang="en-US" dirty="0"/>
              <a:t>   </a:t>
            </a:r>
            <a:r>
              <a:rPr lang="en-US" dirty="0" err="1"/>
              <a:t>xlab</a:t>
            </a:r>
            <a:r>
              <a:rPr lang="en-US" dirty="0"/>
              <a:t>="Weight", </a:t>
            </a:r>
            <a:r>
              <a:rPr lang="en-US" dirty="0" err="1"/>
              <a:t>ylab</a:t>
            </a:r>
            <a:r>
              <a:rPr lang="en-US" dirty="0"/>
              <a:t>="Miles per Gallon")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1858962"/>
            <a:ext cx="3749675" cy="3749675"/>
          </a:xfrm>
        </p:spPr>
      </p:pic>
    </p:spTree>
    <p:extLst>
      <p:ext uri="{BB962C8B-B14F-4D97-AF65-F5344CB8AC3E}">
        <p14:creationId xmlns:p14="http://schemas.microsoft.com/office/powerpoint/2010/main" val="36406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381000"/>
            <a:ext cx="44958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With error bands (actually the default, suppress the bands with se=F)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qplot</a:t>
            </a:r>
            <a:r>
              <a:rPr lang="en-US" dirty="0"/>
              <a:t>(</a:t>
            </a:r>
            <a:r>
              <a:rPr lang="en-US" dirty="0" err="1"/>
              <a:t>wt</a:t>
            </a:r>
            <a:r>
              <a:rPr lang="en-US" dirty="0"/>
              <a:t>, mpg, data=</a:t>
            </a:r>
            <a:r>
              <a:rPr lang="en-US" dirty="0" err="1"/>
              <a:t>mtcars</a:t>
            </a:r>
            <a:r>
              <a:rPr lang="en-US" dirty="0"/>
              <a:t>, </a:t>
            </a:r>
            <a:r>
              <a:rPr lang="en-US" dirty="0" err="1"/>
              <a:t>geom</a:t>
            </a:r>
            <a:r>
              <a:rPr lang="en-US" dirty="0"/>
              <a:t>=c("point", "smooth"), </a:t>
            </a:r>
            <a:br>
              <a:rPr lang="en-US" dirty="0"/>
            </a:br>
            <a:r>
              <a:rPr lang="en-US" dirty="0" smtClean="0"/>
              <a:t>method</a:t>
            </a:r>
            <a:r>
              <a:rPr lang="en-US" dirty="0"/>
              <a:t>="lm",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formula=</a:t>
            </a:r>
            <a:r>
              <a:rPr lang="en-US" dirty="0" err="1" smtClean="0"/>
              <a:t>y~x</a:t>
            </a:r>
            <a:r>
              <a:rPr lang="en-US" dirty="0"/>
              <a:t>, color=</a:t>
            </a:r>
            <a:r>
              <a:rPr lang="en-US" dirty="0" err="1"/>
              <a:t>cyl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smtClean="0"/>
              <a:t>main</a:t>
            </a:r>
            <a:r>
              <a:rPr lang="en-US" dirty="0"/>
              <a:t>="Regression of MPG on Weight", </a:t>
            </a:r>
            <a:br>
              <a:rPr lang="en-US" dirty="0"/>
            </a:br>
            <a:r>
              <a:rPr lang="en-US" dirty="0"/>
              <a:t>   </a:t>
            </a:r>
            <a:r>
              <a:rPr lang="en-US" dirty="0" err="1"/>
              <a:t>xlab</a:t>
            </a:r>
            <a:r>
              <a:rPr lang="en-US" dirty="0"/>
              <a:t>="Weight", </a:t>
            </a:r>
            <a:r>
              <a:rPr lang="en-US" dirty="0" err="1"/>
              <a:t>ylab</a:t>
            </a:r>
            <a:r>
              <a:rPr lang="en-US" dirty="0"/>
              <a:t>="Miles per Gallon")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066800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0827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862" y="381000"/>
            <a:ext cx="44958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Non-parametric regression with LOESS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qplot</a:t>
            </a:r>
            <a:r>
              <a:rPr lang="en-US" dirty="0"/>
              <a:t>(</a:t>
            </a:r>
            <a:r>
              <a:rPr lang="en-US" dirty="0" err="1"/>
              <a:t>wt</a:t>
            </a:r>
            <a:r>
              <a:rPr lang="en-US" dirty="0"/>
              <a:t>, mpg, data=</a:t>
            </a:r>
            <a:r>
              <a:rPr lang="en-US" dirty="0" err="1"/>
              <a:t>mtcars</a:t>
            </a:r>
            <a:r>
              <a:rPr lang="en-US" dirty="0"/>
              <a:t>, </a:t>
            </a:r>
            <a:r>
              <a:rPr lang="en-US" dirty="0" err="1"/>
              <a:t>geom</a:t>
            </a:r>
            <a:r>
              <a:rPr lang="en-US" dirty="0"/>
              <a:t>=c("point", "smooth"), </a:t>
            </a:r>
            <a:br>
              <a:rPr lang="en-US" dirty="0"/>
            </a:br>
            <a:r>
              <a:rPr lang="en-US" b="1" dirty="0" smtClean="0">
                <a:solidFill>
                  <a:srgbClr val="FF0000"/>
                </a:solidFill>
              </a:rPr>
              <a:t>method</a:t>
            </a:r>
            <a:r>
              <a:rPr lang="en-US" b="1" dirty="0">
                <a:solidFill>
                  <a:srgbClr val="FF0000"/>
                </a:solidFill>
              </a:rPr>
              <a:t>="</a:t>
            </a:r>
            <a:r>
              <a:rPr lang="en-US" b="1" dirty="0" smtClean="0">
                <a:solidFill>
                  <a:srgbClr val="FF0000"/>
                </a:solidFill>
              </a:rPr>
              <a:t>loess",</a:t>
            </a:r>
          </a:p>
          <a:p>
            <a:pPr marL="0" indent="0">
              <a:buNone/>
            </a:pPr>
            <a:r>
              <a:rPr lang="en-US" dirty="0" smtClean="0"/>
              <a:t>formula=</a:t>
            </a:r>
            <a:r>
              <a:rPr lang="en-US" dirty="0" err="1" smtClean="0"/>
              <a:t>y~x</a:t>
            </a:r>
            <a:r>
              <a:rPr lang="en-US" dirty="0"/>
              <a:t>, color=</a:t>
            </a:r>
            <a:r>
              <a:rPr lang="en-US" dirty="0" err="1"/>
              <a:t>cyl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smtClean="0"/>
              <a:t>main</a:t>
            </a:r>
            <a:r>
              <a:rPr lang="en-US" dirty="0"/>
              <a:t>="Regression of MPG on Weight", </a:t>
            </a:r>
            <a:br>
              <a:rPr lang="en-US" dirty="0"/>
            </a:br>
            <a:r>
              <a:rPr lang="en-US" dirty="0"/>
              <a:t>   </a:t>
            </a:r>
            <a:r>
              <a:rPr lang="en-US" dirty="0" err="1"/>
              <a:t>xlab</a:t>
            </a:r>
            <a:r>
              <a:rPr lang="en-US" dirty="0"/>
              <a:t>="Weight", </a:t>
            </a:r>
            <a:r>
              <a:rPr lang="en-US" dirty="0" err="1"/>
              <a:t>ylab</a:t>
            </a:r>
            <a:r>
              <a:rPr lang="en-US" dirty="0"/>
              <a:t>="Miles per Gallon")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95400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0827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381000"/>
            <a:ext cx="44958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and by gear: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qplot</a:t>
            </a:r>
            <a:r>
              <a:rPr lang="en-US" dirty="0"/>
              <a:t>(</a:t>
            </a:r>
            <a:r>
              <a:rPr lang="en-US" dirty="0" err="1"/>
              <a:t>wt</a:t>
            </a:r>
            <a:r>
              <a:rPr lang="en-US" dirty="0"/>
              <a:t>, mpg, data=</a:t>
            </a:r>
            <a:r>
              <a:rPr lang="en-US" dirty="0" err="1"/>
              <a:t>mtcars</a:t>
            </a:r>
            <a:r>
              <a:rPr lang="en-US" dirty="0"/>
              <a:t>, </a:t>
            </a:r>
            <a:r>
              <a:rPr lang="en-US" dirty="0" err="1"/>
              <a:t>geom</a:t>
            </a:r>
            <a:r>
              <a:rPr lang="en-US" dirty="0"/>
              <a:t>=c("point", "smooth"), </a:t>
            </a:r>
            <a:br>
              <a:rPr lang="en-US" dirty="0"/>
            </a:br>
            <a:r>
              <a:rPr lang="en-US" dirty="0" smtClean="0"/>
              <a:t>method</a:t>
            </a:r>
            <a:r>
              <a:rPr lang="en-US" dirty="0"/>
              <a:t>="</a:t>
            </a:r>
            <a:r>
              <a:rPr lang="en-US" dirty="0" smtClean="0"/>
              <a:t>loess",</a:t>
            </a:r>
          </a:p>
          <a:p>
            <a:pPr marL="0" indent="0">
              <a:buNone/>
            </a:pPr>
            <a:r>
              <a:rPr lang="en-US" dirty="0" smtClean="0"/>
              <a:t>formula=</a:t>
            </a:r>
            <a:r>
              <a:rPr lang="en-US" dirty="0" err="1" smtClean="0"/>
              <a:t>y~x</a:t>
            </a:r>
            <a:r>
              <a:rPr lang="en-US" dirty="0"/>
              <a:t>, color=</a:t>
            </a:r>
            <a:r>
              <a:rPr lang="en-US" dirty="0" err="1"/>
              <a:t>cyl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facet=</a:t>
            </a:r>
            <a:r>
              <a:rPr lang="en-US" b="1" dirty="0" err="1" smtClean="0">
                <a:solidFill>
                  <a:srgbClr val="FF0000"/>
                </a:solidFill>
              </a:rPr>
              <a:t>gear~cyl</a:t>
            </a:r>
            <a:r>
              <a:rPr lang="en-US" dirty="0" smtClean="0"/>
              <a:t>,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main</a:t>
            </a:r>
            <a:r>
              <a:rPr lang="en-US" dirty="0"/>
              <a:t>="Regression of MPG on Weight", </a:t>
            </a:r>
            <a:br>
              <a:rPr lang="en-US" dirty="0"/>
            </a:br>
            <a:r>
              <a:rPr lang="en-US" dirty="0" err="1" smtClean="0"/>
              <a:t>xlab</a:t>
            </a:r>
            <a:r>
              <a:rPr lang="en-US" dirty="0"/>
              <a:t>="Weight</a:t>
            </a:r>
            <a:r>
              <a:rPr lang="en-US" dirty="0" smtClean="0"/>
              <a:t>",</a:t>
            </a:r>
          </a:p>
          <a:p>
            <a:pPr marL="0" indent="0">
              <a:buNone/>
            </a:pPr>
            <a:r>
              <a:rPr lang="en-US" dirty="0" err="1" smtClean="0"/>
              <a:t>ylab</a:t>
            </a:r>
            <a:r>
              <a:rPr lang="en-US" dirty="0"/>
              <a:t>="Miles per Gallon")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1858962"/>
            <a:ext cx="3749675" cy="3749675"/>
          </a:xfrm>
        </p:spPr>
      </p:pic>
    </p:spTree>
    <p:extLst>
      <p:ext uri="{BB962C8B-B14F-4D97-AF65-F5344CB8AC3E}">
        <p14:creationId xmlns:p14="http://schemas.microsoft.com/office/powerpoint/2010/main" val="78713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ggplot</a:t>
            </a:r>
            <a:r>
              <a:rPr lang="en-US" dirty="0" smtClean="0"/>
              <a:t> for more Control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&gt; </a:t>
            </a:r>
            <a:r>
              <a:rPr lang="en-US" dirty="0" err="1" smtClean="0"/>
              <a:t>plt</a:t>
            </a:r>
            <a:r>
              <a:rPr lang="en-US" dirty="0" smtClean="0"/>
              <a:t> </a:t>
            </a:r>
            <a:r>
              <a:rPr lang="en-US" dirty="0"/>
              <a:t>&lt;- </a:t>
            </a:r>
            <a:r>
              <a:rPr lang="en-US" dirty="0" err="1"/>
              <a:t>ggplot</a:t>
            </a:r>
            <a:r>
              <a:rPr lang="en-US" dirty="0"/>
              <a:t>(data=</a:t>
            </a:r>
            <a:r>
              <a:rPr lang="en-US" dirty="0" err="1"/>
              <a:t>mtcars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aes</a:t>
            </a:r>
            <a:r>
              <a:rPr lang="en-US" dirty="0" smtClean="0"/>
              <a:t>(x </a:t>
            </a:r>
            <a:r>
              <a:rPr lang="en-US" dirty="0"/>
              <a:t>= </a:t>
            </a:r>
            <a:r>
              <a:rPr lang="en-US" dirty="0" err="1"/>
              <a:t>wt</a:t>
            </a:r>
            <a:r>
              <a:rPr lang="en-US" dirty="0"/>
              <a:t>, y = mpg, color=factor(</a:t>
            </a:r>
            <a:r>
              <a:rPr lang="en-US" dirty="0" err="1"/>
              <a:t>cyl</a:t>
            </a:r>
            <a:r>
              <a:rPr lang="en-US" dirty="0"/>
              <a:t>))) </a:t>
            </a:r>
            <a:r>
              <a:rPr lang="en-US" dirty="0" smtClean="0"/>
              <a:t>+                </a:t>
            </a:r>
            <a:r>
              <a:rPr lang="en-US" dirty="0" err="1"/>
              <a:t>geom_point</a:t>
            </a:r>
            <a:r>
              <a:rPr lang="en-US" dirty="0" smtClean="0"/>
              <a:t>()</a:t>
            </a:r>
          </a:p>
          <a:p>
            <a:pPr marL="0" indent="0">
              <a:buNone/>
            </a:pPr>
            <a:r>
              <a:rPr lang="en-US" dirty="0" smtClean="0"/>
              <a:t>&gt; print(</a:t>
            </a:r>
            <a:r>
              <a:rPr lang="en-US" dirty="0" err="1" smtClean="0"/>
              <a:t>plt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____________________</a:t>
            </a:r>
          </a:p>
          <a:p>
            <a:pPr marL="0" indent="0">
              <a:buNone/>
            </a:pPr>
            <a:r>
              <a:rPr lang="en-US" dirty="0" err="1" smtClean="0"/>
              <a:t>aes</a:t>
            </a:r>
            <a:r>
              <a:rPr lang="en-US" dirty="0" smtClean="0"/>
              <a:t> – </a:t>
            </a:r>
            <a:r>
              <a:rPr lang="en-US" dirty="0"/>
              <a:t>(</a:t>
            </a:r>
            <a:r>
              <a:rPr lang="en-US" dirty="0" smtClean="0"/>
              <a:t>aesthetics) which variable goes where in the graph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1858962"/>
            <a:ext cx="3749675" cy="3749675"/>
          </a:xfrm>
        </p:spPr>
      </p:pic>
    </p:spTree>
    <p:extLst>
      <p:ext uri="{BB962C8B-B14F-4D97-AF65-F5344CB8AC3E}">
        <p14:creationId xmlns:p14="http://schemas.microsoft.com/office/powerpoint/2010/main" val="36406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6200" y="304800"/>
            <a:ext cx="4419600" cy="5821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fix axis labels: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&gt;  </a:t>
            </a:r>
            <a:r>
              <a:rPr lang="en-US" dirty="0" err="1"/>
              <a:t>plt</a:t>
            </a:r>
            <a:r>
              <a:rPr lang="en-US" dirty="0"/>
              <a:t>&lt;-</a:t>
            </a:r>
            <a:r>
              <a:rPr lang="en-US" dirty="0" err="1"/>
              <a:t>plt</a:t>
            </a:r>
            <a:r>
              <a:rPr lang="en-US" dirty="0" smtClean="0"/>
              <a:t>+</a:t>
            </a:r>
          </a:p>
          <a:p>
            <a:pPr marL="0" indent="0">
              <a:buNone/>
            </a:pPr>
            <a:r>
              <a:rPr lang="en-US" dirty="0" smtClean="0"/>
              <a:t>labs(x</a:t>
            </a:r>
            <a:r>
              <a:rPr lang="en-US" dirty="0"/>
              <a:t>="Weight (kg)", y="Miles per </a:t>
            </a:r>
            <a:r>
              <a:rPr lang="en-US" dirty="0" err="1"/>
              <a:t>Gallon",color</a:t>
            </a:r>
            <a:r>
              <a:rPr lang="en-US" dirty="0"/>
              <a:t>="Cylinders")+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theme(</a:t>
            </a:r>
            <a:r>
              <a:rPr lang="en-US" dirty="0" err="1" smtClean="0"/>
              <a:t>legend.title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element_text</a:t>
            </a:r>
            <a:r>
              <a:rPr lang="en-US" dirty="0"/>
              <a:t>(</a:t>
            </a:r>
            <a:r>
              <a:rPr lang="en-US" dirty="0" err="1"/>
              <a:t>colour</a:t>
            </a:r>
            <a:r>
              <a:rPr lang="en-US" dirty="0"/>
              <a:t>="blue", size=10, face="bold</a:t>
            </a:r>
            <a:r>
              <a:rPr lang="en-US" dirty="0" smtClean="0"/>
              <a:t>"))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&gt; print(</a:t>
            </a:r>
            <a:r>
              <a:rPr lang="en-US" dirty="0" err="1" smtClean="0"/>
              <a:t>plt</a:t>
            </a:r>
            <a:r>
              <a:rPr lang="en-US" dirty="0"/>
              <a:t>)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1858962"/>
            <a:ext cx="3749675" cy="3749675"/>
          </a:xfrm>
        </p:spPr>
      </p:pic>
    </p:spTree>
    <p:extLst>
      <p:ext uri="{BB962C8B-B14F-4D97-AF65-F5344CB8AC3E}">
        <p14:creationId xmlns:p14="http://schemas.microsoft.com/office/powerpoint/2010/main" val="36406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4343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can move the legend around:</a:t>
            </a:r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plt</a:t>
            </a:r>
            <a:r>
              <a:rPr lang="en-US" dirty="0"/>
              <a:t>&lt;-</a:t>
            </a:r>
            <a:r>
              <a:rPr lang="en-US" dirty="0" err="1"/>
              <a:t>plt</a:t>
            </a:r>
            <a:r>
              <a:rPr lang="en-US" dirty="0"/>
              <a:t>+ theme(</a:t>
            </a:r>
            <a:r>
              <a:rPr lang="en-US" dirty="0" err="1"/>
              <a:t>legend.position</a:t>
            </a:r>
            <a:r>
              <a:rPr lang="en-US" dirty="0"/>
              <a:t>="bottom</a:t>
            </a:r>
            <a:r>
              <a:rPr lang="en-US" dirty="0" smtClean="0"/>
              <a:t>")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&gt; print(</a:t>
            </a:r>
            <a:r>
              <a:rPr lang="en-US" dirty="0" err="1" smtClean="0"/>
              <a:t>plt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1858962"/>
            <a:ext cx="3749675" cy="3749675"/>
          </a:xfrm>
        </p:spPr>
      </p:pic>
    </p:spTree>
    <p:extLst>
      <p:ext uri="{BB962C8B-B14F-4D97-AF65-F5344CB8AC3E}">
        <p14:creationId xmlns:p14="http://schemas.microsoft.com/office/powerpoint/2010/main" val="36406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685800"/>
            <a:ext cx="4114800" cy="5440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Let’s add a non-parametric regression fit with a larger smoothing parameter than the default: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&gt; </a:t>
            </a:r>
            <a:r>
              <a:rPr lang="en-US" dirty="0" err="1" smtClean="0"/>
              <a:t>plt</a:t>
            </a:r>
            <a:r>
              <a:rPr lang="en-US" dirty="0"/>
              <a:t>&lt;-</a:t>
            </a:r>
            <a:r>
              <a:rPr lang="en-US" dirty="0" err="1"/>
              <a:t>plt</a:t>
            </a:r>
            <a:r>
              <a:rPr lang="en-US" dirty="0" smtClean="0"/>
              <a:t>+</a:t>
            </a:r>
          </a:p>
          <a:p>
            <a:pPr marL="0" indent="0">
              <a:buNone/>
            </a:pPr>
            <a:r>
              <a:rPr lang="en-US" dirty="0" err="1" smtClean="0"/>
              <a:t>geom_smooth</a:t>
            </a:r>
            <a:r>
              <a:rPr lang="en-US" dirty="0" smtClean="0"/>
              <a:t>(span=1.5</a:t>
            </a:r>
            <a:r>
              <a:rPr lang="en-US" dirty="0"/>
              <a:t>)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&gt; print(</a:t>
            </a:r>
            <a:r>
              <a:rPr lang="en-US" dirty="0" err="1" smtClean="0"/>
              <a:t>plt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6406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4CB7E89-953A-45D8-B34D-68EF8C467CC0}" type="slidenum">
              <a:rPr lang="en-US" altLang="en-US"/>
              <a:pPr/>
              <a:t>88</a:t>
            </a:fld>
            <a:endParaRPr lang="en-US" altLang="en-US"/>
          </a:p>
        </p:txBody>
      </p:sp>
      <p:sp>
        <p:nvSpPr>
          <p:cNvPr id="5018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228600"/>
            <a:ext cx="9067800" cy="5562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Graphs are easily saved in a number of formats:</a:t>
            </a:r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png</a:t>
            </a:r>
            <a:r>
              <a:rPr lang="en-US" dirty="0"/>
              <a:t>("c:/folder/mygraph.png")</a:t>
            </a:r>
          </a:p>
          <a:p>
            <a:pPr marL="0" indent="0">
              <a:buNone/>
            </a:pPr>
            <a:r>
              <a:rPr lang="en-US" dirty="0"/>
              <a:t>&gt;print(</a:t>
            </a:r>
            <a:r>
              <a:rPr lang="en-US" dirty="0" err="1"/>
              <a:t>plt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&gt;</a:t>
            </a:r>
            <a:r>
              <a:rPr lang="en-US" dirty="0" err="1"/>
              <a:t>dev.off</a:t>
            </a:r>
            <a:r>
              <a:rPr lang="en-US" dirty="0" smtClean="0"/>
              <a:t>()       #return to R console</a:t>
            </a:r>
            <a:endParaRPr lang="en-US" dirty="0"/>
          </a:p>
          <a:p>
            <a:pPr marL="800100" lvl="1" indent="-342900" eaLnBrk="1" hangingPunct="1">
              <a:buFont typeface="Wingdings" pitchFamily="2" charset="2"/>
              <a:buNone/>
            </a:pPr>
            <a:endParaRPr lang="en-US" altLang="en-US" b="1" dirty="0" smtClean="0"/>
          </a:p>
        </p:txBody>
      </p:sp>
      <p:sp>
        <p:nvSpPr>
          <p:cNvPr id="50182" name="Rectangle 4"/>
          <p:cNvSpPr>
            <a:spLocks noChangeArrowheads="1"/>
          </p:cNvSpPr>
          <p:nvPr/>
        </p:nvSpPr>
        <p:spPr bwMode="auto">
          <a:xfrm>
            <a:off x="457200" y="2468563"/>
            <a:ext cx="82296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451052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323927"/>
              </p:ext>
            </p:extLst>
          </p:nvPr>
        </p:nvGraphicFramePr>
        <p:xfrm>
          <a:off x="1981200" y="2743200"/>
          <a:ext cx="4876800" cy="3294064"/>
        </p:xfrm>
        <a:graphic>
          <a:graphicData uri="http://schemas.openxmlformats.org/drawingml/2006/table">
            <a:tbl>
              <a:tblPr/>
              <a:tblGrid>
                <a:gridCol w="2667000"/>
                <a:gridCol w="2209800"/>
              </a:tblGrid>
              <a:tr h="4714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Function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Output to 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694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pdf("mygraph.pdf")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pdf file 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714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win.metafile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("mygraph.wmf")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windows metafile 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694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png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("mygraph.png")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png file 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714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jpeg("mygraph.jpg")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jpeg file 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694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bmp("mygraph.bmp")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bmp file 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714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postscript("mygraph.ps")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postscript file 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37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Got interested?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an online tutorial of ggplot2 graphs go to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https://www.datacamp.com/courses/data-visualization-with-ggplot2-1</a:t>
            </a:r>
          </a:p>
        </p:txBody>
      </p:sp>
    </p:spTree>
    <p:extLst>
      <p:ext uri="{BB962C8B-B14F-4D97-AF65-F5344CB8AC3E}">
        <p14:creationId xmlns:p14="http://schemas.microsoft.com/office/powerpoint/2010/main" val="36406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User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Owner\Dropbox\Desy R\user-grou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5537200" cy="525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29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Rcpp</a:t>
            </a:r>
            <a:r>
              <a:rPr lang="en-US" dirty="0"/>
              <a:t> – Use C++ code in 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 is great for writing programs – vectorization and other features make code very short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has a price: R code can be </a:t>
            </a:r>
          </a:p>
          <a:p>
            <a:pPr marL="0" indent="0">
              <a:buNone/>
            </a:pPr>
            <a:r>
              <a:rPr lang="en-US" dirty="0" smtClean="0"/>
              <a:t>VEEERY SLOOOOW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One way to speed things up – write some parts in C++</a:t>
            </a:r>
          </a:p>
          <a:p>
            <a:pPr marL="0" indent="0">
              <a:buNone/>
            </a:pPr>
            <a:r>
              <a:rPr lang="en-US" dirty="0" smtClean="0"/>
              <a:t>Also useful if you already have a program written in C++ and want to execute </a:t>
            </a:r>
            <a:r>
              <a:rPr lang="en-US" smtClean="0"/>
              <a:t>it inside </a:t>
            </a:r>
            <a:r>
              <a:rPr lang="en-US" dirty="0" smtClean="0"/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4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Example</a:t>
                </a:r>
                <a:r>
                  <a:rPr lang="en-US" dirty="0" smtClean="0"/>
                  <a:t>: say we want to do a coverage study of the classic confidence interval for the mean of a normal distribution with unknown standard deviation.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William S. </a:t>
                </a:r>
                <a:r>
                  <a:rPr lang="en-US" dirty="0" err="1" smtClean="0"/>
                  <a:t>Gosset</a:t>
                </a:r>
                <a:r>
                  <a:rPr lang="en-US" dirty="0" smtClean="0"/>
                  <a:t> (aka Student) 1908: A 100(1-</a:t>
                </a:r>
                <a:r>
                  <a:rPr lang="en-US" dirty="0" smtClean="0">
                    <a:latin typeface="Calibri"/>
                  </a:rPr>
                  <a:t>ɑ)% confidence interval for the population mean is given by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</m:bar>
                      <m:r>
                        <m:rPr>
                          <m:nor/>
                        </m:rPr>
                        <a:rPr lang="en-US" dirty="0"/>
                        <m:t>±</m:t>
                      </m:r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−1,ɑ/2</m:t>
                          </m:r>
                        </m:sub>
                      </m:sSub>
                      <m:f>
                        <m:f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dirty="0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we are concerned about the sample size n. So we write a simulation in R: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2"/>
                <a:stretch>
                  <a:fillRect l="-1704" t="-2151" r="-2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6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RcppExample1 </a:t>
            </a:r>
            <a:r>
              <a:rPr lang="en-US" dirty="0"/>
              <a:t>&lt;-</a:t>
            </a:r>
          </a:p>
          <a:p>
            <a:r>
              <a:rPr lang="en-US" dirty="0"/>
              <a:t>function (B=1000,npoints=50,alpha=0.95,mu=0,sigma=1) 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 n&lt;-1:npoints+4</a:t>
            </a:r>
          </a:p>
          <a:p>
            <a:r>
              <a:rPr lang="en-US" dirty="0" smtClean="0"/>
              <a:t>     Coverage</a:t>
            </a:r>
            <a:r>
              <a:rPr lang="en-US" dirty="0"/>
              <a:t>&lt;-rep(0,npoints)</a:t>
            </a:r>
          </a:p>
          <a:p>
            <a:r>
              <a:rPr lang="en-US" dirty="0"/>
              <a:t>     for(j in 1:npoints) {</a:t>
            </a:r>
          </a:p>
          <a:p>
            <a:r>
              <a:rPr lang="en-US" dirty="0"/>
              <a:t>          </a:t>
            </a:r>
            <a:r>
              <a:rPr lang="en-US" dirty="0" err="1"/>
              <a:t>crit</a:t>
            </a:r>
            <a:r>
              <a:rPr lang="en-US" dirty="0"/>
              <a:t> &lt;- </a:t>
            </a:r>
            <a:r>
              <a:rPr lang="en-US" dirty="0" err="1"/>
              <a:t>qt</a:t>
            </a:r>
            <a:r>
              <a:rPr lang="en-US" dirty="0"/>
              <a:t>(1-(1-alpha)/2, n[j]-1)</a:t>
            </a:r>
          </a:p>
          <a:p>
            <a:r>
              <a:rPr lang="en-US" dirty="0"/>
              <a:t>          counter=0;</a:t>
            </a:r>
          </a:p>
          <a:p>
            <a:r>
              <a:rPr lang="en-US" dirty="0"/>
              <a:t>          for(</a:t>
            </a:r>
            <a:r>
              <a:rPr lang="en-US" dirty="0" err="1"/>
              <a:t>i</a:t>
            </a:r>
            <a:r>
              <a:rPr lang="en-US" dirty="0"/>
              <a:t> in 1:B) {</a:t>
            </a:r>
          </a:p>
          <a:p>
            <a:r>
              <a:rPr lang="en-US" dirty="0"/>
              <a:t>              x&lt;-</a:t>
            </a:r>
            <a:r>
              <a:rPr lang="en-US" dirty="0" err="1"/>
              <a:t>rnorm</a:t>
            </a:r>
            <a:r>
              <a:rPr lang="en-US" dirty="0"/>
              <a:t>(n[j],</a:t>
            </a:r>
            <a:r>
              <a:rPr lang="en-US" dirty="0" err="1"/>
              <a:t>mu,sigma</a:t>
            </a:r>
            <a:r>
              <a:rPr lang="en-US" dirty="0"/>
              <a:t>)</a:t>
            </a:r>
          </a:p>
          <a:p>
            <a:r>
              <a:rPr lang="en-US" dirty="0"/>
              <a:t>              if(mean(x)-</a:t>
            </a:r>
            <a:r>
              <a:rPr lang="en-US" dirty="0" err="1"/>
              <a:t>crit</a:t>
            </a:r>
            <a:r>
              <a:rPr lang="en-US" dirty="0"/>
              <a:t>*</a:t>
            </a:r>
            <a:r>
              <a:rPr lang="en-US" dirty="0" err="1"/>
              <a:t>sd</a:t>
            </a:r>
            <a:r>
              <a:rPr lang="en-US" dirty="0"/>
              <a:t>(x)/</a:t>
            </a:r>
            <a:r>
              <a:rPr lang="en-US" dirty="0" err="1"/>
              <a:t>sqrt</a:t>
            </a:r>
            <a:r>
              <a:rPr lang="en-US" dirty="0"/>
              <a:t>(n[j])&gt;mu) counter=counter+1</a:t>
            </a:r>
          </a:p>
          <a:p>
            <a:r>
              <a:rPr lang="en-US" dirty="0"/>
              <a:t>              if(mean(x)+</a:t>
            </a:r>
            <a:r>
              <a:rPr lang="en-US" dirty="0" err="1"/>
              <a:t>crit</a:t>
            </a:r>
            <a:r>
              <a:rPr lang="en-US" dirty="0"/>
              <a:t>*</a:t>
            </a:r>
            <a:r>
              <a:rPr lang="en-US" dirty="0" err="1"/>
              <a:t>sd</a:t>
            </a:r>
            <a:r>
              <a:rPr lang="en-US" dirty="0"/>
              <a:t>(x)/</a:t>
            </a:r>
            <a:r>
              <a:rPr lang="en-US" dirty="0" err="1"/>
              <a:t>sqrt</a:t>
            </a:r>
            <a:r>
              <a:rPr lang="en-US" dirty="0"/>
              <a:t>(n[j])&lt;mu) counter=counter+1</a:t>
            </a:r>
          </a:p>
          <a:p>
            <a:r>
              <a:rPr lang="en-US" dirty="0"/>
              <a:t>          }</a:t>
            </a:r>
          </a:p>
          <a:p>
            <a:r>
              <a:rPr lang="en-US" dirty="0"/>
              <a:t>          Coverage[j]&lt;-100-counter/B*100</a:t>
            </a:r>
          </a:p>
          <a:p>
            <a:r>
              <a:rPr lang="en-US" dirty="0"/>
              <a:t>     }           </a:t>
            </a:r>
          </a:p>
          <a:p>
            <a:r>
              <a:rPr lang="en-US" dirty="0" smtClean="0"/>
              <a:t>     plot(</a:t>
            </a:r>
            <a:r>
              <a:rPr lang="en-US" dirty="0" err="1" smtClean="0"/>
              <a:t>n,Coverage,ylim</a:t>
            </a:r>
            <a:r>
              <a:rPr lang="en-US" dirty="0" smtClean="0"/>
              <a:t>=c(90,100</a:t>
            </a:r>
            <a:r>
              <a:rPr lang="en-US" dirty="0"/>
              <a:t>),</a:t>
            </a:r>
            <a:r>
              <a:rPr lang="en-US" dirty="0" err="1"/>
              <a:t>pch</a:t>
            </a:r>
            <a:r>
              <a:rPr lang="en-US" dirty="0"/>
              <a:t>="0",col="red")</a:t>
            </a:r>
          </a:p>
          <a:p>
            <a:r>
              <a:rPr lang="en-US" dirty="0"/>
              <a:t>     </a:t>
            </a:r>
            <a:r>
              <a:rPr lang="en-US" dirty="0" err="1"/>
              <a:t>abline</a:t>
            </a:r>
            <a:r>
              <a:rPr lang="en-US" dirty="0"/>
              <a:t>(h=alpha*100,lwd=2)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___________________________________________________________</a:t>
            </a:r>
          </a:p>
          <a:p>
            <a:r>
              <a:rPr lang="en-US" dirty="0"/>
              <a:t>Running this on my desktop takes just about 5 seconds.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5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Now let’s redo the inner loop in </a:t>
            </a:r>
            <a:r>
              <a:rPr lang="en-US" dirty="0" err="1" smtClean="0"/>
              <a:t>Rcpp</a:t>
            </a:r>
            <a:r>
              <a:rPr lang="en-US" dirty="0" smtClean="0"/>
              <a:t>. First we write a C++ program as follows:</a:t>
            </a:r>
          </a:p>
          <a:p>
            <a:r>
              <a:rPr lang="en-US" dirty="0" smtClean="0"/>
              <a:t>_______________________________________________________</a:t>
            </a:r>
          </a:p>
          <a:p>
            <a:r>
              <a:rPr lang="en-US" dirty="0" smtClean="0"/>
              <a:t>#</a:t>
            </a:r>
            <a:r>
              <a:rPr lang="en-US" dirty="0"/>
              <a:t>include &lt;</a:t>
            </a:r>
            <a:r>
              <a:rPr lang="en-US" dirty="0" err="1"/>
              <a:t>Rcpp.h</a:t>
            </a:r>
            <a:r>
              <a:rPr lang="en-US" dirty="0" smtClean="0"/>
              <a:t>&gt;</a:t>
            </a:r>
            <a:endParaRPr lang="en-US" dirty="0"/>
          </a:p>
          <a:p>
            <a:r>
              <a:rPr lang="en-US" dirty="0"/>
              <a:t>// [[</a:t>
            </a:r>
            <a:r>
              <a:rPr lang="en-US" dirty="0" err="1"/>
              <a:t>Rcpp</a:t>
            </a:r>
            <a:r>
              <a:rPr lang="en-US" dirty="0"/>
              <a:t>::export</a:t>
            </a:r>
            <a:r>
              <a:rPr lang="en-US" dirty="0" smtClean="0"/>
              <a:t>]]</a:t>
            </a:r>
            <a:endParaRPr lang="en-US" dirty="0"/>
          </a:p>
          <a:p>
            <a:r>
              <a:rPr lang="en-US" dirty="0"/>
              <a:t>double ci(</a:t>
            </a:r>
            <a:r>
              <a:rPr lang="en-US" dirty="0" err="1"/>
              <a:t>int</a:t>
            </a:r>
            <a:r>
              <a:rPr lang="en-US" dirty="0"/>
              <a:t> n, double mu, double sigma, </a:t>
            </a:r>
            <a:r>
              <a:rPr lang="en-US" dirty="0" err="1"/>
              <a:t>int</a:t>
            </a:r>
            <a:r>
              <a:rPr lang="en-US" dirty="0"/>
              <a:t> B,  double </a:t>
            </a:r>
            <a:r>
              <a:rPr lang="en-US" dirty="0" err="1"/>
              <a:t>crit</a:t>
            </a:r>
            <a:r>
              <a:rPr lang="en-US" dirty="0"/>
              <a:t>) {</a:t>
            </a:r>
          </a:p>
          <a:p>
            <a:r>
              <a:rPr lang="en-US" dirty="0"/>
              <a:t>    double Coverage;</a:t>
            </a:r>
          </a:p>
          <a:p>
            <a:r>
              <a:rPr lang="en-US" dirty="0"/>
              <a:t>    </a:t>
            </a:r>
            <a:r>
              <a:rPr lang="en-US" dirty="0" err="1"/>
              <a:t>Rcpp</a:t>
            </a:r>
            <a:r>
              <a:rPr lang="en-US" dirty="0"/>
              <a:t>::</a:t>
            </a:r>
            <a:r>
              <a:rPr lang="en-US" dirty="0" err="1"/>
              <a:t>NumericVector</a:t>
            </a:r>
            <a:r>
              <a:rPr lang="en-US" dirty="0"/>
              <a:t> x(n);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counter=0;</a:t>
            </a:r>
          </a:p>
          <a:p>
            <a:r>
              <a:rPr lang="en-US" dirty="0"/>
              <a:t>    for(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=0;i&lt;B;++</a:t>
            </a:r>
            <a:r>
              <a:rPr lang="en-US" dirty="0" err="1"/>
              <a:t>i</a:t>
            </a:r>
            <a:r>
              <a:rPr lang="en-US" dirty="0"/>
              <a:t>) {</a:t>
            </a:r>
          </a:p>
          <a:p>
            <a:r>
              <a:rPr lang="en-US" dirty="0"/>
              <a:t>         x=</a:t>
            </a:r>
            <a:r>
              <a:rPr lang="en-US" dirty="0" err="1"/>
              <a:t>Rcpp</a:t>
            </a:r>
            <a:r>
              <a:rPr lang="en-US" dirty="0"/>
              <a:t>::</a:t>
            </a:r>
            <a:r>
              <a:rPr lang="en-US" dirty="0" err="1"/>
              <a:t>rnorm</a:t>
            </a:r>
            <a:r>
              <a:rPr lang="en-US" dirty="0"/>
              <a:t>(</a:t>
            </a:r>
            <a:r>
              <a:rPr lang="en-US" dirty="0" err="1"/>
              <a:t>n,mu,sigma</a:t>
            </a:r>
            <a:r>
              <a:rPr lang="en-US" dirty="0"/>
              <a:t>);</a:t>
            </a:r>
          </a:p>
          <a:p>
            <a:r>
              <a:rPr lang="en-US" dirty="0"/>
              <a:t>         if(mean(x)-</a:t>
            </a:r>
            <a:r>
              <a:rPr lang="en-US" dirty="0" err="1"/>
              <a:t>crit</a:t>
            </a:r>
            <a:r>
              <a:rPr lang="en-US" dirty="0"/>
              <a:t>*</a:t>
            </a:r>
            <a:r>
              <a:rPr lang="en-US" dirty="0" err="1"/>
              <a:t>sd</a:t>
            </a:r>
            <a:r>
              <a:rPr lang="en-US" dirty="0"/>
              <a:t>(x)/</a:t>
            </a:r>
            <a:r>
              <a:rPr lang="en-US" dirty="0" err="1"/>
              <a:t>sqrt</a:t>
            </a:r>
            <a:r>
              <a:rPr lang="en-US" dirty="0"/>
              <a:t>(n)&gt;mu) ++counter;</a:t>
            </a:r>
          </a:p>
          <a:p>
            <a:r>
              <a:rPr lang="en-US" dirty="0"/>
              <a:t>         if(mean(x)+</a:t>
            </a:r>
            <a:r>
              <a:rPr lang="en-US" dirty="0" err="1"/>
              <a:t>crit</a:t>
            </a:r>
            <a:r>
              <a:rPr lang="en-US" dirty="0"/>
              <a:t>*</a:t>
            </a:r>
            <a:r>
              <a:rPr lang="en-US" dirty="0" err="1"/>
              <a:t>sd</a:t>
            </a:r>
            <a:r>
              <a:rPr lang="en-US" dirty="0"/>
              <a:t>(x)/</a:t>
            </a:r>
            <a:r>
              <a:rPr lang="en-US" dirty="0" err="1"/>
              <a:t>sqrt</a:t>
            </a:r>
            <a:r>
              <a:rPr lang="en-US" dirty="0"/>
              <a:t>(n)&lt;mu) ++counter;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  Coverage=100-counter*(100.0/B);</a:t>
            </a:r>
          </a:p>
          <a:p>
            <a:r>
              <a:rPr lang="en-US" dirty="0"/>
              <a:t>    return Coverage;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________________________________________________________</a:t>
            </a:r>
          </a:p>
          <a:p>
            <a:r>
              <a:rPr lang="en-US" dirty="0" smtClean="0"/>
              <a:t>Notice: almost exactly the same code as in R, including the use of vector arithmetic!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 R we first have to compile the code:</a:t>
            </a:r>
          </a:p>
          <a:p>
            <a:r>
              <a:rPr lang="en-US" dirty="0"/>
              <a:t>&gt; </a:t>
            </a:r>
            <a:r>
              <a:rPr lang="en-US" dirty="0" err="1"/>
              <a:t>sourceCpp</a:t>
            </a:r>
            <a:r>
              <a:rPr lang="en-US" dirty="0"/>
              <a:t>("C</a:t>
            </a:r>
            <a:r>
              <a:rPr lang="en-US" dirty="0" smtClean="0"/>
              <a:t>:/</a:t>
            </a:r>
            <a:r>
              <a:rPr lang="en-US" dirty="0" err="1" smtClean="0"/>
              <a:t>Desy</a:t>
            </a:r>
            <a:r>
              <a:rPr lang="en-US" dirty="0" smtClean="0"/>
              <a:t> </a:t>
            </a:r>
            <a:r>
              <a:rPr lang="en-US" dirty="0"/>
              <a:t>R/ci.cpp</a:t>
            </a:r>
            <a:r>
              <a:rPr lang="en-US" dirty="0" smtClean="0"/>
              <a:t>")</a:t>
            </a:r>
          </a:p>
          <a:p>
            <a:endParaRPr lang="en-US" dirty="0"/>
          </a:p>
          <a:p>
            <a:r>
              <a:rPr lang="en-US" dirty="0" smtClean="0"/>
              <a:t>and write the rest of the R routine:</a:t>
            </a:r>
          </a:p>
          <a:p>
            <a:endParaRPr lang="en-US" dirty="0" smtClean="0"/>
          </a:p>
          <a:p>
            <a:r>
              <a:rPr lang="en-US" dirty="0" smtClean="0"/>
              <a:t>RcppExample2 </a:t>
            </a:r>
            <a:r>
              <a:rPr lang="en-US" dirty="0"/>
              <a:t>&lt;-</a:t>
            </a:r>
          </a:p>
          <a:p>
            <a:r>
              <a:rPr lang="en-US" dirty="0"/>
              <a:t>function (B=1000,npoints=50,alpha=0.95,mu=0,sigma=1) 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 n&lt;-1:npoints+4</a:t>
            </a:r>
          </a:p>
          <a:p>
            <a:r>
              <a:rPr lang="en-US" dirty="0"/>
              <a:t>     Coverage&lt;-rep(0,npoints)     </a:t>
            </a:r>
          </a:p>
          <a:p>
            <a:r>
              <a:rPr lang="en-US" dirty="0"/>
              <a:t>     for(j in 1:npoints) {</a:t>
            </a:r>
          </a:p>
          <a:p>
            <a:r>
              <a:rPr lang="en-US" dirty="0"/>
              <a:t>          </a:t>
            </a:r>
            <a:r>
              <a:rPr lang="en-US" dirty="0" err="1"/>
              <a:t>crit</a:t>
            </a:r>
            <a:r>
              <a:rPr lang="en-US" dirty="0"/>
              <a:t> &lt;- </a:t>
            </a:r>
            <a:r>
              <a:rPr lang="en-US" dirty="0" err="1"/>
              <a:t>qt</a:t>
            </a:r>
            <a:r>
              <a:rPr lang="en-US" dirty="0"/>
              <a:t>(1-(1-alpha)/2, n[j]-1)</a:t>
            </a:r>
          </a:p>
          <a:p>
            <a:r>
              <a:rPr lang="en-US" dirty="0"/>
              <a:t>          </a:t>
            </a:r>
            <a:r>
              <a:rPr lang="en-US" b="1" dirty="0"/>
              <a:t>Coverage[j]&lt;-ci(n[j],</a:t>
            </a:r>
            <a:r>
              <a:rPr lang="en-US" b="1" dirty="0" err="1"/>
              <a:t>mu,sigma,B,crit</a:t>
            </a:r>
            <a:r>
              <a:rPr lang="en-US" b="1" dirty="0"/>
              <a:t>)</a:t>
            </a:r>
          </a:p>
          <a:p>
            <a:r>
              <a:rPr lang="en-US" dirty="0"/>
              <a:t>     }</a:t>
            </a:r>
          </a:p>
          <a:p>
            <a:r>
              <a:rPr lang="en-US" dirty="0"/>
              <a:t>     plot(</a:t>
            </a:r>
            <a:r>
              <a:rPr lang="en-US" dirty="0" err="1"/>
              <a:t>n,Coverage,ylim</a:t>
            </a:r>
            <a:r>
              <a:rPr lang="en-US" dirty="0"/>
              <a:t>=c(90,100),</a:t>
            </a:r>
            <a:r>
              <a:rPr lang="en-US" dirty="0" err="1"/>
              <a:t>pch</a:t>
            </a:r>
            <a:r>
              <a:rPr lang="en-US" dirty="0"/>
              <a:t>="0",col="red")</a:t>
            </a:r>
          </a:p>
          <a:p>
            <a:r>
              <a:rPr lang="en-US" dirty="0"/>
              <a:t>     </a:t>
            </a:r>
            <a:r>
              <a:rPr lang="en-US" dirty="0" err="1"/>
              <a:t>abline</a:t>
            </a:r>
            <a:r>
              <a:rPr lang="en-US" dirty="0"/>
              <a:t>(h=alpha*100,lwd=2)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____________________________________________________</a:t>
            </a:r>
          </a:p>
          <a:p>
            <a:r>
              <a:rPr lang="en-US" dirty="0" smtClean="0"/>
              <a:t>Time to run this: 0.2 seconds, OR ALMOST 25 TIMES FASTER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7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54990">
              <a:defRPr sz="7410"/>
            </a:lvl1pPr>
          </a:lstStyle>
          <a:p>
            <a:r>
              <a:t>ROOT-R Interface</a:t>
            </a:r>
          </a:p>
        </p:txBody>
      </p:sp>
      <p:sp>
        <p:nvSpPr>
          <p:cNvPr id="188" name="Shape 188"/>
          <p:cNvSpPr>
            <a:spLocks noGrp="1"/>
          </p:cNvSpPr>
          <p:nvPr>
            <p:ph type="body" idx="1"/>
          </p:nvPr>
        </p:nvSpPr>
        <p:spPr>
          <a:xfrm>
            <a:off x="312539" y="1415356"/>
            <a:ext cx="8518922" cy="364435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76240" indent="-162481" defTabSz="202508">
              <a:spcBef>
                <a:spcPts val="352"/>
              </a:spcBef>
              <a:tabLst>
                <a:tab pos="669669" algn="l"/>
              </a:tabLst>
              <a:defRPr sz="2457"/>
            </a:pPr>
            <a:r>
              <a:t>ROOT-R package to use R in the ROOT environment (in C++)</a:t>
            </a:r>
          </a:p>
          <a:p>
            <a:pPr marL="578748" lvl="1" indent="-162481" defTabSz="202508">
              <a:spcBef>
                <a:spcPts val="352"/>
              </a:spcBef>
              <a:tabLst>
                <a:tab pos="669669" algn="l"/>
              </a:tabLst>
              <a:defRPr sz="2457"/>
            </a:pPr>
            <a:r>
              <a:t>not to access ROOT tools inside R </a:t>
            </a:r>
          </a:p>
          <a:p>
            <a:pPr marL="376240" indent="-162481" defTabSz="202508">
              <a:spcBef>
                <a:spcPts val="352"/>
              </a:spcBef>
              <a:tabLst>
                <a:tab pos="669669" algn="l"/>
              </a:tabLst>
              <a:defRPr sz="2457"/>
            </a:pPr>
            <a:r>
              <a:t>Simple way to call R functions from ROOT prompt or C++ code</a:t>
            </a:r>
          </a:p>
          <a:p>
            <a:pPr marL="376240" indent="-162481" defTabSz="202508">
              <a:spcBef>
                <a:spcPts val="352"/>
              </a:spcBef>
              <a:tabLst>
                <a:tab pos="669669" algn="l"/>
              </a:tabLst>
              <a:defRPr sz="2457"/>
            </a:pPr>
            <a:r>
              <a:t>Conversion between ROOT/C++ objects and  R objects </a:t>
            </a:r>
          </a:p>
          <a:p>
            <a:pPr marL="376240" indent="-162481" defTabSz="202508">
              <a:spcBef>
                <a:spcPts val="352"/>
              </a:spcBef>
              <a:tabLst>
                <a:tab pos="669669" algn="l"/>
              </a:tabLst>
              <a:defRPr sz="2457"/>
            </a:pPr>
            <a:r>
              <a:t>Class TRDataFrame to support also r data-frame objects</a:t>
            </a:r>
          </a:p>
          <a:p>
            <a:pPr marL="578748" lvl="1" indent="-162481" defTabSz="202508">
              <a:spcBef>
                <a:spcPts val="352"/>
              </a:spcBef>
              <a:tabLst>
                <a:tab pos="669669" algn="l"/>
              </a:tabLst>
              <a:defRPr sz="2457"/>
            </a:pPr>
            <a:r>
              <a:t>Plug-ins  can be developed to hide detail of ROOT-R interface</a:t>
            </a:r>
          </a:p>
          <a:p>
            <a:pPr marL="775630" lvl="2" indent="-162481" defTabSz="202508">
              <a:spcBef>
                <a:spcPts val="352"/>
              </a:spcBef>
              <a:buBlip>
                <a:blip r:embed="rId2"/>
              </a:buBlip>
              <a:tabLst>
                <a:tab pos="669669" algn="l"/>
              </a:tabLst>
              <a:defRPr sz="2457"/>
            </a:pPr>
            <a:r>
              <a:t>ROOT Minimizer plug-in using optimisation packages from R (RMinimizer)</a:t>
            </a:r>
          </a:p>
          <a:p>
            <a:pPr marL="775630" lvl="2" indent="-162481" defTabSz="202508">
              <a:spcBef>
                <a:spcPts val="352"/>
              </a:spcBef>
              <a:buBlip>
                <a:blip r:embed="rId2"/>
              </a:buBlip>
              <a:tabLst>
                <a:tab pos="669669" algn="l"/>
              </a:tabLst>
              <a:defRPr sz="2457"/>
            </a:pPr>
            <a:r>
              <a:t>Interface to use Machine Learning tools from R in the ROOT TMVA (RMVA library)</a:t>
            </a:r>
          </a:p>
          <a:p>
            <a:pPr marL="376240" indent="-162481" defTabSz="202508">
              <a:spcBef>
                <a:spcPts val="352"/>
              </a:spcBef>
              <a:tabLst>
                <a:tab pos="669669" algn="l"/>
              </a:tabLst>
              <a:defRPr sz="2457"/>
            </a:pPr>
            <a:r>
              <a:t>See the ROOT-R </a:t>
            </a:r>
            <a:r>
              <a:rPr u="sng">
                <a:hlinkClick r:id="rId3"/>
              </a:rPr>
              <a:t>Users Guide</a:t>
            </a:r>
            <a:r>
              <a:t> and the tutorials (in </a:t>
            </a:r>
            <a:r>
              <a:rPr>
                <a:solidFill>
                  <a:srgbClr val="53585F"/>
                </a:solidFill>
                <a:latin typeface="Courier"/>
                <a:ea typeface="Courier"/>
                <a:cs typeface="Courier"/>
                <a:sym typeface="Courier"/>
              </a:rPr>
              <a:t>tutorials/r</a:t>
            </a:r>
            <a:r>
              <a:t> ) </a:t>
            </a:r>
          </a:p>
        </p:txBody>
      </p:sp>
      <p:sp>
        <p:nvSpPr>
          <p:cNvPr id="189" name="Shape 189"/>
          <p:cNvSpPr>
            <a:spLocks noGrp="1"/>
          </p:cNvSpPr>
          <p:nvPr>
            <p:ph type="sldNum" sz="quarter" idx="2"/>
          </p:nvPr>
        </p:nvSpPr>
        <p:spPr>
          <a:xfrm>
            <a:off x="8896213" y="6527603"/>
            <a:ext cx="163311" cy="2721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95</a:t>
            </a:fld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1120676" y="5280816"/>
            <a:ext cx="7222025" cy="1079679"/>
          </a:xfrm>
          <a:prstGeom prst="rect">
            <a:avLst/>
          </a:prstGeom>
          <a:solidFill>
            <a:srgbClr val="FFFDA9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5" tIns="35715" rIns="35715" bIns="35715" anchor="ctr">
            <a:spAutoFit/>
          </a:bodyPr>
          <a:lstStyle/>
          <a:p>
            <a:pPr marL="27559" marR="27559" defTabSz="315860" hangingPunct="0">
              <a:lnSpc>
                <a:spcPct val="97000"/>
              </a:lnSpc>
              <a:buClr>
                <a:srgbClr val="000000"/>
              </a:buClr>
              <a:tabLst>
                <a:tab pos="535735" algn="l"/>
                <a:tab pos="1035754" algn="l"/>
                <a:tab pos="1553630" algn="l"/>
                <a:tab pos="2053650" algn="l"/>
                <a:tab pos="2571527" algn="l"/>
                <a:tab pos="3089404" algn="l"/>
                <a:tab pos="3589423" algn="l"/>
                <a:tab pos="3821574" algn="l"/>
              </a:tabLst>
              <a:defRPr sz="2400" b="1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sz="1700" b="1" kern="0">
                <a:solidFill>
                  <a:srgbClr val="000000"/>
                </a:solidFill>
                <a:uFill>
                  <a:solidFill>
                    <a:srgbClr val="941100"/>
                  </a:solidFill>
                </a:uFill>
                <a:latin typeface="Courier New"/>
                <a:ea typeface="Courier New"/>
                <a:cs typeface="Courier New"/>
                <a:sym typeface="Courier New"/>
              </a:rPr>
              <a:t>auto r = ROOT::R::TRInterface::Instance();</a:t>
            </a:r>
          </a:p>
          <a:p>
            <a:pPr marL="27559" marR="27559" defTabSz="315860" hangingPunct="0">
              <a:lnSpc>
                <a:spcPct val="97000"/>
              </a:lnSpc>
              <a:buClr>
                <a:srgbClr val="000000"/>
              </a:buClr>
              <a:tabLst>
                <a:tab pos="535735" algn="l"/>
                <a:tab pos="1035754" algn="l"/>
                <a:tab pos="1553630" algn="l"/>
                <a:tab pos="2053650" algn="l"/>
                <a:tab pos="2571527" algn="l"/>
                <a:tab pos="3089404" algn="l"/>
                <a:tab pos="3589423" algn="l"/>
                <a:tab pos="3821574" algn="l"/>
              </a:tabLst>
              <a:defRPr sz="2400" b="1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sz="1700" b="1" kern="0">
                <a:solidFill>
                  <a:srgbClr val="941100"/>
                </a:solidFill>
                <a:uFill>
                  <a:solidFill>
                    <a:srgbClr val="941100"/>
                  </a:solidFill>
                </a:uFill>
                <a:latin typeface="Courier New"/>
                <a:ea typeface="Courier New"/>
                <a:cs typeface="Courier New"/>
                <a:sym typeface="Courier New"/>
              </a:rPr>
              <a:t>//executing simple r commands with the operator &lt;&lt;</a:t>
            </a:r>
          </a:p>
          <a:p>
            <a:pPr marL="27559" marR="27559" defTabSz="315860" hangingPunct="0">
              <a:lnSpc>
                <a:spcPct val="97000"/>
              </a:lnSpc>
              <a:buClr>
                <a:srgbClr val="000000"/>
              </a:buClr>
              <a:tabLst>
                <a:tab pos="535735" algn="l"/>
                <a:tab pos="1035754" algn="l"/>
                <a:tab pos="1553630" algn="l"/>
                <a:tab pos="2053650" algn="l"/>
                <a:tab pos="2571527" algn="l"/>
                <a:tab pos="3089404" algn="l"/>
                <a:tab pos="3589423" algn="l"/>
                <a:tab pos="3821574" algn="l"/>
              </a:tabLst>
              <a:defRPr sz="2400" b="1">
                <a:solidFill>
                  <a:srgbClr val="000000"/>
                </a:solidFill>
                <a:uFill>
                  <a:solidFill>
                    <a:srgbClr val="941100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sz="1700" b="1" kern="0">
                <a:solidFill>
                  <a:srgbClr val="000000"/>
                </a:solidFill>
                <a:uFill>
                  <a:solidFill>
                    <a:srgbClr val="941100"/>
                  </a:solidFill>
                </a:uFill>
                <a:latin typeface="Courier New"/>
                <a:ea typeface="Courier New"/>
                <a:cs typeface="Courier New"/>
                <a:sym typeface="Courier New"/>
              </a:rPr>
              <a:t>r &lt;&lt; "print('hello ROOTR')";</a:t>
            </a:r>
          </a:p>
          <a:p>
            <a:pPr marL="27559" marR="27559" defTabSz="315860" hangingPunct="0">
              <a:lnSpc>
                <a:spcPct val="97000"/>
              </a:lnSpc>
              <a:buClr>
                <a:srgbClr val="000000"/>
              </a:buClr>
              <a:tabLst>
                <a:tab pos="535735" algn="l"/>
                <a:tab pos="1035754" algn="l"/>
                <a:tab pos="1553630" algn="l"/>
                <a:tab pos="2053650" algn="l"/>
                <a:tab pos="2571527" algn="l"/>
                <a:tab pos="3089404" algn="l"/>
                <a:tab pos="3589423" algn="l"/>
                <a:tab pos="3821574" algn="l"/>
              </a:tabLst>
              <a:defRPr sz="2400" b="1">
                <a:solidFill>
                  <a:srgbClr val="000000"/>
                </a:solidFill>
                <a:uFill>
                  <a:solidFill>
                    <a:srgbClr val="941100"/>
                  </a:solidFill>
                </a:u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sz="1700" b="1" kern="0">
                <a:solidFill>
                  <a:srgbClr val="000000"/>
                </a:solidFill>
                <a:uFill>
                  <a:solidFill>
                    <a:srgbClr val="941100"/>
                  </a:solidFill>
                </a:uFill>
                <a:latin typeface="Courier New"/>
                <a:ea typeface="Courier New"/>
                <a:cs typeface="Courier New"/>
                <a:sym typeface="Courier New"/>
              </a:rPr>
              <a:t>r &lt;&lt; “vec=c(1,2,3)" &lt;&lt; "print(vec)";</a:t>
            </a:r>
          </a:p>
        </p:txBody>
      </p:sp>
    </p:spTree>
    <p:extLst>
      <p:ext uri="{BB962C8B-B14F-4D97-AF65-F5344CB8AC3E}">
        <p14:creationId xmlns:p14="http://schemas.microsoft.com/office/powerpoint/2010/main" val="14980339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     </a:t>
            </a:r>
            <a:r>
              <a:rPr lang="en-US" sz="6000" dirty="0" smtClean="0"/>
              <a:t>Thanks!</a:t>
            </a:r>
          </a:p>
          <a:p>
            <a:endParaRPr lang="en-US" sz="6000" dirty="0"/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8086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White">
  <a:themeElements>
    <a:clrScheme name="White">
      <a:dk1>
        <a:srgbClr val="BC8F4B"/>
      </a:dk1>
      <a:lt1>
        <a:srgbClr val="728FBC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AA9F0">
            <a:alpha val="50000"/>
          </a:srgbClr>
        </a:solidFill>
        <a:ln w="25400" cap="flat">
          <a:solidFill>
            <a:srgbClr val="728FBC">
              <a:alpha val="500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728FBC">
              <a:alpha val="500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728FBC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9144</TotalTime>
  <Words>5778</Words>
  <Application>Microsoft Office PowerPoint</Application>
  <PresentationFormat>On-screen Show (4:3)</PresentationFormat>
  <Paragraphs>1014</Paragraphs>
  <Slides>96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96</vt:i4>
      </vt:variant>
    </vt:vector>
  </HeadingPairs>
  <TitlesOfParts>
    <vt:vector size="98" baseType="lpstr">
      <vt:lpstr>White</vt:lpstr>
      <vt:lpstr>Equity</vt:lpstr>
      <vt:lpstr>PowerPoint Presentation</vt:lpstr>
      <vt:lpstr>Table of Content</vt:lpstr>
      <vt:lpstr>PowerPoint Presentation</vt:lpstr>
      <vt:lpstr>What is R, and why should you care?</vt:lpstr>
      <vt:lpstr>History of R</vt:lpstr>
      <vt:lpstr>Installation</vt:lpstr>
      <vt:lpstr>and Running R</vt:lpstr>
      <vt:lpstr>Help!</vt:lpstr>
      <vt:lpstr>R User Groups</vt:lpstr>
      <vt:lpstr>Further Help: Tutorials</vt:lpstr>
      <vt:lpstr>Further Help: Web Links</vt:lpstr>
      <vt:lpstr>Packages</vt:lpstr>
      <vt:lpstr>PowerPoint Presentation</vt:lpstr>
      <vt:lpstr>PowerPoint Presentation</vt:lpstr>
      <vt:lpstr>PowerPoint Presentation</vt:lpstr>
      <vt:lpstr>PowerPoint Presentation</vt:lpstr>
      <vt:lpstr>Data Structures: Vectors</vt:lpstr>
      <vt:lpstr>PowerPoint Presentation</vt:lpstr>
      <vt:lpstr>PowerPoint Presentation</vt:lpstr>
      <vt:lpstr>PowerPoint Presentation</vt:lpstr>
      <vt:lpstr>PowerPoint Presentation</vt:lpstr>
      <vt:lpstr>Some more useful routines:</vt:lpstr>
      <vt:lpstr>Subsetting a Vector</vt:lpstr>
      <vt:lpstr>Data Types: Matrices</vt:lpstr>
      <vt:lpstr>PowerPoint Presentation</vt:lpstr>
      <vt:lpstr>PowerPoint Presentation</vt:lpstr>
      <vt:lpstr>PowerPoint Presentation</vt:lpstr>
      <vt:lpstr>PowerPoint Presentation</vt:lpstr>
      <vt:lpstr>Linear Algebra</vt:lpstr>
      <vt:lpstr>Data Types: Dataframes</vt:lpstr>
      <vt:lpstr>PowerPoint Presentation</vt:lpstr>
      <vt:lpstr>PowerPoint Presentation</vt:lpstr>
      <vt:lpstr>PowerPoint Presentation</vt:lpstr>
      <vt:lpstr>Data Types: Lists</vt:lpstr>
      <vt:lpstr>Many Other Data Types</vt:lpstr>
      <vt:lpstr>I/O - Data Entry and Export </vt:lpstr>
      <vt:lpstr>I/O: R to R</vt:lpstr>
      <vt:lpstr>stuff.r</vt:lpstr>
      <vt:lpstr>Type Conversion</vt:lpstr>
      <vt:lpstr>Vector Arithmetic</vt:lpstr>
      <vt:lpstr>PowerPoint Presentation</vt:lpstr>
      <vt:lpstr>PowerPoint Presentation</vt:lpstr>
      <vt:lpstr>PowerPoint Presentation</vt:lpstr>
      <vt:lpstr>Character Manipulation</vt:lpstr>
      <vt:lpstr>PowerPoint Presentation</vt:lpstr>
      <vt:lpstr>Basic Statistics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 Machine Learning</vt:lpstr>
      <vt:lpstr>Model Notation and  Regression/Fitting </vt:lpstr>
      <vt:lpstr>PowerPoint Presentation</vt:lpstr>
      <vt:lpstr>PowerPoint Presentation</vt:lpstr>
      <vt:lpstr>PowerPoint Presentation</vt:lpstr>
      <vt:lpstr>PowerPoint Presentation</vt:lpstr>
      <vt:lpstr>Random Variates and  Probability Functions</vt:lpstr>
      <vt:lpstr>PowerPoint Presentation</vt:lpstr>
      <vt:lpstr>PowerPoint Presentation</vt:lpstr>
      <vt:lpstr>PowerPoint Presentation</vt:lpstr>
      <vt:lpstr>set.seed</vt:lpstr>
      <vt:lpstr>R as a Computer Language</vt:lpstr>
      <vt:lpstr>Writing your own Routines </vt:lpstr>
      <vt:lpstr>PowerPoint Presentation</vt:lpstr>
      <vt:lpstr>Customizing R: .First and .Rprofile </vt:lpstr>
      <vt:lpstr>PowerPoint Presentation</vt:lpstr>
      <vt:lpstr>Graphics</vt:lpstr>
      <vt:lpstr>PowerPoint Presentation</vt:lpstr>
      <vt:lpstr>ggplot2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ggplot for more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Rcpp – Use C++ code in R</vt:lpstr>
      <vt:lpstr>PowerPoint Presentation</vt:lpstr>
      <vt:lpstr>PowerPoint Presentation</vt:lpstr>
      <vt:lpstr>PowerPoint Presentation</vt:lpstr>
      <vt:lpstr>PowerPoint Presentation</vt:lpstr>
      <vt:lpstr>ROOT-R Interface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Wolfgang</dc:creator>
  <cp:lastModifiedBy>Wolfgang</cp:lastModifiedBy>
  <cp:revision>176</cp:revision>
  <dcterms:created xsi:type="dcterms:W3CDTF">2017-01-21T17:50:57Z</dcterms:created>
  <dcterms:modified xsi:type="dcterms:W3CDTF">2017-02-26T18:42:22Z</dcterms:modified>
</cp:coreProperties>
</file>