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331" r:id="rId3"/>
    <p:sldId id="332" r:id="rId4"/>
    <p:sldId id="257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92" r:id="rId15"/>
    <p:sldId id="268" r:id="rId16"/>
    <p:sldId id="269" r:id="rId17"/>
    <p:sldId id="270" r:id="rId18"/>
    <p:sldId id="271" r:id="rId19"/>
    <p:sldId id="293" r:id="rId20"/>
    <p:sldId id="295" r:id="rId21"/>
    <p:sldId id="300" r:id="rId22"/>
    <p:sldId id="297" r:id="rId23"/>
    <p:sldId id="272" r:id="rId24"/>
    <p:sldId id="301" r:id="rId25"/>
    <p:sldId id="302" r:id="rId26"/>
    <p:sldId id="294" r:id="rId27"/>
    <p:sldId id="304" r:id="rId28"/>
    <p:sldId id="325" r:id="rId29"/>
    <p:sldId id="326" r:id="rId30"/>
    <p:sldId id="327" r:id="rId31"/>
    <p:sldId id="275" r:id="rId32"/>
    <p:sldId id="277" r:id="rId33"/>
    <p:sldId id="278" r:id="rId34"/>
    <p:sldId id="276" r:id="rId35"/>
    <p:sldId id="279" r:id="rId36"/>
    <p:sldId id="318" r:id="rId37"/>
    <p:sldId id="280" r:id="rId38"/>
    <p:sldId id="281" r:id="rId39"/>
    <p:sldId id="282" r:id="rId40"/>
    <p:sldId id="329" r:id="rId41"/>
    <p:sldId id="330" r:id="rId42"/>
    <p:sldId id="319" r:id="rId43"/>
    <p:sldId id="320" r:id="rId44"/>
    <p:sldId id="283" r:id="rId45"/>
    <p:sldId id="284" r:id="rId46"/>
    <p:sldId id="285" r:id="rId47"/>
    <p:sldId id="321" r:id="rId48"/>
    <p:sldId id="322" r:id="rId49"/>
    <p:sldId id="323" r:id="rId50"/>
    <p:sldId id="324" r:id="rId51"/>
    <p:sldId id="286" r:id="rId52"/>
    <p:sldId id="298" r:id="rId53"/>
    <p:sldId id="299" r:id="rId54"/>
    <p:sldId id="328" r:id="rId55"/>
    <p:sldId id="287" r:id="rId56"/>
    <p:sldId id="303" r:id="rId57"/>
    <p:sldId id="288" r:id="rId58"/>
    <p:sldId id="289" r:id="rId59"/>
    <p:sldId id="290" r:id="rId60"/>
    <p:sldId id="333" r:id="rId61"/>
    <p:sldId id="334" r:id="rId62"/>
    <p:sldId id="335" r:id="rId63"/>
    <p:sldId id="336" r:id="rId64"/>
    <p:sldId id="337" r:id="rId65"/>
    <p:sldId id="306" r:id="rId66"/>
    <p:sldId id="309" r:id="rId67"/>
    <p:sldId id="313" r:id="rId68"/>
    <p:sldId id="314" r:id="rId69"/>
    <p:sldId id="315" r:id="rId70"/>
    <p:sldId id="316" r:id="rId71"/>
    <p:sldId id="317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96302D-2BAB-4124-BFD0-25C251543AF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E45320-E498-4AC1-B4EB-325CADAD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6302D-2BAB-4124-BFD0-25C251543AF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45320-E498-4AC1-B4EB-325CADAD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6302D-2BAB-4124-BFD0-25C251543AF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45320-E498-4AC1-B4EB-325CADAD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302D-2BAB-4124-BFD0-25C251543AF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5320-E498-4AC1-B4EB-325CADAD7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3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6302D-2BAB-4124-BFD0-25C251543AF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45320-E498-4AC1-B4EB-325CADAD72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6302D-2BAB-4124-BFD0-25C251543AF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45320-E498-4AC1-B4EB-325CADAD72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6302D-2BAB-4124-BFD0-25C251543AF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45320-E498-4AC1-B4EB-325CADAD72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6302D-2BAB-4124-BFD0-25C251543AF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45320-E498-4AC1-B4EB-325CADAD72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6302D-2BAB-4124-BFD0-25C251543AF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45320-E498-4AC1-B4EB-325CADAD72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6302D-2BAB-4124-BFD0-25C251543AF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45320-E498-4AC1-B4EB-325CADAD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96302D-2BAB-4124-BFD0-25C251543AF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45320-E498-4AC1-B4EB-325CADAD72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96302D-2BAB-4124-BFD0-25C251543AF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E45320-E498-4AC1-B4EB-325CADAD72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96302D-2BAB-4124-BFD0-25C251543AF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E45320-E498-4AC1-B4EB-325CADAD72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gon_Pearson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en.wikipedia.org/wiki/Jerzy_Neyma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Philosophical_Transactions_of_the_Royal_Society_of_Londo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image" Target="../media/image2.png"/><Relationship Id="rId5" Type="http://schemas.openxmlformats.org/officeDocument/2006/relationships/slide" Target="slide9.xml"/><Relationship Id="rId10" Type="http://schemas.openxmlformats.org/officeDocument/2006/relationships/slide" Target="slide26.xml"/><Relationship Id="rId4" Type="http://schemas.openxmlformats.org/officeDocument/2006/relationships/slide" Target="slide6.xml"/><Relationship Id="rId9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l_Correns" TargetMode="External"/><Relationship Id="rId2" Type="http://schemas.openxmlformats.org/officeDocument/2006/relationships/hyperlink" Target="https://en.wikipedia.org/wiki/Hugo_de_Vr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digital.library.adelaide.edu.au/dspace/bitstream/2440/15123/1/144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0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image" Target="../media/image3.png"/><Relationship Id="rId3" Type="http://schemas.openxmlformats.org/officeDocument/2006/relationships/slide" Target="slide30.xml"/><Relationship Id="rId7" Type="http://schemas.openxmlformats.org/officeDocument/2006/relationships/slide" Target="slide43.xml"/><Relationship Id="rId12" Type="http://schemas.openxmlformats.org/officeDocument/2006/relationships/slide" Target="slide5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1.xml"/><Relationship Id="rId11" Type="http://schemas.openxmlformats.org/officeDocument/2006/relationships/slide" Target="slide60.xml"/><Relationship Id="rId5" Type="http://schemas.openxmlformats.org/officeDocument/2006/relationships/slide" Target="slide36.xml"/><Relationship Id="rId10" Type="http://schemas.openxmlformats.org/officeDocument/2006/relationships/slide" Target="slide54.xml"/><Relationship Id="rId4" Type="http://schemas.openxmlformats.org/officeDocument/2006/relationships/slide" Target="slide34.xml"/><Relationship Id="rId9" Type="http://schemas.openxmlformats.org/officeDocument/2006/relationships/slide" Target="slide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uprm.edu/wrolke/GOFer/" TargetMode="External"/><Relationship Id="rId2" Type="http://schemas.openxmlformats.org/officeDocument/2006/relationships/hyperlink" Target="https://drrolke.shinyapps.io/GOFer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 Goodness </a:t>
            </a:r>
            <a:r>
              <a:rPr lang="en-US" dirty="0"/>
              <a:t>o</a:t>
            </a:r>
            <a:r>
              <a:rPr lang="en-US" dirty="0" smtClean="0"/>
              <a:t>f Fit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Dr. Wolfgang </a:t>
            </a:r>
            <a:r>
              <a:rPr lang="en-US" dirty="0" err="1" smtClean="0"/>
              <a:t>Rolke</a:t>
            </a:r>
            <a:endParaRPr lang="en-US" dirty="0" smtClean="0"/>
          </a:p>
          <a:p>
            <a:r>
              <a:rPr lang="en-US" dirty="0" smtClean="0"/>
              <a:t>University of Puerto Rico - Mayaguez</a:t>
            </a:r>
            <a:endParaRPr lang="en-US" dirty="0" smtClean="0"/>
          </a:p>
          <a:p>
            <a:r>
              <a:rPr lang="en-US" dirty="0" err="1" smtClean="0"/>
              <a:t>Terascale</a:t>
            </a:r>
            <a:r>
              <a:rPr lang="en-US" dirty="0" smtClean="0"/>
              <a:t> Statistics School 2017</a:t>
            </a:r>
          </a:p>
          <a:p>
            <a:r>
              <a:rPr lang="en-US" dirty="0" smtClean="0"/>
              <a:t>Hamburg - Germany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239"/>
            <a:ext cx="5376571" cy="56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685800"/>
                <a:ext cx="6400800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Pearson: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has a chi square distribution with k-1 degrees of freedom (k=number of categories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Here: </a:t>
                </a:r>
                <a:r>
                  <a:rPr lang="en-US" dirty="0" smtClean="0"/>
                  <a:t>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=5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So 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72</m:t>
                    </m:r>
                  </m:oMath>
                </a14:m>
                <a:r>
                  <a:rPr lang="en-US" dirty="0" smtClean="0"/>
                  <a:t> is not unusually large, die is fair.</a:t>
                </a:r>
              </a:p>
              <a:p>
                <a:endParaRPr lang="en-US" dirty="0"/>
              </a:p>
              <a:p>
                <a:r>
                  <a:rPr lang="en-US" dirty="0" smtClean="0"/>
                  <a:t>In the derivation of the distribution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we used the CLT approximation, so this needs a sufficiently large sample size. But how large does it have to be?</a:t>
                </a:r>
              </a:p>
              <a:p>
                <a:endParaRPr lang="en-US" dirty="0"/>
              </a:p>
              <a:p>
                <a:r>
                  <a:rPr lang="en-US" dirty="0" smtClean="0"/>
                  <a:t>Famous answer: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≥5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William G. Cochran  </a:t>
                </a:r>
                <a:r>
                  <a:rPr lang="en-US" dirty="0"/>
                  <a:t>The [chi-squared] test of goodness of fit. </a:t>
                </a:r>
                <a:r>
                  <a:rPr lang="en-US" i="1" dirty="0"/>
                  <a:t>Annals of Mathematical Statistics</a:t>
                </a:r>
                <a:r>
                  <a:rPr lang="en-US" dirty="0"/>
                  <a:t> 1952; 25:315–345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Seems to have picked 5 for no particular reason. Later research showed this is quite conservative.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85800"/>
                <a:ext cx="6400800" cy="5355312"/>
              </a:xfrm>
              <a:prstGeom prst="rect">
                <a:avLst/>
              </a:prstGeom>
              <a:blipFill rotWithShape="1">
                <a:blip r:embed="rId2"/>
                <a:stretch>
                  <a:fillRect l="-857" t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1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Type I error: reject true null hypothesis </a:t>
            </a:r>
          </a:p>
          <a:p>
            <a:r>
              <a:rPr lang="en-US" dirty="0" smtClean="0"/>
              <a:t>Type II error: fail to reject false null hypothesis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1: A HT </a:t>
            </a:r>
            <a:r>
              <a:rPr lang="en-US" dirty="0" smtClean="0">
                <a:solidFill>
                  <a:srgbClr val="FF0000"/>
                </a:solidFill>
              </a:rPr>
              <a:t>has to have</a:t>
            </a:r>
            <a:r>
              <a:rPr lang="en-US" dirty="0" smtClean="0"/>
              <a:t> a true type I error probability no higher than the nominal one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2: The probability of committing the type II error </a:t>
            </a:r>
            <a:r>
              <a:rPr lang="en-US" dirty="0" smtClean="0">
                <a:solidFill>
                  <a:srgbClr val="00B0F0"/>
                </a:solidFill>
              </a:rPr>
              <a:t>should</a:t>
            </a:r>
            <a:r>
              <a:rPr lang="en-US" dirty="0" smtClean="0"/>
              <a:t> be as low as possible (subject to 1)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Historically 1 was achieved either by finding an exact test or </a:t>
            </a:r>
            <a:r>
              <a:rPr lang="en-US" dirty="0" smtClean="0"/>
              <a:t>having </a:t>
            </a:r>
            <a:r>
              <a:rPr lang="en-US" dirty="0"/>
              <a:t>a large enough sample.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err="1" smtClean="0">
                <a:hlinkClick r:id="rId2" tooltip="Jerzy Neyman"/>
              </a:rPr>
              <a:t>Neyman</a:t>
            </a:r>
            <a:r>
              <a:rPr lang="en-US" i="1" dirty="0">
                <a:hlinkClick r:id="rId2" tooltip="Jerzy Neyman"/>
              </a:rPr>
              <a:t>, Jerzy</a:t>
            </a:r>
            <a:r>
              <a:rPr lang="en-US" i="1" dirty="0"/>
              <a:t>; </a:t>
            </a:r>
            <a:r>
              <a:rPr lang="en-US" i="1" dirty="0">
                <a:hlinkClick r:id="rId3" tooltip="Egon Pearson"/>
              </a:rPr>
              <a:t>Pearson, </a:t>
            </a:r>
            <a:r>
              <a:rPr lang="en-US" i="1" dirty="0" err="1">
                <a:hlinkClick r:id="rId3" tooltip="Egon Pearson"/>
              </a:rPr>
              <a:t>Egon</a:t>
            </a:r>
            <a:r>
              <a:rPr lang="en-US" i="1" dirty="0">
                <a:hlinkClick r:id="rId3" tooltip="Egon Pearson"/>
              </a:rPr>
              <a:t> S.</a:t>
            </a:r>
            <a:r>
              <a:rPr lang="en-US" i="1" dirty="0"/>
              <a:t> (1933). "On the Problem of the Most Efficient Tests of Statistical Hypotheses". </a:t>
            </a:r>
            <a:r>
              <a:rPr lang="en-US" i="1" dirty="0">
                <a:hlinkClick r:id="rId4" tooltip="Philosophical Transactions of the Royal Society of London"/>
              </a:rPr>
              <a:t>Philosophical Transactions of the Royal Society</a:t>
            </a:r>
            <a:r>
              <a:rPr lang="en-US" i="1" dirty="0"/>
              <a:t> A: Mathematical, Physical and Engineering Sciences. </a:t>
            </a:r>
            <a:r>
              <a:rPr lang="en-US" b="1" i="1" dirty="0"/>
              <a:t>231</a:t>
            </a:r>
            <a:r>
              <a:rPr lang="en-US" i="1" dirty="0"/>
              <a:t> (694–706):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a test of a simple vs simple hypotheses likelihood ratio test is most powerful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Another Derivation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Owner\Dropbox\GoodnessOdFit Talk\neym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162232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Dropbox\GoodnessOdFit Talk\epear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17471"/>
            <a:ext cx="1836737" cy="24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wner\Dropbox\GoodnessOdFit Talk\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084206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Samuel S. Wilks: “</a:t>
                </a:r>
                <a:r>
                  <a:rPr lang="en-US" i="1" dirty="0" smtClean="0"/>
                  <a:t>The </a:t>
                </a:r>
                <a:r>
                  <a:rPr lang="en-US" i="1" dirty="0"/>
                  <a:t>Large-Sample Distribution of the Likelihood Ratio for Testing Composite </a:t>
                </a:r>
                <a:r>
                  <a:rPr lang="en-US" i="1" dirty="0" smtClean="0"/>
                  <a:t>Hypotheses”, </a:t>
                </a:r>
                <a:r>
                  <a:rPr lang="en-US" dirty="0" smtClean="0"/>
                  <a:t>The </a:t>
                </a:r>
                <a:r>
                  <a:rPr lang="en-US" dirty="0"/>
                  <a:t>Annals of Mathematical </a:t>
                </a:r>
                <a:r>
                  <a:rPr lang="en-US" dirty="0" smtClean="0"/>
                  <a:t>Statistics, Vol</a:t>
                </a:r>
                <a:r>
                  <a:rPr lang="en-US" dirty="0"/>
                  <a:t>. 9, No. 1 (Mar., 1938), pp. </a:t>
                </a:r>
                <a:r>
                  <a:rPr lang="en-US" dirty="0" smtClean="0"/>
                  <a:t>60-62</a:t>
                </a:r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𝑙𝑜𝑔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Λ</m:t>
                      </m:r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χ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852" t="-138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6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Dropbox\GoodnessOdFit Talk\fi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315200" cy="657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Not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𝑁𝑜𝑟𝑚𝑎𝑙</m:t>
                    </m:r>
                    <m:r>
                      <a:rPr lang="en-US" b="0" i="1" smtClean="0">
                        <a:latin typeface="Cambria Math"/>
                      </a:rPr>
                      <m:t>(0,1)</m:t>
                    </m:r>
                  </m:oMath>
                </a14:m>
                <a:r>
                  <a:rPr lang="en-US" dirty="0" smtClean="0"/>
                  <a:t>     (</a:t>
                </a:r>
                <a:r>
                  <a:rPr lang="en-US" b="1" dirty="0" smtClean="0"/>
                  <a:t>simple</a:t>
                </a:r>
                <a:r>
                  <a:rPr lang="en-US" dirty="0" smtClean="0"/>
                  <a:t> hypothesis)</a:t>
                </a:r>
              </a:p>
              <a:p>
                <a:pPr marL="0" indent="0">
                  <a:buNone/>
                </a:pPr>
                <a:r>
                  <a:rPr lang="en-US" dirty="0" smtClean="0"/>
                  <a:t>but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𝑁𝑜𝑟𝑚𝑎𝑙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          (</a:t>
                </a:r>
                <a:r>
                  <a:rPr lang="en-US" b="1" dirty="0" smtClean="0"/>
                  <a:t>composite</a:t>
                </a:r>
                <a:r>
                  <a:rPr lang="en-US" dirty="0" smtClean="0"/>
                  <a:t> </a:t>
                </a:r>
                <a:r>
                  <a:rPr lang="en-US" dirty="0"/>
                  <a:t>hypothesis)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Idea: find estimates of parameters, use those.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Any change in test? Pearson said no.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 1915 Greenwood and Yule publish an analysis of a 2x2 table and note that there is a problem.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 1922, 1924 and 1926 Sir Karl Fisher published several papers showing that Pearson was wrong.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704" t="-2389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Degree of Freedom Controversy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228600"/>
                <a:ext cx="5943600" cy="6477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m parameters are estimated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χ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−1−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1922 paper is the first ever to use the term “degrees of freedom”.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 some ways this is an astonishing result: it does not seem to matter how well one can estimate the parameter (aka what sample size is used)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Does it matter what method of estimation is used? Yes, and it has to be minimum </a:t>
                </a:r>
                <a:r>
                  <a:rPr lang="en-US" dirty="0" err="1" smtClean="0"/>
                  <a:t>chisquare</a:t>
                </a:r>
                <a:r>
                  <a:rPr lang="en-US" dirty="0" smtClean="0"/>
                  <a:t>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Except these days </a:t>
                </a:r>
                <a:r>
                  <a:rPr lang="en-US" dirty="0"/>
                  <a:t>e</a:t>
                </a:r>
                <a:r>
                  <a:rPr lang="en-US" dirty="0" smtClean="0"/>
                  <a:t>veryone is using maximum likelihood, and then this result can be wrong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Pearson didn’t acknowledge Fisher was right until 1935!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228600"/>
                <a:ext cx="5943600" cy="6477000"/>
              </a:xfrm>
              <a:blipFill rotWithShape="1">
                <a:blip r:embed="rId2"/>
                <a:stretch>
                  <a:fillRect l="-1538" t="-1789" r="-1538" b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53200" y="381001"/>
            <a:ext cx="2438400" cy="28956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3074" name="Picture 2" descr="C:\Users\Owner\Dropbox\GoodnessOdFit Talk\fis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332038" cy="278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Mendel, J.G. (1866). "</a:t>
            </a:r>
            <a:r>
              <a:rPr lang="en-US" dirty="0" err="1"/>
              <a:t>Versuche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Pflanzenhybriden</a:t>
            </a:r>
            <a:r>
              <a:rPr lang="en-US" dirty="0"/>
              <a:t>", </a:t>
            </a:r>
            <a:r>
              <a:rPr lang="en-US" i="1" dirty="0" err="1"/>
              <a:t>Verhandlungen</a:t>
            </a:r>
            <a:r>
              <a:rPr lang="en-US" i="1" dirty="0"/>
              <a:t> des </a:t>
            </a:r>
            <a:r>
              <a:rPr lang="en-US" i="1" dirty="0" err="1"/>
              <a:t>naturforschenden</a:t>
            </a:r>
            <a:r>
              <a:rPr lang="en-US" i="1" dirty="0"/>
              <a:t> </a:t>
            </a:r>
            <a:r>
              <a:rPr lang="en-US" i="1" dirty="0" err="1"/>
              <a:t>Vereines</a:t>
            </a:r>
            <a:r>
              <a:rPr lang="en-US" i="1" dirty="0"/>
              <a:t> in </a:t>
            </a:r>
            <a:r>
              <a:rPr lang="en-US" i="1" dirty="0" err="1"/>
              <a:t>Brünn</a:t>
            </a:r>
            <a:r>
              <a:rPr lang="en-US" dirty="0"/>
              <a:t>, Bd. IV </a:t>
            </a:r>
            <a:r>
              <a:rPr lang="en-US" dirty="0" err="1"/>
              <a:t>für</a:t>
            </a:r>
            <a:r>
              <a:rPr lang="en-US" dirty="0"/>
              <a:t> das </a:t>
            </a:r>
            <a:r>
              <a:rPr lang="en-US" dirty="0" err="1"/>
              <a:t>Jahr</a:t>
            </a:r>
            <a:r>
              <a:rPr lang="en-US" dirty="0"/>
              <a:t>, 1865, </a:t>
            </a:r>
            <a:r>
              <a:rPr lang="en-US" i="1" dirty="0" err="1"/>
              <a:t>Abhandlungen</a:t>
            </a:r>
            <a:r>
              <a:rPr lang="en-US" dirty="0"/>
              <a:t>: </a:t>
            </a:r>
            <a:r>
              <a:rPr lang="en-US" dirty="0" smtClean="0"/>
              <a:t>3–47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Discovery of Mendelian inheritance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Immediate impact on Science: ZERO!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Darwin could have used this when he wrote On The Origin of Species.</a:t>
            </a:r>
          </a:p>
          <a:p>
            <a:pPr marL="0" indent="0">
              <a:buNone/>
            </a:pPr>
            <a:r>
              <a:rPr lang="en-US" dirty="0" smtClean="0"/>
              <a:t>His cousin Francis Galton (inventor of regression!) could have told him.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962775" y="1600201"/>
            <a:ext cx="1676400" cy="14478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Mendel-Fisher Controversy</a:t>
            </a:r>
            <a:endParaRPr lang="en-US" dirty="0"/>
          </a:p>
        </p:txBody>
      </p:sp>
      <p:pic>
        <p:nvPicPr>
          <p:cNvPr id="2050" name="Picture 2" descr="C:\Users\Owner\Dropbox\GoodnessOdFit Talk\men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32498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Owner\Dropbox\GoodnessOdFit Talk\darw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1276350" cy="173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Owner\Dropbox\GoodnessOdFit Talk\gal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2" y="5105400"/>
            <a:ext cx="1247775" cy="15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hlinkClick r:id="rId2" action="ppaction://hlinksldjump"/>
                  </a:rPr>
                  <a:t>The Archetypical Statistics Problem</a:t>
                </a:r>
                <a:endParaRPr lang="en-US" dirty="0" smtClean="0"/>
              </a:p>
              <a:p>
                <a:r>
                  <a:rPr lang="en-US" dirty="0" smtClean="0">
                    <a:hlinkClick r:id="rId3" action="ppaction://hlinksldjump"/>
                  </a:rPr>
                  <a:t>Example: Is the die fair?</a:t>
                </a:r>
                <a:endParaRPr lang="en-US" dirty="0" smtClean="0"/>
              </a:p>
              <a:p>
                <a:r>
                  <a:rPr lang="en-US" dirty="0" smtClean="0">
                    <a:hlinkClick r:id="rId4" action="ppaction://hlinksldjump"/>
                  </a:rPr>
                  <a:t>Most Famous Answer: Pearson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hlinkClick r:id="rId4" action="ppaction://hlinksldjump"/>
                  </a:rPr>
                  <a:t> </a:t>
                </a:r>
                <a:endParaRPr lang="en-US" dirty="0" smtClean="0"/>
              </a:p>
              <a:p>
                <a:r>
                  <a:rPr lang="en-US" dirty="0" smtClean="0">
                    <a:hlinkClick r:id="rId5" action="ppaction://hlinksldjump"/>
                  </a:rPr>
                  <a:t>Pearson’s Reasoning</a:t>
                </a:r>
                <a:endParaRPr lang="en-US" dirty="0" smtClean="0"/>
              </a:p>
              <a:p>
                <a:r>
                  <a:rPr lang="en-US" dirty="0" smtClean="0">
                    <a:hlinkClick r:id="rId6" action="ppaction://hlinksldjump"/>
                  </a:rPr>
                  <a:t>Hypothesis Testing Basics</a:t>
                </a:r>
                <a:endParaRPr lang="en-US" dirty="0" smtClean="0"/>
              </a:p>
              <a:p>
                <a:r>
                  <a:rPr lang="en-US" dirty="0" smtClean="0">
                    <a:hlinkClick r:id="rId7" action="ppaction://hlinksldjump"/>
                  </a:rPr>
                  <a:t>Another Derivation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hlinkClick r:id="rId7" action="ppaction://hlinksldjump"/>
                  </a:rPr>
                  <a:t>  </a:t>
                </a:r>
                <a:endParaRPr lang="en-US" dirty="0" smtClean="0"/>
              </a:p>
              <a:p>
                <a:r>
                  <a:rPr lang="en-US" dirty="0" smtClean="0">
                    <a:hlinkClick r:id="rId8" action="ppaction://hlinksldjump"/>
                  </a:rPr>
                  <a:t>Mendel-Fisher Controversy</a:t>
                </a:r>
                <a:endParaRPr lang="en-US" dirty="0" smtClean="0"/>
              </a:p>
              <a:p>
                <a:r>
                  <a:rPr lang="en-US" dirty="0" smtClean="0">
                    <a:hlinkClick r:id="rId9" action="ppaction://hlinksldjump"/>
                  </a:rPr>
                  <a:t>Monte Carlo Simulation</a:t>
                </a:r>
                <a:endParaRPr lang="en-US" dirty="0" smtClean="0"/>
              </a:p>
              <a:p>
                <a:r>
                  <a:rPr lang="en-US" dirty="0" err="1" smtClean="0">
                    <a:hlinkClick r:id="rId10" action="ppaction://hlinksldjump"/>
                  </a:rPr>
                  <a:t>Fisherian</a:t>
                </a:r>
                <a:r>
                  <a:rPr lang="en-US" dirty="0" smtClean="0">
                    <a:hlinkClick r:id="rId10" action="ppaction://hlinksldjump"/>
                  </a:rPr>
                  <a:t> Significance Testing vs </a:t>
                </a:r>
                <a:r>
                  <a:rPr lang="en-US" dirty="0" err="1" smtClean="0">
                    <a:hlinkClick r:id="rId10" action="ppaction://hlinksldjump"/>
                  </a:rPr>
                  <a:t>Neyman</a:t>
                </a:r>
                <a:r>
                  <a:rPr lang="en-US" dirty="0" smtClean="0">
                    <a:hlinkClick r:id="rId10" action="ppaction://hlinksldjump"/>
                  </a:rPr>
                  <a:t>-Pearson 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11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81000"/>
                <a:ext cx="8382000" cy="6172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Around </a:t>
                </a:r>
                <a:r>
                  <a:rPr lang="en-US" dirty="0"/>
                  <a:t>1900, </a:t>
                </a:r>
                <a:r>
                  <a:rPr lang="en-US" dirty="0" smtClean="0">
                    <a:hlinkClick r:id="rId2" tooltip="Hugo de Vries"/>
                  </a:rPr>
                  <a:t>Hugo </a:t>
                </a:r>
                <a:r>
                  <a:rPr lang="en-US" dirty="0">
                    <a:hlinkClick r:id="rId2" tooltip="Hugo de Vries"/>
                  </a:rPr>
                  <a:t>de </a:t>
                </a:r>
                <a:r>
                  <a:rPr lang="en-US" dirty="0" err="1">
                    <a:hlinkClick r:id="rId2" tooltip="Hugo de Vries"/>
                  </a:rPr>
                  <a:t>Vries</a:t>
                </a:r>
                <a:r>
                  <a:rPr lang="en-US" dirty="0"/>
                  <a:t> and </a:t>
                </a:r>
                <a:r>
                  <a:rPr lang="en-US" dirty="0">
                    <a:hlinkClick r:id="rId3" tooltip="Carl Correns"/>
                  </a:rPr>
                  <a:t>Carl </a:t>
                </a:r>
                <a:r>
                  <a:rPr lang="en-US" dirty="0" smtClean="0">
                    <a:hlinkClick r:id="rId3" tooltip="Carl Correns"/>
                  </a:rPr>
                  <a:t>Correns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first independently repeat some of Mendel’s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experiments and then rediscover Mendel's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writings and laws</a:t>
                </a:r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Finally Mendel becomes the “Father of Genetics”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Fisher, R.A. (1936). </a:t>
                </a:r>
                <a:r>
                  <a:rPr lang="en-US" i="1" dirty="0">
                    <a:hlinkClick r:id="rId4"/>
                  </a:rPr>
                  <a:t>"Has Mendel's work been rediscovered?"</a:t>
                </a:r>
                <a:r>
                  <a:rPr lang="en-US" i="1" dirty="0"/>
                  <a:t> </a:t>
                </a:r>
                <a:r>
                  <a:rPr lang="en-US" i="1" dirty="0" smtClean="0"/>
                  <a:t>. </a:t>
                </a:r>
                <a:r>
                  <a:rPr lang="en-US" i="1" dirty="0"/>
                  <a:t>Annals of Science. </a:t>
                </a:r>
                <a:r>
                  <a:rPr lang="en-US" b="1" i="1" dirty="0"/>
                  <a:t>1</a:t>
                </a:r>
                <a:r>
                  <a:rPr lang="en-US" i="1" dirty="0"/>
                  <a:t> (2): 115–137</a:t>
                </a:r>
                <a:r>
                  <a:rPr lang="en-US" i="1" dirty="0" smtClean="0"/>
                  <a:t>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dirty="0" smtClean="0"/>
                  <a:t>Fisher re-analyzed Mendel’s data and applied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test to all of them together. He finds an (almost) perfect agreement. But inheritance is intrinsically random, the agreement should not be that good.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Fisher’s words: “to good to be true”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81000"/>
                <a:ext cx="8382000" cy="6172200"/>
              </a:xfrm>
              <a:blipFill rotWithShape="1">
                <a:blip r:embed="rId5"/>
                <a:stretch>
                  <a:fillRect l="-1164" t="-1779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01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6200" y="838200"/>
                <a:ext cx="4419600" cy="5287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large (blue area)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/>
                  <a:t>difference between O and E to large</a:t>
                </a:r>
              </a:p>
              <a:p>
                <a:pPr marL="0" indent="0">
                  <a:buNone/>
                </a:pPr>
                <a:r>
                  <a:rPr lang="en-US" dirty="0"/>
                  <a:t>→</a:t>
                </a:r>
                <a:r>
                  <a:rPr lang="en-US" dirty="0" smtClean="0"/>
                  <a:t> </a:t>
                </a:r>
                <a:r>
                  <a:rPr lang="en-US" dirty="0"/>
                  <a:t>theory doesn’t agree with data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small (red area)</a:t>
                </a:r>
              </a:p>
              <a:p>
                <a:pPr marL="0" indent="0">
                  <a:buNone/>
                </a:pPr>
                <a:r>
                  <a:rPr lang="en-US" dirty="0"/>
                  <a:t>→</a:t>
                </a:r>
                <a:r>
                  <a:rPr lang="en-US" dirty="0" smtClean="0"/>
                  <a:t> </a:t>
                </a:r>
                <a:r>
                  <a:rPr lang="en-US" dirty="0"/>
                  <a:t>difference between O and E to small</a:t>
                </a:r>
              </a:p>
              <a:p>
                <a:pPr marL="0" indent="0">
                  <a:buNone/>
                </a:pPr>
                <a:r>
                  <a:rPr lang="en-US" dirty="0"/>
                  <a:t>→</a:t>
                </a:r>
                <a:r>
                  <a:rPr lang="en-US" dirty="0" smtClean="0"/>
                  <a:t> </a:t>
                </a:r>
                <a:r>
                  <a:rPr lang="en-US" dirty="0"/>
                  <a:t>Cheating!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200" y="838200"/>
                <a:ext cx="4419600" cy="5287963"/>
              </a:xfrm>
              <a:blipFill rotWithShape="1">
                <a:blip r:embed="rId2"/>
                <a:stretch>
                  <a:fillRect l="-2897" t="-1038" r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:\Users\Owner\Dropbox\GoodnessOdFit Talk\fig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27824"/>
            <a:ext cx="4038600" cy="403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More than 50 papers published since 1936 have tried to figure out what happened.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a long time: it was the Gardener!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Another explanation, which seems to have gained momentum in recent years: It was early in the history of experimentation, modern ideas of how to avoid (even unconscious) biases were not yet developed.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Allan Franklin, A. W. F. Edwards, Daniel J. Fairbanks, Daniel L. </a:t>
            </a:r>
            <a:r>
              <a:rPr lang="en-US" dirty="0" err="1"/>
              <a:t>Hartl</a:t>
            </a:r>
            <a:r>
              <a:rPr lang="en-US" dirty="0"/>
              <a:t> and Teddy </a:t>
            </a:r>
            <a:r>
              <a:rPr lang="en-US" dirty="0" err="1"/>
              <a:t>Seidenfeld</a:t>
            </a:r>
            <a:r>
              <a:rPr lang="en-US" dirty="0"/>
              <a:t>. </a:t>
            </a:r>
            <a:r>
              <a:rPr lang="en-US" dirty="0" smtClean="0"/>
              <a:t> </a:t>
            </a:r>
            <a:r>
              <a:rPr lang="en-US" i="1" dirty="0" smtClean="0"/>
              <a:t>“Ending the Mendel-Fisher Controversy”,</a:t>
            </a:r>
            <a:r>
              <a:rPr lang="en-US" dirty="0" smtClean="0"/>
              <a:t> University </a:t>
            </a:r>
            <a:r>
              <a:rPr lang="en-US" dirty="0"/>
              <a:t>of Pittsburgh Press, 2008. </a:t>
            </a:r>
          </a:p>
        </p:txBody>
      </p:sp>
    </p:spTree>
    <p:extLst>
      <p:ext uri="{BB962C8B-B14F-4D97-AF65-F5344CB8AC3E}">
        <p14:creationId xmlns:p14="http://schemas.microsoft.com/office/powerpoint/2010/main" val="51361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6400"/>
            <a:ext cx="4747260" cy="2133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4419600"/>
                <a:ext cx="8229600" cy="2286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Question used to be: which converges fastest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/>
                  <a:t>But these day null distribution can be found most easily using Monte Carlo simulation!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4419600"/>
                <a:ext cx="8229600" cy="2286000"/>
              </a:xfrm>
              <a:blipFill rotWithShape="1">
                <a:blip r:embed="rId4"/>
                <a:stretch>
                  <a:fillRect l="-1481" t="-2400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Variations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7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876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function(B=1e4) {</a:t>
            </a:r>
          </a:p>
          <a:p>
            <a:pPr marL="0" indent="0">
              <a:buNone/>
            </a:pPr>
            <a:r>
              <a:rPr lang="en-US" dirty="0"/>
              <a:t>    O&lt;-c(187,168,161,147,176,161)</a:t>
            </a:r>
          </a:p>
          <a:p>
            <a:pPr marL="0" indent="0">
              <a:buNone/>
            </a:pPr>
            <a:r>
              <a:rPr lang="en-US" dirty="0"/>
              <a:t>    E&lt;-rep(1,6)/6*1000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TS.Data</a:t>
            </a:r>
            <a:r>
              <a:rPr lang="en-US" dirty="0"/>
              <a:t>&lt;-rep(0,5)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TS.Data</a:t>
            </a:r>
            <a:r>
              <a:rPr lang="en-US" dirty="0"/>
              <a:t>[1]&lt;-sum( (O-E)^2/E)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TS.Data</a:t>
            </a:r>
            <a:r>
              <a:rPr lang="en-US" dirty="0"/>
              <a:t>[2]&lt;-2*sum(O*log(O/E))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TS.Data</a:t>
            </a:r>
            <a:r>
              <a:rPr lang="en-US" dirty="0"/>
              <a:t>[3]&lt;-4*sum( (</a:t>
            </a:r>
            <a:r>
              <a:rPr lang="en-US" dirty="0" err="1"/>
              <a:t>sqrt</a:t>
            </a:r>
            <a:r>
              <a:rPr lang="en-US" dirty="0"/>
              <a:t>(O)-</a:t>
            </a:r>
            <a:r>
              <a:rPr lang="en-US" dirty="0" err="1"/>
              <a:t>sqrt</a:t>
            </a:r>
            <a:r>
              <a:rPr lang="en-US" dirty="0"/>
              <a:t>(E))^2)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TS.Data</a:t>
            </a:r>
            <a:r>
              <a:rPr lang="en-US" dirty="0"/>
              <a:t>[4]&lt;-sum( (O-E)^2/O)   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TS.Data</a:t>
            </a:r>
            <a:r>
              <a:rPr lang="en-US" dirty="0"/>
              <a:t>[5]&lt;-2*sum(E*log(E/O))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TS.Sim</a:t>
            </a:r>
            <a:r>
              <a:rPr lang="en-US" dirty="0"/>
              <a:t>&lt;-matrix(0,B,5)</a:t>
            </a:r>
          </a:p>
          <a:p>
            <a:pPr marL="0" indent="0">
              <a:buNone/>
            </a:pPr>
            <a:r>
              <a:rPr lang="en-US" dirty="0"/>
              <a:t>    for(</a:t>
            </a:r>
            <a:r>
              <a:rPr lang="en-US" dirty="0" err="1"/>
              <a:t>i</a:t>
            </a:r>
            <a:r>
              <a:rPr lang="en-US" dirty="0"/>
              <a:t> in 1:B) {</a:t>
            </a:r>
          </a:p>
          <a:p>
            <a:pPr marL="0" indent="0">
              <a:buNone/>
            </a:pPr>
            <a:r>
              <a:rPr lang="en-US" dirty="0"/>
              <a:t>        O&lt;-table(</a:t>
            </a:r>
            <a:r>
              <a:rPr lang="en-US" dirty="0">
                <a:solidFill>
                  <a:srgbClr val="FF0000"/>
                </a:solidFill>
              </a:rPr>
              <a:t>sample(1:6,size=1000</a:t>
            </a:r>
            <a:r>
              <a:rPr lang="en-US" dirty="0"/>
              <a:t>,replace=T))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TS.Sim</a:t>
            </a:r>
            <a:r>
              <a:rPr lang="en-US" dirty="0"/>
              <a:t>[i,1]&lt;-sum( (O-E)^2/E)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TS.Sim</a:t>
            </a:r>
            <a:r>
              <a:rPr lang="en-US" dirty="0"/>
              <a:t>[i,2]&lt;-2*sum(O*log(O/E))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TS.Sim</a:t>
            </a:r>
            <a:r>
              <a:rPr lang="en-US" dirty="0"/>
              <a:t>[i,3]&lt;-4*sum( (</a:t>
            </a:r>
            <a:r>
              <a:rPr lang="en-US" dirty="0" err="1"/>
              <a:t>sqrt</a:t>
            </a:r>
            <a:r>
              <a:rPr lang="en-US" dirty="0"/>
              <a:t>(O)-</a:t>
            </a:r>
            <a:r>
              <a:rPr lang="en-US" dirty="0" err="1"/>
              <a:t>sqrt</a:t>
            </a:r>
            <a:r>
              <a:rPr lang="en-US" dirty="0"/>
              <a:t>(E))^2)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TS.Sim</a:t>
            </a:r>
            <a:r>
              <a:rPr lang="en-US" dirty="0"/>
              <a:t>[i,4]&lt;-sum( (O-E)^2/O)  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TS.Sim</a:t>
            </a:r>
            <a:r>
              <a:rPr lang="en-US" dirty="0"/>
              <a:t>[i,5]&lt;-2*sum(E*log(E/O))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list(</a:t>
            </a:r>
            <a:r>
              <a:rPr lang="en-US" dirty="0" err="1"/>
              <a:t>TS.Data,apply</a:t>
            </a:r>
            <a:r>
              <a:rPr lang="en-US" dirty="0"/>
              <a:t>(TS.Sim,2,</a:t>
            </a:r>
            <a:r>
              <a:rPr lang="en-US" dirty="0">
                <a:solidFill>
                  <a:srgbClr val="00B0F0"/>
                </a:solidFill>
              </a:rPr>
              <a:t>quantile,0.95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Simulation</a:t>
            </a:r>
            <a:endParaRPr lang="en-US" dirty="0"/>
          </a:p>
        </p:txBody>
      </p:sp>
      <p:pic>
        <p:nvPicPr>
          <p:cNvPr id="6146" name="Picture 2" descr="C:\Users\Owner\Dropbox\GoodnessOdFit Talk\fig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62026"/>
            <a:ext cx="5114925" cy="29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function(B=1e4) {</a:t>
            </a:r>
          </a:p>
          <a:p>
            <a:pPr marL="0" indent="0">
              <a:buNone/>
            </a:pPr>
            <a:r>
              <a:rPr lang="en-US" dirty="0"/>
              <a:t>    crit95&lt;-c(10.95, 10.97, 10.95, 11.08, 11.00)</a:t>
            </a:r>
          </a:p>
          <a:p>
            <a:pPr marL="0" indent="0">
              <a:buNone/>
            </a:pPr>
            <a:r>
              <a:rPr lang="en-US" dirty="0"/>
              <a:t>    E&lt;-rep(1,6)/6*1000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TS.Sim</a:t>
            </a:r>
            <a:r>
              <a:rPr lang="en-US" dirty="0"/>
              <a:t>&lt;-matrix(0,B,5)</a:t>
            </a:r>
          </a:p>
          <a:p>
            <a:pPr marL="0" indent="0">
              <a:buNone/>
            </a:pPr>
            <a:r>
              <a:rPr lang="en-US" dirty="0"/>
              <a:t>    for(</a:t>
            </a:r>
            <a:r>
              <a:rPr lang="en-US" dirty="0" err="1"/>
              <a:t>i</a:t>
            </a:r>
            <a:r>
              <a:rPr lang="en-US" dirty="0"/>
              <a:t> in 1:B) {</a:t>
            </a:r>
          </a:p>
          <a:p>
            <a:pPr marL="0" indent="0">
              <a:buNone/>
            </a:pPr>
            <a:r>
              <a:rPr lang="en-US" dirty="0"/>
              <a:t>        O&lt;-table</a:t>
            </a:r>
            <a:r>
              <a:rPr lang="en-US" dirty="0">
                <a:solidFill>
                  <a:srgbClr val="FF0000"/>
                </a:solidFill>
              </a:rPr>
              <a:t>(sample(1:6,size=1000</a:t>
            </a:r>
            <a:r>
              <a:rPr lang="en-US" dirty="0"/>
              <a:t>,replace=T,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>
                <a:solidFill>
                  <a:srgbClr val="FF0000"/>
                </a:solidFill>
              </a:rPr>
              <a:t>prob</a:t>
            </a:r>
            <a:r>
              <a:rPr lang="en-US" dirty="0">
                <a:solidFill>
                  <a:srgbClr val="FF0000"/>
                </a:solidFill>
              </a:rPr>
              <a:t>=c(1.25,1,1,1,1,1)))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TS.Sim</a:t>
            </a:r>
            <a:r>
              <a:rPr lang="en-US" dirty="0"/>
              <a:t>[i,1]&lt;-sum( (O-E)^2/E)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TS.Sim</a:t>
            </a:r>
            <a:r>
              <a:rPr lang="en-US" dirty="0"/>
              <a:t>[i,2]&lt;-2*sum(O*log(O/E))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TS.Sim</a:t>
            </a:r>
            <a:r>
              <a:rPr lang="en-US" dirty="0"/>
              <a:t>[i,3]&lt;-4*sum( (</a:t>
            </a:r>
            <a:r>
              <a:rPr lang="en-US" dirty="0" err="1"/>
              <a:t>sqrt</a:t>
            </a:r>
            <a:r>
              <a:rPr lang="en-US" dirty="0"/>
              <a:t>(O)-</a:t>
            </a:r>
            <a:r>
              <a:rPr lang="en-US" dirty="0" err="1"/>
              <a:t>sqrt</a:t>
            </a:r>
            <a:r>
              <a:rPr lang="en-US" dirty="0"/>
              <a:t>(E))^2)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TS.Sim</a:t>
            </a:r>
            <a:r>
              <a:rPr lang="en-US" dirty="0"/>
              <a:t>[i,4]&lt;-sum( (O-E)^2/O)  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TS.Sim</a:t>
            </a:r>
            <a:r>
              <a:rPr lang="en-US" dirty="0"/>
              <a:t>[i,5]&lt;-2*sum(E*log(E/O))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power&lt;-rep(0,5)</a:t>
            </a:r>
          </a:p>
          <a:p>
            <a:pPr marL="0" indent="0">
              <a:buNone/>
            </a:pPr>
            <a:r>
              <a:rPr lang="en-US" dirty="0"/>
              <a:t>    for(</a:t>
            </a:r>
            <a:r>
              <a:rPr lang="en-US" dirty="0" err="1"/>
              <a:t>i</a:t>
            </a:r>
            <a:r>
              <a:rPr lang="en-US" dirty="0"/>
              <a:t> in 1:5) power[</a:t>
            </a:r>
            <a:r>
              <a:rPr lang="en-US" dirty="0" err="1"/>
              <a:t>i</a:t>
            </a:r>
            <a:r>
              <a:rPr lang="en-US" dirty="0" smtClean="0"/>
              <a:t>]&lt;-         s    sum(</a:t>
            </a:r>
            <a:r>
              <a:rPr lang="en-US" dirty="0" err="1" smtClean="0"/>
              <a:t>TS.Sim</a:t>
            </a:r>
            <a:r>
              <a:rPr lang="en-US" dirty="0"/>
              <a:t>[,</a:t>
            </a:r>
            <a:r>
              <a:rPr lang="en-US" dirty="0" err="1"/>
              <a:t>i</a:t>
            </a:r>
            <a:r>
              <a:rPr lang="en-US" dirty="0"/>
              <a:t>]&gt;crit95[</a:t>
            </a:r>
            <a:r>
              <a:rPr lang="en-US" dirty="0" err="1"/>
              <a:t>i</a:t>
            </a:r>
            <a:r>
              <a:rPr lang="en-US" dirty="0"/>
              <a:t>])/B</a:t>
            </a:r>
          </a:p>
          <a:p>
            <a:pPr marL="0" indent="0">
              <a:buNone/>
            </a:pPr>
            <a:r>
              <a:rPr lang="en-US" dirty="0"/>
              <a:t>    power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today: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Method has </a:t>
            </a:r>
            <a:r>
              <a:rPr lang="en-US" dirty="0"/>
              <a:t>highest </a:t>
            </a:r>
            <a:r>
              <a:rPr lang="en-US" dirty="0" smtClean="0"/>
              <a:t>Power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 descr="C:\Users\Owner\Dropbox\GoodnessOdFit Talk\fig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61" y="1981200"/>
            <a:ext cx="50196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Fisher’s question: does data agree with theory?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Neyman</a:t>
            </a:r>
            <a:r>
              <a:rPr lang="en-US" dirty="0" smtClean="0"/>
              <a:t>-Pearson’s question: should one reject the null hypothesis in favor of some specific alternative?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Main advantage of </a:t>
            </a:r>
            <a:r>
              <a:rPr lang="en-US" dirty="0" err="1" smtClean="0"/>
              <a:t>Neyman</a:t>
            </a:r>
            <a:r>
              <a:rPr lang="en-US" dirty="0" smtClean="0"/>
              <a:t>-Pearson style test: can decide which method is better (aka has a higher power)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Today’s procedure is a hybrid of both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GOF testing much closer to </a:t>
            </a:r>
            <a:r>
              <a:rPr lang="en-US" dirty="0" err="1" smtClean="0"/>
              <a:t>Fisherian</a:t>
            </a:r>
            <a:r>
              <a:rPr lang="en-US" dirty="0" smtClean="0"/>
              <a:t> significance testing, except when we have a specific alternative in mind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Fisherian</a:t>
            </a:r>
            <a:r>
              <a:rPr lang="en-US" dirty="0" smtClean="0"/>
              <a:t> Significance Testing vs </a:t>
            </a:r>
            <a:r>
              <a:rPr lang="en-US" dirty="0" err="1" smtClean="0"/>
              <a:t>Neyman</a:t>
            </a:r>
            <a:r>
              <a:rPr lang="en-US" dirty="0" smtClean="0"/>
              <a:t>-Pearson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George Box: All models are wrong, but some are useful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Probability models are theoretical constructs, one can not expect them to be perfect fits in real life (“there is no perfect circle in nature”)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→ how close an agreement between null and data is needed depends on context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→ related to choice of type I error probability </a:t>
            </a:r>
            <a:r>
              <a:rPr lang="en-US" dirty="0" smtClean="0">
                <a:latin typeface="Calibri"/>
              </a:rPr>
              <a:t>ɑ, 5%? 1%? 5</a:t>
            </a:r>
            <a:r>
              <a:rPr lang="el-GR" dirty="0" smtClean="0">
                <a:latin typeface="Calibri"/>
              </a:rPr>
              <a:t>σ</a:t>
            </a:r>
            <a:r>
              <a:rPr lang="en-US" smtClean="0">
                <a:latin typeface="Calibri"/>
              </a:rPr>
              <a:t> (I hope not!)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Usual question: is our theory a good enough model for the data?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also should worry about: is our model better than it should be?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Overfitting!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457200"/>
                <a:ext cx="4267200" cy="5668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Exponential Model - Good Fit?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(6 bins): p value = 0.111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KS test:</a:t>
                </a:r>
                <a:r>
                  <a:rPr lang="en-US" dirty="0"/>
                  <a:t> p value = </a:t>
                </a:r>
                <a:r>
                  <a:rPr lang="en-US" dirty="0" smtClean="0"/>
                  <a:t>0.117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457200"/>
                <a:ext cx="4267200" cy="5668963"/>
              </a:xfrm>
              <a:blipFill rotWithShape="1">
                <a:blip r:embed="rId2"/>
                <a:stretch>
                  <a:fillRect l="-3000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27824"/>
            <a:ext cx="4038600" cy="4032590"/>
          </a:xfrm>
        </p:spPr>
      </p:pic>
    </p:spTree>
    <p:extLst>
      <p:ext uri="{BB962C8B-B14F-4D97-AF65-F5344CB8AC3E}">
        <p14:creationId xmlns:p14="http://schemas.microsoft.com/office/powerpoint/2010/main" val="38676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hlinkClick r:id="rId2" action="ppaction://hlinksldjump"/>
                  </a:rPr>
                  <a:t>Overfitting</a:t>
                </a:r>
                <a:endParaRPr lang="en-US" dirty="0"/>
              </a:p>
              <a:p>
                <a:r>
                  <a:rPr lang="en-US" dirty="0">
                    <a:hlinkClick r:id="rId3" action="ppaction://hlinksldjump"/>
                  </a:rPr>
                  <a:t>Continuous Data</a:t>
                </a:r>
                <a:endParaRPr lang="en-US" dirty="0"/>
              </a:p>
              <a:p>
                <a:r>
                  <a:rPr lang="en-US" dirty="0">
                    <a:hlinkClick r:id="rId4" action="ppaction://hlinksldjump"/>
                  </a:rPr>
                  <a:t>EDF Methods</a:t>
                </a:r>
                <a:endParaRPr lang="en-US" dirty="0"/>
              </a:p>
              <a:p>
                <a:r>
                  <a:rPr lang="en-US" dirty="0">
                    <a:hlinkClick r:id="rId5" action="ppaction://hlinksldjump"/>
                  </a:rPr>
                  <a:t>Kolmogorov-Smirnov</a:t>
                </a: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hlinkClick r:id="rId6" action="ppaction://hlinksldjump"/>
                  </a:rPr>
                  <a:t>  vs K-S</a:t>
                </a:r>
                <a:endParaRPr lang="en-US" dirty="0"/>
              </a:p>
              <a:p>
                <a:r>
                  <a:rPr lang="en-US" dirty="0">
                    <a:hlinkClick r:id="rId7" action="ppaction://hlinksldjump"/>
                  </a:rPr>
                  <a:t>Probability Plots</a:t>
                </a:r>
                <a:endParaRPr lang="en-US" dirty="0"/>
              </a:p>
              <a:p>
                <a:r>
                  <a:rPr lang="en-US" dirty="0">
                    <a:hlinkClick r:id="rId8" action="ppaction://hlinksldjump"/>
                  </a:rPr>
                  <a:t>Smooth Tests</a:t>
                </a:r>
                <a:endParaRPr lang="en-US" dirty="0"/>
              </a:p>
              <a:p>
                <a:r>
                  <a:rPr lang="en-US" dirty="0">
                    <a:hlinkClick r:id="rId9" action="ppaction://hlinksldjump"/>
                  </a:rPr>
                  <a:t>Multidimensional Data</a:t>
                </a:r>
                <a:endParaRPr lang="en-US" dirty="0"/>
              </a:p>
              <a:p>
                <a:r>
                  <a:rPr lang="en-US" dirty="0">
                    <a:hlinkClick r:id="rId10" action="ppaction://hlinksldjump"/>
                  </a:rPr>
                  <a:t>Special </a:t>
                </a:r>
                <a:r>
                  <a:rPr lang="en-US" dirty="0" smtClean="0">
                    <a:hlinkClick r:id="rId10" action="ppaction://hlinksldjump"/>
                  </a:rPr>
                  <a:t>Cases</a:t>
                </a:r>
                <a:endParaRPr lang="en-US" dirty="0" smtClean="0"/>
              </a:p>
              <a:p>
                <a:r>
                  <a:rPr lang="en-US" dirty="0" smtClean="0">
                    <a:hlinkClick r:id="rId11" action="ppaction://hlinksldjump"/>
                  </a:rPr>
                  <a:t>2 Sample Problem</a:t>
                </a:r>
                <a:endParaRPr lang="en-US" dirty="0"/>
              </a:p>
              <a:p>
                <a:r>
                  <a:rPr lang="en-US" dirty="0" err="1" smtClean="0">
                    <a:hlinkClick r:id="rId12" action="ppaction://hlinksldjump"/>
                  </a:rPr>
                  <a:t>GOFer</a:t>
                </a:r>
                <a:r>
                  <a:rPr lang="en-US" dirty="0" smtClean="0">
                    <a:hlinkClick r:id="rId12" action="ppaction://hlinksldjump"/>
                  </a:rPr>
                  <a:t> - Online </a:t>
                </a:r>
                <a:r>
                  <a:rPr lang="en-US" dirty="0">
                    <a:hlinkClick r:id="rId12" action="ppaction://hlinksldjump"/>
                  </a:rPr>
                  <a:t>Goodness-of-Fit Testing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13"/>
                <a:stretch>
                  <a:fillRect t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0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Typical procedure (especially for background fits):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Start with low degree polynomial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Add higher degrees until fit looks good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GOF done by “visual inspection” quite likely leads to overfitting.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Additional problem: Version of “look-elsewhere effect” (aka simultaneous inference)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Need to bin the data</a:t>
            </a:r>
          </a:p>
          <a:p>
            <a:pPr marL="0" indent="0">
              <a:buNone/>
            </a:pPr>
            <a:r>
              <a:rPr lang="en-US" dirty="0" smtClean="0"/>
              <a:t>In principle any binning is ok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Two Questions: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What kind of bins?</a:t>
            </a:r>
          </a:p>
          <a:p>
            <a:pPr marL="514350" indent="-514350">
              <a:buAutoNum type="arabicParenR"/>
            </a:pPr>
            <a:r>
              <a:rPr lang="en-US" dirty="0" smtClean="0"/>
              <a:t>How many bins?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</a:t>
            </a:r>
            <a:r>
              <a:rPr lang="en-US" dirty="0" err="1" smtClean="0"/>
              <a:t>Equi</a:t>
            </a:r>
            <a:r>
              <a:rPr lang="en-US" dirty="0" smtClean="0"/>
              <a:t>-distant – </a:t>
            </a:r>
            <a:r>
              <a:rPr lang="en-US" dirty="0" err="1" smtClean="0"/>
              <a:t>Equi</a:t>
            </a:r>
            <a:r>
              <a:rPr lang="en-US" dirty="0" smtClean="0"/>
              <a:t>-probable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 of bins?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92" y="1904999"/>
            <a:ext cx="6929543" cy="47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studies suggest </a:t>
            </a:r>
            <a:r>
              <a:rPr lang="en-US" dirty="0" err="1" smtClean="0"/>
              <a:t>equi</a:t>
            </a:r>
            <a:r>
              <a:rPr lang="en-US" dirty="0" smtClean="0"/>
              <a:t>-probable is better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One advantage: E=1/k &gt;&gt; 5 for all bins, no need to adjust binning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Major advantage: In general leads to tests with higher power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Bins can be found easily as quantiles of F or as quantiles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Textbook answer: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2/5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D’Agostini</a:t>
                </a:r>
                <a:r>
                  <a:rPr lang="en-US" dirty="0" smtClean="0"/>
                  <a:t> and Stephens (1986) “</a:t>
                </a:r>
                <a:r>
                  <a:rPr lang="en-US" i="1" dirty="0" smtClean="0"/>
                  <a:t>Goodness-of-Fit </a:t>
                </a:r>
                <a:r>
                  <a:rPr lang="en-US" i="1" dirty="0" err="1" smtClean="0"/>
                  <a:t>Techiques</a:t>
                </a:r>
                <a:r>
                  <a:rPr lang="en-US" dirty="0" smtClean="0"/>
                  <a:t>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But: really depends on alternative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𝐿𝑖𝑛𝑒𝑎𝑟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Optimal k: k=2!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213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bins?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EDF</a:t>
                </a:r>
                <a:r>
                  <a:rPr lang="en-US" dirty="0" smtClean="0"/>
                  <a:t>: </a:t>
                </a:r>
                <a:r>
                  <a:rPr lang="en-US" b="1" dirty="0" smtClean="0"/>
                  <a:t>E</a:t>
                </a:r>
                <a:r>
                  <a:rPr lang="en-US" dirty="0" smtClean="0"/>
                  <a:t>mpirical </a:t>
                </a:r>
                <a:r>
                  <a:rPr lang="en-US" b="1" dirty="0" smtClean="0"/>
                  <a:t>D</a:t>
                </a:r>
                <a:r>
                  <a:rPr lang="en-US" dirty="0" smtClean="0"/>
                  <a:t>istribution </a:t>
                </a:r>
                <a:r>
                  <a:rPr lang="en-US" b="1" dirty="0" smtClean="0"/>
                  <a:t>F</a:t>
                </a:r>
                <a:r>
                  <a:rPr lang="en-US" dirty="0" smtClean="0"/>
                  <a:t>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uniformly (</a:t>
                </a:r>
                <a:r>
                  <a:rPr lang="en-US" dirty="0" err="1" smtClean="0"/>
                  <a:t>Glivenko-Cantelli</a:t>
                </a:r>
                <a:r>
                  <a:rPr lang="en-US" dirty="0" smtClean="0"/>
                  <a:t> lemma)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{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D is some distance measure on function space can be used for goodness-of-fit test.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2"/>
                <a:stretch>
                  <a:fillRect l="-1704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EDF Methods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59721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(Probability Integral Transform)</a:t>
            </a:r>
          </a:p>
          <a:p>
            <a:pPr marL="0" indent="0">
              <a:buNone/>
            </a:pPr>
            <a:r>
              <a:rPr lang="en-US" dirty="0" smtClean="0"/>
              <a:t>Let X be a continuous random variable with distribution function F, then the random variable </a:t>
            </a:r>
          </a:p>
          <a:p>
            <a:pPr marL="0" indent="0">
              <a:buNone/>
            </a:pPr>
            <a:r>
              <a:rPr lang="en-US" dirty="0" smtClean="0"/>
              <a:t>Y = F(X) has a uniform (0,1) distribution.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Consequence: D is distribution free, aka does not depend on F.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One table to rule them all!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Except this does not work if parameters are estimated from data!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828800"/>
                <a:ext cx="4953000" cy="4572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𝐾𝑆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r>
                  <a:rPr lang="it-IT" dirty="0" smtClean="0"/>
                  <a:t>Kolmogorov </a:t>
                </a:r>
                <a:r>
                  <a:rPr lang="it-IT" dirty="0"/>
                  <a:t>A (1933). "Sulla determinazione empirica di una legge di distribuzione". G. Ist. Ital. Attuari. 4: 83–91</a:t>
                </a:r>
                <a:r>
                  <a:rPr lang="it-IT" dirty="0" smtClean="0"/>
                  <a:t>.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en-US" dirty="0"/>
                  <a:t>Smirnov N (1948). "Table for estimating the goodness of fit of empirical distributions". Annals of Mathematical Statistics. 19: 279–281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828800"/>
                <a:ext cx="4953000" cy="4572000"/>
              </a:xfrm>
              <a:blipFill rotWithShape="1">
                <a:blip r:embed="rId2"/>
                <a:stretch>
                  <a:fillRect l="-1601" t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62600" y="2209800"/>
            <a:ext cx="3124200" cy="39163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Kolmogorov-Smirnov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36" y="1651405"/>
            <a:ext cx="3803264" cy="52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295400"/>
                <a:ext cx="4267200" cy="533400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Anderson-Darling</a:t>
                </a:r>
              </a:p>
              <a:p>
                <a:pPr marL="0" indent="0">
                  <a:buNone/>
                </a:pPr>
                <a:r>
                  <a:rPr lang="en-US" dirty="0"/>
                  <a:t>Anderson, T. W.; Darling, D. A. (1952). "Asymptotic theory of certain "goodness-of-fit" criteria based on stochastic processes". Annals of Mathematical Statistics. 23: 193–212.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Cramer-</a:t>
                </a:r>
                <a:r>
                  <a:rPr lang="en-US" b="1" dirty="0" err="1" smtClean="0"/>
                  <a:t>vonMises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err="1"/>
                  <a:t>Cramér</a:t>
                </a:r>
                <a:r>
                  <a:rPr lang="en-US" dirty="0"/>
                  <a:t>, H. (1928). "On the Composition of Elementary Errors". Scandinavian Actuarial Journal. 1928 (1): 13–74. doi:10.1080/03461238.1928.10416862.</a:t>
                </a:r>
              </a:p>
              <a:p>
                <a:pPr marL="0" indent="0">
                  <a:buNone/>
                </a:pPr>
                <a:r>
                  <a:rPr lang="en-US" dirty="0"/>
                  <a:t>von Mises, R. E. (1928). </a:t>
                </a:r>
                <a:r>
                  <a:rPr lang="en-US" dirty="0" err="1"/>
                  <a:t>Wahrscheinlichkeit</a:t>
                </a:r>
                <a:r>
                  <a:rPr lang="en-US" dirty="0"/>
                  <a:t>, </a:t>
                </a:r>
                <a:r>
                  <a:rPr lang="en-US" dirty="0" err="1"/>
                  <a:t>Statistik</a:t>
                </a:r>
                <a:r>
                  <a:rPr lang="en-US" dirty="0"/>
                  <a:t> und </a:t>
                </a:r>
                <a:r>
                  <a:rPr lang="en-US" dirty="0" err="1"/>
                  <a:t>Wahrheit</a:t>
                </a:r>
                <a:r>
                  <a:rPr lang="en-US" dirty="0"/>
                  <a:t>. Julius Springer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And more…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Modern theory based on convergence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to Gaussian process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295400"/>
                <a:ext cx="4267200" cy="5334000"/>
              </a:xfrm>
              <a:blipFill rotWithShape="1">
                <a:blip r:embed="rId2"/>
                <a:stretch>
                  <a:fillRect l="-1286" t="-1486" r="-3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4257675" cy="838200"/>
          </a:xfrm>
          <a:prstGeom prst="rect">
            <a:avLst/>
          </a:prstGeom>
        </p:spPr>
      </p:pic>
      <p:pic>
        <p:nvPicPr>
          <p:cNvPr id="8194" name="Picture 2" descr="C:\Users\Owner\Dropbox\GoodnessOdFit Talk\fig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1752600"/>
            <a:ext cx="44862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None of these allows estimation of parameters except in some special cases: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𝑁𝑜𝑟𝑚𝑎𝑙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Hubert Lilliefors (1967</a:t>
                </a:r>
                <a:r>
                  <a:rPr lang="en-US" dirty="0"/>
                  <a:t>), "</a:t>
                </a:r>
                <a:r>
                  <a:rPr lang="en-US" i="1" dirty="0"/>
                  <a:t>On the Kolmogorov–Smirnov test for normality with mean and variance unknown</a:t>
                </a:r>
                <a:r>
                  <a:rPr lang="en-US" dirty="0"/>
                  <a:t>", Journal of the American Statistical Association, Vol. 62. pp. 399–402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𝐸𝑥𝑝𝑜𝑛𝑒𝑛𝑡𝑖𝑎𝑙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Hubert Lilliefors </a:t>
                </a:r>
                <a:r>
                  <a:rPr lang="en-US" dirty="0"/>
                  <a:t>(1969), "</a:t>
                </a:r>
                <a:r>
                  <a:rPr lang="en-US" i="1" dirty="0"/>
                  <a:t>On the Kolmogorov–Smirnov test for the exponential distribution with mean unknown</a:t>
                </a:r>
                <a:r>
                  <a:rPr lang="en-US" dirty="0"/>
                  <a:t>", Journal of the American Statistical Association, Vol. 64 . pp. 387–389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But then again, just find null distribution via Monte Carlo!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185" t="-1911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4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There is a theory</a:t>
            </a:r>
          </a:p>
          <a:p>
            <a:endParaRPr lang="en-US" dirty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There is data from an experiment</a:t>
            </a:r>
          </a:p>
          <a:p>
            <a:endParaRPr lang="en-US" dirty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Does the data agree with the theory?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Archetypical Statistics Problem: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Uses maximum likelihood to estimate parameters and Monte Carlo simulation to estimate null distribution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Example:</a:t>
            </a:r>
          </a:p>
          <a:p>
            <a:pPr marL="0" indent="0">
              <a:buNone/>
            </a:pPr>
            <a:r>
              <a:rPr lang="en-US" dirty="0"/>
              <a:t>&gt; x&lt;-</a:t>
            </a:r>
            <a:r>
              <a:rPr lang="en-US" dirty="0" err="1"/>
              <a:t>rexp</a:t>
            </a:r>
            <a:r>
              <a:rPr lang="en-US" dirty="0"/>
              <a:t>(1000,1)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LcKS</a:t>
            </a:r>
            <a:r>
              <a:rPr lang="en-US" dirty="0"/>
              <a:t>(x,"</a:t>
            </a:r>
            <a:r>
              <a:rPr lang="en-US" dirty="0" err="1"/>
              <a:t>pexp</a:t>
            </a:r>
            <a:r>
              <a:rPr lang="en-US" dirty="0"/>
              <a:t>")$</a:t>
            </a:r>
            <a:r>
              <a:rPr lang="en-US" dirty="0" err="1"/>
              <a:t>p.value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[1] 0.3998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 package </a:t>
            </a:r>
            <a:r>
              <a:rPr lang="en-US" dirty="0" err="1"/>
              <a:t>KScorrect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5281420" cy="4191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5181600"/>
            <a:ext cx="8305800" cy="94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Later I will show you another way to do GOF testing!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𝑈𝑛𝑖𝑓𝑜𝑟𝑚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  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𝐿𝑖𝑛𝑒𝑎𝑟</m:t>
                      </m:r>
                      <m:r>
                        <a:rPr lang="en-US" b="0" i="1" smtClean="0">
                          <a:latin typeface="Cambria Math"/>
                        </a:rPr>
                        <m:t>  [0,1]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Sample size: n=1000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: 32 bins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(here </a:t>
                </a:r>
                <a:r>
                  <a:rPr lang="en-US" dirty="0" err="1"/>
                  <a:t>Equi</a:t>
                </a:r>
                <a:r>
                  <a:rPr lang="en-US" dirty="0"/>
                  <a:t>-distant </a:t>
                </a:r>
                <a:r>
                  <a:rPr lang="en-US" dirty="0" smtClean="0"/>
                  <a:t>= </a:t>
                </a:r>
                <a:r>
                  <a:rPr lang="en-US" dirty="0" err="1"/>
                  <a:t>Equi</a:t>
                </a:r>
                <a:r>
                  <a:rPr lang="en-US" dirty="0"/>
                  <a:t>-probable 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27824"/>
            <a:ext cx="4038600" cy="403259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vs K-S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5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200"/>
            <a:ext cx="4038600" cy="277938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295400"/>
            <a:ext cx="2819400" cy="47243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Plot quantiles of F vs sample quantiles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F is correct </a:t>
            </a:r>
            <a:r>
              <a:rPr lang="en-US" dirty="0" smtClean="0"/>
              <a:t>model, </a:t>
            </a:r>
            <a:r>
              <a:rPr lang="en-US" dirty="0" smtClean="0"/>
              <a:t>points form a straight line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Again Probability Integral Transform: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                                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  →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[0,1]</m:t>
                    </m:r>
                  </m:oMath>
                </a14:m>
                <a:r>
                  <a:rPr lang="en-US" dirty="0" smtClean="0"/>
                  <a:t> 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i="1" dirty="0" smtClean="0">
                    <a:latin typeface="Cambria Math"/>
                  </a:rPr>
                  <a:t>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,..,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𝑖𝑖𝑑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Order Statistic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~</m:t>
                      </m:r>
                      <m:r>
                        <a:rPr lang="en-US" i="1">
                          <a:latin typeface="Cambria Math"/>
                        </a:rPr>
                        <m:t>𝐵𝑒𝑡𝑎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Find pointwise confidence intervals from quantiles of Beta distribution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Turn into simultaneous confidence band by adjusting nominal confidence level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this into a formal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191000" cy="5715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Sivan </a:t>
            </a:r>
            <a:r>
              <a:rPr lang="en-US" dirty="0" err="1"/>
              <a:t>Aldor-Noima</a:t>
            </a:r>
            <a:r>
              <a:rPr lang="en-US" dirty="0"/>
              <a:t>, Lawrence D. Brown, Andreas </a:t>
            </a:r>
            <a:r>
              <a:rPr lang="en-US" dirty="0" err="1"/>
              <a:t>Buja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Robert A. </a:t>
            </a:r>
            <a:r>
              <a:rPr lang="en-US" dirty="0" smtClean="0"/>
              <a:t>Stine and Wolfgang </a:t>
            </a:r>
            <a:r>
              <a:rPr lang="en-US" dirty="0" err="1" smtClean="0"/>
              <a:t>Rolke</a:t>
            </a:r>
            <a:r>
              <a:rPr lang="en-US" dirty="0" smtClean="0"/>
              <a:t>, “</a:t>
            </a:r>
            <a:r>
              <a:rPr lang="en-US" i="1" dirty="0" smtClean="0"/>
              <a:t>The </a:t>
            </a:r>
            <a:r>
              <a:rPr lang="en-US" i="1" dirty="0"/>
              <a:t>Power to See: A New Graphical Test of </a:t>
            </a:r>
            <a:r>
              <a:rPr lang="en-US" i="1" dirty="0" smtClean="0"/>
              <a:t>Normality”, </a:t>
            </a:r>
            <a:r>
              <a:rPr lang="en-US" dirty="0" smtClean="0"/>
              <a:t>The </a:t>
            </a:r>
            <a:r>
              <a:rPr lang="en-US" dirty="0"/>
              <a:t>American Statistician (2013), Vol 67/4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Andreas </a:t>
            </a:r>
            <a:r>
              <a:rPr lang="en-US" dirty="0" err="1"/>
              <a:t>Buja</a:t>
            </a:r>
            <a:r>
              <a:rPr lang="en-US" dirty="0"/>
              <a:t>, </a:t>
            </a:r>
            <a:r>
              <a:rPr lang="en-US" dirty="0" smtClean="0"/>
              <a:t>Wolfgang </a:t>
            </a:r>
            <a:r>
              <a:rPr lang="en-US" dirty="0" err="1"/>
              <a:t>Rolke</a:t>
            </a:r>
            <a:r>
              <a:rPr lang="en-US" dirty="0"/>
              <a:t>  </a:t>
            </a:r>
            <a:r>
              <a:rPr lang="en-US" dirty="0" smtClean="0"/>
              <a:t>“</a:t>
            </a:r>
            <a:r>
              <a:rPr lang="en-US" i="1" dirty="0" smtClean="0"/>
              <a:t>Calibration </a:t>
            </a:r>
            <a:r>
              <a:rPr lang="en-US" i="1" dirty="0"/>
              <a:t>for Simultaneity: (Re) Sampling Methods for Simultaneous Inference with Applications to Function Estimation and Functional </a:t>
            </a:r>
            <a:r>
              <a:rPr lang="en-US" i="1" dirty="0" smtClean="0"/>
              <a:t>Data</a:t>
            </a:r>
            <a:r>
              <a:rPr lang="en-US" dirty="0" smtClean="0"/>
              <a:t>”, Technical Report, Wharton School of Business, Univ. of Pennsylvania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 routines: </a:t>
            </a:r>
            <a:r>
              <a:rPr lang="en-US" dirty="0"/>
              <a:t>http://academic.uprm.edu/wrolke/research/publications.htm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505200"/>
            <a:ext cx="3352800" cy="334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335779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5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Old idea – goes back to </a:t>
                </a:r>
                <a:r>
                  <a:rPr lang="en-US" dirty="0" err="1" smtClean="0"/>
                  <a:t>Neyman</a:t>
                </a:r>
                <a:r>
                  <a:rPr lang="en-US" dirty="0" smtClean="0"/>
                  <a:t> (1937) – but with some recent improvements.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Basic idea: embed density f in family of densities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indexed by some parameter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which includes true density for some k and such that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𝑡𝑟𝑢𝑒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𝑑𝑒𝑛𝑠𝑖𝑡𝑦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0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6733315" cy="1371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057400"/>
                <a:ext cx="8229600" cy="40687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should be orthonormal family of functions, i.e.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optimal choice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depends on f!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057400"/>
                <a:ext cx="8229600" cy="4068763"/>
              </a:xfrm>
              <a:blipFill rotWithShape="1">
                <a:blip r:embed="rId3"/>
                <a:stretch>
                  <a:fillRect l="-1481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Owner\Dropbox\GoodnessOfFit Talk\fig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5421"/>
            <a:ext cx="3543300" cy="96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Typical choices 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Legendre Polynomials, </a:t>
                </a:r>
                <a:r>
                  <a:rPr lang="en-US" dirty="0"/>
                  <a:t>F</a:t>
                </a:r>
                <a:r>
                  <a:rPr lang="en-US" dirty="0" smtClean="0"/>
                  <a:t>ourier series,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(x)=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</a:rPr>
                              <m:t>π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err="1" smtClean="0"/>
                  <a:t>Haar</a:t>
                </a:r>
                <a:r>
                  <a:rPr lang="en-US" dirty="0" smtClean="0"/>
                  <a:t> functions</a:t>
                </a:r>
                <a:r>
                  <a:rPr lang="en-US" smtClean="0"/>
                  <a:t>,  </a:t>
                </a:r>
                <a:r>
                  <a:rPr lang="en-US" smtClean="0"/>
                  <a:t>….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Basics of the test: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Interesting feature: partial tests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,..,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for m&lt;k can give insight into HOW null is wrong.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185" b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Owner\Dropbox\GoodnessOfFit Talk\fi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15" y="2590800"/>
            <a:ext cx="3810000" cy="23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Theory: die is fair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Experiment: roll die 1000 </a:t>
                </a:r>
                <a:r>
                  <a:rPr lang="en-US" dirty="0" smtClean="0"/>
                  <a:t>times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If die is fair one would expect 1000*1/6 = 167 1’s, 2’s and so 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Data: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Good </a:t>
                </a:r>
                <a:r>
                  <a:rPr lang="en-US" dirty="0" smtClean="0"/>
                  <a:t>fit?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15364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Is the die fair?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177727"/>
              </p:ext>
            </p:extLst>
          </p:nvPr>
        </p:nvGraphicFramePr>
        <p:xfrm>
          <a:off x="1143000" y="4114800"/>
          <a:ext cx="44958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762000"/>
                <a:gridCol w="685800"/>
                <a:gridCol w="762000"/>
                <a:gridCol w="838200"/>
                <a:gridCol w="7620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56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testing composite hypotheses is possible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Quite unusual: best method for estimating parameters: </a:t>
            </a:r>
            <a:r>
              <a:rPr lang="en-US" dirty="0" err="1" smtClean="0"/>
              <a:t>MoM</a:t>
            </a:r>
            <a:r>
              <a:rPr lang="en-US" dirty="0" smtClean="0"/>
              <a:t> (method of moments)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3074" name="Picture 2" descr="C:\Users\Owner\Dropbox\GoodnessOfFit Talk\fig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482917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 based on moments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Tests specific for a distribution (Normal: more than 20 tests)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good place to start</a:t>
            </a:r>
            <a:r>
              <a:rPr lang="en-US" smtClean="0"/>
              <a:t>: “Comparing </a:t>
            </a:r>
            <a:r>
              <a:rPr lang="en-US" dirty="0" smtClean="0"/>
              <a:t>Distributions”, Olivier Thais</a:t>
            </a:r>
            <a:r>
              <a:rPr lang="en-US" smtClean="0"/>
              <a:t>, Springer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many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tests: Curse of Dimensionality (R. Bellman)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: (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)~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[0,1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We want E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dirty="0" smtClean="0"/>
                  <a:t> and we want 10 bins in each dimension. What n do we need? </a:t>
                </a:r>
              </a:p>
              <a:p>
                <a:pPr marL="0" indent="0">
                  <a:buNone/>
                </a:pPr>
                <a:r>
                  <a:rPr lang="en-US" dirty="0" smtClean="0"/>
                  <a:t>d=1: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≅5→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 50</a:t>
                </a:r>
              </a:p>
              <a:p>
                <a:pPr marL="0" indent="0">
                  <a:buNone/>
                </a:pPr>
                <a:r>
                  <a:rPr lang="en-US" dirty="0" smtClean="0"/>
                  <a:t>d=2: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≅5→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500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d=3: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≅5→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5000</a:t>
                </a:r>
              </a:p>
              <a:p>
                <a:pPr marL="0" indent="0">
                  <a:buNone/>
                </a:pPr>
                <a:r>
                  <a:rPr lang="en-US" dirty="0" smtClean="0"/>
                  <a:t>…</a:t>
                </a:r>
              </a:p>
              <a:p>
                <a:pPr marL="0" indent="0">
                  <a:buNone/>
                </a:pPr>
                <a:r>
                  <a:rPr lang="en-US" dirty="0" smtClean="0"/>
                  <a:t>d=10: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≅5→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50 billion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EDF needs an ordering.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What comes first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𝑜𝑟</m:t>
                    </m:r>
                    <m:r>
                      <a:rPr lang="en-US" b="0" i="1" smtClean="0">
                        <a:latin typeface="Cambria Math"/>
                      </a:rPr>
                      <m:t> (1,0)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/>
                  <a:t>One can impose an ordering but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ways to do it!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Also, Probability Integral Transform no longer works, so KS test is no longer distribution free.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But one can always use MC to find null distribution.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185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EDF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GOF tests beyond 2 or 3 dimensions unlikely to be very useful.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 the very least will require gigantic data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Still a wide open problem!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3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Often data has special features that need to be taken into account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Example:</a:t>
            </a:r>
            <a:r>
              <a:rPr lang="en-US" dirty="0" smtClean="0"/>
              <a:t> High Energy Physics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Data is </a:t>
            </a:r>
            <a:r>
              <a:rPr lang="en-US" dirty="0" smtClean="0"/>
              <a:t>truncated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Sample size is random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Data is binned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in High Energy Physics is always truncated to a finite interval.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Care needs to be taken with normalization (aka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19200"/>
                <a:ext cx="8229600" cy="5791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HEP experiments sample size is not fixed a-priori but is a consequence of the run time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                     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𝑃𝑜𝑖𝑠𝑠𝑜𝑛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λ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n is fixed: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,..,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𝑀𝑢𝑙𝑡𝑖𝑛𝑜𝑚𝑖𝑎𝑙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But if n is Poisson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</a:rPr>
                        <m:t>𝑃𝑜𝑖𝑠𝑠𝑜𝑛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𝑎𝑛𝑑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,..,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𝑖𝑛𝑑𝑒𝑝𝑒𝑛𝑑𝑒𝑛𝑡</m:t>
                      </m:r>
                      <m:r>
                        <a:rPr lang="en-US" b="0" i="1" smtClean="0"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(Theory of Marked Poisson processes)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Consequence: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  (not k-1)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Not an issue if null distribution is found via MC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19200"/>
                <a:ext cx="8229600" cy="5791200"/>
              </a:xfrm>
              <a:blipFill rotWithShape="1">
                <a:blip r:embed="rId2"/>
                <a:stretch>
                  <a:fillRect l="-1852" t="-2211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Data in HEP is often already binned for various reasons, for example detector resolution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Still need to consider </a:t>
                </a:r>
                <a:r>
                  <a:rPr lang="en-US" dirty="0" err="1" smtClean="0"/>
                  <a:t>rebinning</a:t>
                </a:r>
                <a:r>
                  <a:rPr lang="en-US" dirty="0" smtClean="0"/>
                  <a:t> for chi square tests.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about Kolmogorov-Smirnov?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𝐾𝑆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But we only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852" t="-2509" b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Binned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Obvious answer: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midpoint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Better answer: spread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a</a:t>
                </a:r>
                <a:r>
                  <a:rPr lang="en-US" dirty="0" smtClean="0"/>
                  <a:t>ccording to F.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Can be quite slow (requires finding quantiles of F, solve many non-linear equations), in </a:t>
                </a:r>
                <a:r>
                  <a:rPr lang="en-US" dirty="0" err="1" smtClean="0"/>
                  <a:t>practise</a:t>
                </a:r>
                <a:r>
                  <a:rPr lang="en-US" dirty="0" smtClean="0"/>
                  <a:t> spreading them uniformly almost as good.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5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Most Famous Answer: Pearson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259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040188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Sir Karl Pearson 1900,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dirty="0" smtClean="0"/>
              <a:t>On the criterion that a given system of deviations from the probable in the case of correlated system of variables is such that it can be reasonably supposed to have arisen from random sampling</a:t>
            </a:r>
            <a:r>
              <a:rPr lang="en-US" dirty="0" smtClean="0"/>
              <a:t>”, Phil. Mag (5) </a:t>
            </a:r>
            <a:r>
              <a:rPr lang="en-US" b="1" dirty="0" smtClean="0"/>
              <a:t>50</a:t>
            </a:r>
            <a:r>
              <a:rPr lang="en-US" dirty="0" smtClean="0"/>
              <a:t>, 157-175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87" y="2529681"/>
            <a:ext cx="1238250" cy="1771650"/>
          </a:xfrm>
        </p:spPr>
      </p:pic>
    </p:spTree>
    <p:extLst>
      <p:ext uri="{BB962C8B-B14F-4D97-AF65-F5344CB8AC3E}">
        <p14:creationId xmlns:p14="http://schemas.microsoft.com/office/powerpoint/2010/main" val="22176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Say we have 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.. 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.. 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we want to test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𝑣𝑠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: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2-Sample </a:t>
            </a:r>
            <a:r>
              <a:rPr lang="en-US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41505662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At first this seems a very different problem, but fairly generally a method for one can be turned into a method for the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 Kolmogorov-Smirnov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GOF: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𝐾𝑆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2-Sample: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𝐾𝑆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1333" t="-94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1263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.. 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.. 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samples are independent, so any reordering is equally likely.</a:t>
                </a:r>
              </a:p>
              <a:p>
                <a:pPr marL="0" indent="0">
                  <a:buNone/>
                </a:pPr>
                <a:r>
                  <a:rPr lang="en-US" dirty="0" smtClean="0"/>
                  <a:t>Basic permutation test: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Find random permutation of data, split in vectors of size n and m, calculate test statistic, repeat many times. Compare to actual data.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11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,1)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 example: n=50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Compare to classic 2-sample t test: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−2,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841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94" y="1481138"/>
            <a:ext cx="5700011" cy="4525962"/>
          </a:xfrm>
        </p:spPr>
      </p:pic>
    </p:spTree>
    <p:extLst>
      <p:ext uri="{BB962C8B-B14F-4D97-AF65-F5344CB8AC3E}">
        <p14:creationId xmlns:p14="http://schemas.microsoft.com/office/powerpoint/2010/main" val="15432660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knowledge of R required</a:t>
            </a:r>
          </a:p>
          <a:p>
            <a:r>
              <a:rPr lang="en-US" dirty="0" smtClean="0"/>
              <a:t>Can handle continuous or binned data</a:t>
            </a:r>
          </a:p>
          <a:p>
            <a:r>
              <a:rPr lang="en-US" dirty="0" smtClean="0"/>
              <a:t>Can handle model specified via expression (density) or via bin probabilities</a:t>
            </a:r>
          </a:p>
          <a:p>
            <a:r>
              <a:rPr lang="en-US" dirty="0" smtClean="0"/>
              <a:t>Model expressions can be specified via R or C++</a:t>
            </a:r>
          </a:p>
          <a:p>
            <a:r>
              <a:rPr lang="en-US" dirty="0" smtClean="0"/>
              <a:t>Finds a variety of standard tests (</a:t>
            </a:r>
            <a:r>
              <a:rPr lang="en-US" dirty="0" err="1" smtClean="0"/>
              <a:t>Chisquare</a:t>
            </a:r>
            <a:r>
              <a:rPr lang="en-US" dirty="0" smtClean="0"/>
              <a:t> variants and EDF tests)</a:t>
            </a:r>
          </a:p>
          <a:p>
            <a:r>
              <a:rPr lang="en-US" dirty="0" smtClean="0"/>
              <a:t>Allows for “optimal” binning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GOFer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Online Goodness-of-Fit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 is online at </a:t>
            </a:r>
            <a:r>
              <a:rPr lang="en-US" dirty="0" smtClean="0">
                <a:hlinkClick r:id="rId2"/>
              </a:rPr>
              <a:t>https://drrolke.shinyapps.io/GOFer/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can install all you need to run the app on your computer in less than 10 minutes. To see how go </a:t>
            </a:r>
            <a:r>
              <a:rPr lang="en-US" dirty="0"/>
              <a:t>here </a:t>
            </a:r>
            <a:r>
              <a:rPr lang="en-US" dirty="0">
                <a:hlinkClick r:id="rId3"/>
              </a:rPr>
              <a:t>http://academic.uprm.edu/wrolke/GOFer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Page also has detailed explanations on how to use app.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343"/>
            <a:ext cx="8686800" cy="60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6" y="76201"/>
            <a:ext cx="907751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2167"/>
            <a:ext cx="8839200" cy="680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0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457200"/>
                <a:ext cx="8229600" cy="6019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Use as measure of deviations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l-G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𝐸</m:t>
                            </m:r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O: observed counts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E: expected counts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Agreement is bad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large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But why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𝐸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, why not (say)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𝑂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or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𝑂</m:t>
                        </m:r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</a:rPr>
                          <m:t>𝐸</m:t>
                        </m:r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/>
                  <a:t> 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𝑂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457200"/>
                <a:ext cx="8229600" cy="6019800"/>
              </a:xfrm>
              <a:blipFill rotWithShape="1">
                <a:blip r:embed="rId2"/>
                <a:stretch>
                  <a:fillRect l="-1926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8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File Upload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4040188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4645025" y="990601"/>
            <a:ext cx="4041775" cy="457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C++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28600" y="1676400"/>
            <a:ext cx="4268788" cy="4114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Density</a:t>
            </a:r>
          </a:p>
          <a:p>
            <a:pPr marL="0" indent="0">
              <a:buNone/>
            </a:pPr>
            <a:r>
              <a:rPr lang="en-US" dirty="0" err="1"/>
              <a:t>exp</a:t>
            </a:r>
            <a:r>
              <a:rPr lang="en-US" dirty="0"/>
              <a:t>(-</a:t>
            </a:r>
            <a:r>
              <a:rPr lang="en-US" dirty="0" err="1"/>
              <a:t>param</a:t>
            </a:r>
            <a:r>
              <a:rPr lang="en-US" dirty="0"/>
              <a:t>[1]*x)</a:t>
            </a:r>
          </a:p>
          <a:p>
            <a:pPr marL="0" indent="0">
              <a:buNone/>
            </a:pPr>
            <a:r>
              <a:rPr lang="en-US" dirty="0"/>
              <a:t>Distribution</a:t>
            </a:r>
          </a:p>
          <a:p>
            <a:pPr marL="0" indent="0">
              <a:buNone/>
            </a:pPr>
            <a:r>
              <a:rPr lang="en-US" dirty="0"/>
              <a:t>1-exp(-</a:t>
            </a:r>
            <a:r>
              <a:rPr lang="en-US" dirty="0" err="1"/>
              <a:t>param</a:t>
            </a:r>
            <a:r>
              <a:rPr lang="en-US" dirty="0"/>
              <a:t>[1]*x)</a:t>
            </a:r>
          </a:p>
          <a:p>
            <a:pPr marL="0" indent="0">
              <a:buNone/>
            </a:pPr>
            <a:r>
              <a:rPr lang="en-US" dirty="0"/>
              <a:t>Alternative</a:t>
            </a:r>
          </a:p>
          <a:p>
            <a:pPr marL="0" indent="0">
              <a:buNone/>
            </a:pPr>
            <a:r>
              <a:rPr lang="en-US" dirty="0"/>
              <a:t>1-x/5</a:t>
            </a:r>
          </a:p>
          <a:p>
            <a:pPr marL="0" indent="0">
              <a:buNone/>
            </a:pPr>
            <a:r>
              <a:rPr lang="en-US" dirty="0"/>
              <a:t>Estimator</a:t>
            </a:r>
          </a:p>
          <a:p>
            <a:pPr marL="0" indent="0">
              <a:buNone/>
            </a:pPr>
            <a:r>
              <a:rPr lang="en-US" dirty="0" err="1"/>
              <a:t>xbar</a:t>
            </a:r>
            <a:r>
              <a:rPr lang="en-US" dirty="0"/>
              <a:t>&lt;-mean(x)</a:t>
            </a:r>
          </a:p>
          <a:p>
            <a:pPr marL="0" indent="0">
              <a:buNone/>
            </a:pPr>
            <a:r>
              <a:rPr lang="en-US" dirty="0"/>
              <a:t>new&lt;-</a:t>
            </a:r>
            <a:r>
              <a:rPr lang="en-US" dirty="0" err="1"/>
              <a:t>param</a:t>
            </a:r>
            <a:r>
              <a:rPr lang="en-US" dirty="0"/>
              <a:t>[1]</a:t>
            </a:r>
          </a:p>
          <a:p>
            <a:pPr marL="0" indent="0">
              <a:buNone/>
            </a:pPr>
            <a:r>
              <a:rPr lang="en-US" dirty="0"/>
              <a:t>repeat {</a:t>
            </a:r>
          </a:p>
          <a:p>
            <a:pPr marL="0" indent="0">
              <a:buNone/>
            </a:pPr>
            <a:r>
              <a:rPr lang="en-US" dirty="0"/>
              <a:t>       old&lt;-new</a:t>
            </a:r>
          </a:p>
          <a:p>
            <a:pPr marL="0" indent="0">
              <a:buNone/>
            </a:pPr>
            <a:r>
              <a:rPr lang="en-US" dirty="0"/>
              <a:t>       new&lt;-old-(1/old-</a:t>
            </a:r>
            <a:r>
              <a:rPr lang="en-US" dirty="0" err="1"/>
              <a:t>xbar</a:t>
            </a:r>
            <a:r>
              <a:rPr lang="en-US" dirty="0"/>
              <a:t>-</a:t>
            </a:r>
            <a:r>
              <a:rPr lang="en-US" dirty="0" err="1"/>
              <a:t>exp</a:t>
            </a:r>
            <a:r>
              <a:rPr lang="en-US" dirty="0"/>
              <a:t>(-old)/(1-exp(-old)))/(-1/old^2+exp(-old)/(1-exp(-old))^2)</a:t>
            </a:r>
          </a:p>
          <a:p>
            <a:pPr marL="0" indent="0">
              <a:buNone/>
            </a:pPr>
            <a:r>
              <a:rPr lang="en-US" dirty="0"/>
              <a:t>       if(abs(old-new)&lt;0.0001) break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return(new)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346575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Density</a:t>
            </a:r>
          </a:p>
          <a:p>
            <a:pPr marL="0" indent="0">
              <a:buNone/>
            </a:pP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=0;i&lt;n;++</a:t>
            </a:r>
            <a:r>
              <a:rPr lang="en-US" dirty="0" err="1"/>
              <a:t>i</a:t>
            </a:r>
            <a:r>
              <a:rPr lang="en-US" dirty="0"/>
              <a:t>) y[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exp</a:t>
            </a:r>
            <a:r>
              <a:rPr lang="en-US" dirty="0"/>
              <a:t>(-</a:t>
            </a:r>
            <a:r>
              <a:rPr lang="en-US" dirty="0" err="1"/>
              <a:t>param</a:t>
            </a:r>
            <a:r>
              <a:rPr lang="en-US" dirty="0"/>
              <a:t>[0]*x[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pPr marL="0" indent="0">
              <a:buNone/>
            </a:pPr>
            <a:r>
              <a:rPr lang="en-US" dirty="0"/>
              <a:t>Distribution</a:t>
            </a:r>
          </a:p>
          <a:p>
            <a:pPr marL="0" indent="0">
              <a:buNone/>
            </a:pP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=0;i&lt;n;++</a:t>
            </a:r>
            <a:r>
              <a:rPr lang="en-US" dirty="0" err="1"/>
              <a:t>i</a:t>
            </a:r>
            <a:r>
              <a:rPr lang="en-US" dirty="0"/>
              <a:t>) y[</a:t>
            </a:r>
            <a:r>
              <a:rPr lang="en-US" dirty="0" err="1"/>
              <a:t>i</a:t>
            </a:r>
            <a:r>
              <a:rPr lang="en-US" dirty="0"/>
              <a:t>] = 1.0-exp(-</a:t>
            </a:r>
            <a:r>
              <a:rPr lang="en-US" dirty="0" err="1"/>
              <a:t>param</a:t>
            </a:r>
            <a:r>
              <a:rPr lang="en-US" dirty="0"/>
              <a:t>[0]*x[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pPr marL="0" indent="0">
              <a:buNone/>
            </a:pPr>
            <a:r>
              <a:rPr lang="en-US" dirty="0"/>
              <a:t>Alternative</a:t>
            </a:r>
          </a:p>
          <a:p>
            <a:pPr marL="0" indent="0">
              <a:buNone/>
            </a:pP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=0;i&lt;n;++</a:t>
            </a:r>
            <a:r>
              <a:rPr lang="en-US" dirty="0" err="1"/>
              <a:t>i</a:t>
            </a:r>
            <a:r>
              <a:rPr lang="en-US" dirty="0"/>
              <a:t>) y[</a:t>
            </a:r>
            <a:r>
              <a:rPr lang="en-US" dirty="0" err="1"/>
              <a:t>i</a:t>
            </a:r>
            <a:r>
              <a:rPr lang="en-US" dirty="0"/>
              <a:t>] = 1.0-x[</a:t>
            </a:r>
            <a:r>
              <a:rPr lang="en-US" dirty="0" err="1"/>
              <a:t>i</a:t>
            </a:r>
            <a:r>
              <a:rPr lang="en-US" dirty="0"/>
              <a:t>]/5.0;</a:t>
            </a:r>
          </a:p>
          <a:p>
            <a:pPr marL="0" indent="0">
              <a:buNone/>
            </a:pPr>
            <a:r>
              <a:rPr lang="en-US" dirty="0"/>
              <a:t>Estimator</a:t>
            </a:r>
          </a:p>
          <a:p>
            <a:pPr marL="0" indent="0">
              <a:buNone/>
            </a:pPr>
            <a:r>
              <a:rPr lang="en-US" dirty="0"/>
              <a:t>double </a:t>
            </a:r>
            <a:r>
              <a:rPr lang="en-US" dirty="0" err="1"/>
              <a:t>pold,pnew,xbar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xbar</a:t>
            </a:r>
            <a:r>
              <a:rPr lang="en-US" dirty="0"/>
              <a:t>=0;</a:t>
            </a:r>
          </a:p>
          <a:p>
            <a:pPr marL="0" indent="0">
              <a:buNone/>
            </a:pP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=0;i&lt;n;++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xbar</a:t>
            </a:r>
            <a:r>
              <a:rPr lang="en-US" dirty="0"/>
              <a:t>+=x[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err="1"/>
              <a:t>xbar</a:t>
            </a:r>
            <a:r>
              <a:rPr lang="en-US" dirty="0"/>
              <a:t>=</a:t>
            </a:r>
            <a:r>
              <a:rPr lang="en-US" dirty="0" err="1"/>
              <a:t>xbar</a:t>
            </a:r>
            <a:r>
              <a:rPr lang="en-US" dirty="0"/>
              <a:t>/n;</a:t>
            </a:r>
          </a:p>
          <a:p>
            <a:pPr marL="0" indent="0">
              <a:buNone/>
            </a:pPr>
            <a:r>
              <a:rPr lang="en-US" dirty="0" err="1"/>
              <a:t>pnew</a:t>
            </a:r>
            <a:r>
              <a:rPr lang="en-US" dirty="0"/>
              <a:t>=</a:t>
            </a:r>
            <a:r>
              <a:rPr lang="en-US" dirty="0" err="1"/>
              <a:t>param</a:t>
            </a:r>
            <a:r>
              <a:rPr lang="en-US" dirty="0"/>
              <a:t>[0];</a:t>
            </a:r>
          </a:p>
          <a:p>
            <a:pPr marL="0" indent="0">
              <a:buNone/>
            </a:pPr>
            <a:r>
              <a:rPr lang="en-US" dirty="0"/>
              <a:t>while(abs(</a:t>
            </a:r>
            <a:r>
              <a:rPr lang="en-US" dirty="0" err="1"/>
              <a:t>pold-pnew</a:t>
            </a:r>
            <a:r>
              <a:rPr lang="en-US" dirty="0"/>
              <a:t>)&gt;0.0001) {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pold</a:t>
            </a:r>
            <a:r>
              <a:rPr lang="en-US" dirty="0"/>
              <a:t>=</a:t>
            </a:r>
            <a:r>
              <a:rPr lang="en-US" dirty="0" err="1"/>
              <a:t>pnew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pnew</a:t>
            </a:r>
            <a:r>
              <a:rPr lang="en-US" dirty="0"/>
              <a:t>=</a:t>
            </a:r>
            <a:r>
              <a:rPr lang="en-US" dirty="0" err="1"/>
              <a:t>pold</a:t>
            </a:r>
            <a:r>
              <a:rPr lang="en-US" dirty="0"/>
              <a:t>-(1.0/</a:t>
            </a:r>
            <a:r>
              <a:rPr lang="en-US" dirty="0" err="1"/>
              <a:t>pold-xbar-exp</a:t>
            </a:r>
            <a:r>
              <a:rPr lang="en-US" dirty="0"/>
              <a:t>(-</a:t>
            </a:r>
            <a:r>
              <a:rPr lang="en-US" dirty="0" err="1"/>
              <a:t>pold</a:t>
            </a:r>
            <a:r>
              <a:rPr lang="en-US" dirty="0"/>
              <a:t>)/(1.0-exp(-</a:t>
            </a:r>
            <a:r>
              <a:rPr lang="en-US" dirty="0" err="1"/>
              <a:t>pold</a:t>
            </a:r>
            <a:r>
              <a:rPr lang="en-US" dirty="0"/>
              <a:t>)))/(-1.0/(</a:t>
            </a:r>
            <a:r>
              <a:rPr lang="en-US" dirty="0" err="1"/>
              <a:t>pold</a:t>
            </a:r>
            <a:r>
              <a:rPr lang="en-US" dirty="0"/>
              <a:t>*</a:t>
            </a:r>
            <a:r>
              <a:rPr lang="en-US" dirty="0" err="1"/>
              <a:t>pold</a:t>
            </a:r>
            <a:r>
              <a:rPr lang="en-US" dirty="0"/>
              <a:t>)+</a:t>
            </a:r>
            <a:r>
              <a:rPr lang="en-US" dirty="0" err="1"/>
              <a:t>exp</a:t>
            </a:r>
            <a:r>
              <a:rPr lang="en-US" dirty="0"/>
              <a:t>(-</a:t>
            </a:r>
            <a:r>
              <a:rPr lang="en-US" dirty="0" err="1"/>
              <a:t>pold</a:t>
            </a:r>
            <a:r>
              <a:rPr lang="en-US" dirty="0"/>
              <a:t>)/(1.0-exp(-</a:t>
            </a:r>
            <a:r>
              <a:rPr lang="en-US" dirty="0" err="1"/>
              <a:t>pold</a:t>
            </a:r>
            <a:r>
              <a:rPr lang="en-US" dirty="0"/>
              <a:t>))/(1.0-exp(-</a:t>
            </a:r>
            <a:r>
              <a:rPr lang="en-US" dirty="0" err="1"/>
              <a:t>pold</a:t>
            </a:r>
            <a:r>
              <a:rPr lang="en-US" dirty="0"/>
              <a:t>)));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p[0]=</a:t>
            </a:r>
            <a:r>
              <a:rPr lang="en-US" dirty="0" err="1"/>
              <a:t>pnew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Is 5.72 “large”?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die is fair and rolled 1000 times, how large would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typically be?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r="-815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87225"/>
              </p:ext>
            </p:extLst>
          </p:nvPr>
        </p:nvGraphicFramePr>
        <p:xfrm>
          <a:off x="1371601" y="1295400"/>
          <a:ext cx="5257798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885"/>
                <a:gridCol w="695885"/>
                <a:gridCol w="773205"/>
                <a:gridCol w="695885"/>
                <a:gridCol w="773205"/>
                <a:gridCol w="850528"/>
                <a:gridCol w="773205"/>
              </a:tblGrid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167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3810000"/>
                <a:ext cx="579120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(187−167)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167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+..+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161−167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167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=5.72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10000"/>
                <a:ext cx="5791200" cy="6481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4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575706"/>
            <a:ext cx="8382000" cy="4596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0" i="1" dirty="0" smtClean="0">
              <a:latin typeface="Cambria Math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Pearson’s Reasoning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171575"/>
            <a:ext cx="5657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45762</TotalTime>
  <Words>3872</Words>
  <Application>Microsoft Office PowerPoint</Application>
  <PresentationFormat>On-screen Show (4:3)</PresentationFormat>
  <Paragraphs>548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Concourse</vt:lpstr>
      <vt:lpstr>Testing Goodness of Fit</vt:lpstr>
      <vt:lpstr>Table of Content</vt:lpstr>
      <vt:lpstr>PowerPoint Presentation</vt:lpstr>
      <vt:lpstr>The Archetypical Statistics Problem:</vt:lpstr>
      <vt:lpstr>Example: Is the die fair?</vt:lpstr>
      <vt:lpstr>Most Famous Answer: Pearson X^2</vt:lpstr>
      <vt:lpstr>PowerPoint Presentation</vt:lpstr>
      <vt:lpstr>PowerPoint Presentation</vt:lpstr>
      <vt:lpstr>Pearson’s Reasoning</vt:lpstr>
      <vt:lpstr>PowerPoint Presentation</vt:lpstr>
      <vt:lpstr>PowerPoint Presentation</vt:lpstr>
      <vt:lpstr>Hypothesis Testing Basics</vt:lpstr>
      <vt:lpstr>Another Derivation of X^2 </vt:lpstr>
      <vt:lpstr>PowerPoint Presentation</vt:lpstr>
      <vt:lpstr>PowerPoint Presentation</vt:lpstr>
      <vt:lpstr>PowerPoint Presentation</vt:lpstr>
      <vt:lpstr>The Degree of Freedom Controversy</vt:lpstr>
      <vt:lpstr>PowerPoint Presentation</vt:lpstr>
      <vt:lpstr>Mendel-Fisher Controversy</vt:lpstr>
      <vt:lpstr>PowerPoint Presentation</vt:lpstr>
      <vt:lpstr>PowerPoint Presentation</vt:lpstr>
      <vt:lpstr>PowerPoint Presentation</vt:lpstr>
      <vt:lpstr>Variations on X^2 </vt:lpstr>
      <vt:lpstr>Monte Carlo Simulation</vt:lpstr>
      <vt:lpstr>Question today:  Which Method has highest Power? </vt:lpstr>
      <vt:lpstr>Fisherian Significance Testing vs Neyman-Pearson </vt:lpstr>
      <vt:lpstr>PowerPoint Presentation</vt:lpstr>
      <vt:lpstr>Overfitting</vt:lpstr>
      <vt:lpstr>PowerPoint Presentation</vt:lpstr>
      <vt:lpstr>PowerPoint Presentation</vt:lpstr>
      <vt:lpstr>Continuous Data</vt:lpstr>
      <vt:lpstr>What kind of bins? </vt:lpstr>
      <vt:lpstr>PowerPoint Presentation</vt:lpstr>
      <vt:lpstr>How many bins?</vt:lpstr>
      <vt:lpstr>EDF Methods</vt:lpstr>
      <vt:lpstr>PowerPoint Presentation</vt:lpstr>
      <vt:lpstr>Kolmogorov-Smirnov</vt:lpstr>
      <vt:lpstr>Alternatives</vt:lpstr>
      <vt:lpstr>PowerPoint Presentation</vt:lpstr>
      <vt:lpstr>R package KScorrect </vt:lpstr>
      <vt:lpstr>PowerPoint Presentation</vt:lpstr>
      <vt:lpstr> X^2 vs K-S</vt:lpstr>
      <vt:lpstr>PowerPoint Presentation</vt:lpstr>
      <vt:lpstr>Probability Plots</vt:lpstr>
      <vt:lpstr>Turn this into a formal test</vt:lpstr>
      <vt:lpstr>PowerPoint Presentation</vt:lpstr>
      <vt:lpstr>Smooth Tests</vt:lpstr>
      <vt:lpstr>PowerPoint Presentation</vt:lpstr>
      <vt:lpstr>PowerPoint Presentation</vt:lpstr>
      <vt:lpstr>PowerPoint Presentation</vt:lpstr>
      <vt:lpstr>And many more…</vt:lpstr>
      <vt:lpstr>Multidimensional Data</vt:lpstr>
      <vt:lpstr>EDF Tests</vt:lpstr>
      <vt:lpstr>PowerPoint Presentation</vt:lpstr>
      <vt:lpstr>Special Cases</vt:lpstr>
      <vt:lpstr>Truncated Data</vt:lpstr>
      <vt:lpstr>Sample Size</vt:lpstr>
      <vt:lpstr>Binned Data</vt:lpstr>
      <vt:lpstr>PowerPoint Presentation</vt:lpstr>
      <vt:lpstr>2-Sample Problem</vt:lpstr>
      <vt:lpstr>PowerPoint Presentation</vt:lpstr>
      <vt:lpstr>Permutation Tests</vt:lpstr>
      <vt:lpstr>Power</vt:lpstr>
      <vt:lpstr>PowerPoint Presentation</vt:lpstr>
      <vt:lpstr>GOFer Online Goodness-of-Fit Testing</vt:lpstr>
      <vt:lpstr>How to run App</vt:lpstr>
      <vt:lpstr>PowerPoint Presentation</vt:lpstr>
      <vt:lpstr>PowerPoint Presentation</vt:lpstr>
      <vt:lpstr>PowerPoint Presentation</vt:lpstr>
      <vt:lpstr>File Upload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Goodness of Fit</dc:title>
  <dc:creator>Wolfgang</dc:creator>
  <cp:lastModifiedBy>Wolfgang</cp:lastModifiedBy>
  <cp:revision>171</cp:revision>
  <dcterms:created xsi:type="dcterms:W3CDTF">2016-09-28T14:40:05Z</dcterms:created>
  <dcterms:modified xsi:type="dcterms:W3CDTF">2017-02-23T19:14:21Z</dcterms:modified>
</cp:coreProperties>
</file>