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8" r:id="rId2"/>
    <p:sldId id="320" r:id="rId3"/>
    <p:sldId id="592" r:id="rId4"/>
    <p:sldId id="670" r:id="rId5"/>
    <p:sldId id="672" r:id="rId6"/>
    <p:sldId id="673" r:id="rId7"/>
    <p:sldId id="674" r:id="rId8"/>
    <p:sldId id="593" r:id="rId9"/>
    <p:sldId id="594" r:id="rId10"/>
    <p:sldId id="665" r:id="rId11"/>
    <p:sldId id="671" r:id="rId12"/>
    <p:sldId id="601" r:id="rId13"/>
    <p:sldId id="664" r:id="rId1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0E0E0"/>
    <a:srgbClr val="FD930A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59" autoAdjust="0"/>
    <p:restoredTop sz="83939" autoAdjust="0"/>
  </p:normalViewPr>
  <p:slideViewPr>
    <p:cSldViewPr snapToGrid="0" showGuides="1">
      <p:cViewPr>
        <p:scale>
          <a:sx n="100" d="100"/>
          <a:sy n="100" d="100"/>
        </p:scale>
        <p:origin x="-826" y="-120"/>
      </p:cViewPr>
      <p:guideLst>
        <p:guide orient="horz" pos="3956"/>
        <p:guide orient="horz" pos="900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3468" y="-72"/>
      </p:cViewPr>
      <p:guideLst>
        <p:guide orient="horz" pos="2880"/>
        <p:guide pos="215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203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70F96095-A911-4B8A-9974-6A40BAAD550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931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noProof="0"/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4607" y="3411538"/>
            <a:ext cx="8325262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325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391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2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 noProof="0"/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noProof="0" dirty="0" smtClean="0">
                <a:solidFill>
                  <a:schemeClr val="bg1"/>
                </a:solidFill>
              </a:rPr>
              <a:t>Experimental Hall XHEXP1</a:t>
            </a:r>
            <a:r>
              <a:rPr lang="en-US" sz="1000" baseline="0" noProof="0" dirty="0" smtClean="0">
                <a:solidFill>
                  <a:schemeClr val="bg1"/>
                </a:solidFill>
              </a:rPr>
              <a:t> </a:t>
            </a:r>
            <a:r>
              <a:rPr lang="en-US" sz="1000" noProof="0" dirty="0" smtClean="0">
                <a:solidFill>
                  <a:schemeClr val="bg1"/>
                </a:solidFill>
              </a:rPr>
              <a:t>Coordination Meeting</a:t>
            </a:r>
            <a:endParaRPr lang="en-GB" sz="1000" noProof="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 format – don’t edit!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noProof="0" smtClean="0">
                <a:solidFill>
                  <a:schemeClr val="bg1"/>
                </a:solidFill>
                <a:ea typeface="Geneva" pitchFamily="1" charset="-128"/>
              </a:rPr>
              <a:t>‹Nr.›</a:t>
            </a:fld>
            <a:endParaRPr lang="en-GB" sz="1000" b="1" noProof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xfel.eu/share/proxy/alfresco/api/node/content/workspace/SpacesStore/6a71452a-882f-43b3-b9d5-df8760677313/PLN_XHEXP1_Status%20SASE1.docx?a=tru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xfel.eu/share/proxy/alfresco/api/node/content/workspace/SpacesStore/632acc9e-6149-4f0e-9985-c00946a23314/PLN_XHEXP1_Status%20SASE3.docx?a=true" TargetMode="External"/><Relationship Id="rId4" Type="http://schemas.openxmlformats.org/officeDocument/2006/relationships/hyperlink" Target="https://docs.xfel.eu/share/proxy/alfresco/api/node/content/workspace/SpacesStore/08af8dc9-eede-4cbf-b472-134f9cec90f6/PLN_XHEXP1_Status%20SASE2.docx?a=tru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xfel.eu/share/proxy/alfresco/api/node/content/workspace/SpacesStore/624274a6-5af4-41cd-9325-29aa9c93f4c0/CRITICAL%20TASKS.xlsx?a=tru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67th </a:t>
            </a:r>
            <a:r>
              <a:rPr lang="de-DE" dirty="0" err="1" smtClean="0"/>
              <a:t>Section</a:t>
            </a:r>
            <a:r>
              <a:rPr lang="de-DE" dirty="0" smtClean="0"/>
              <a:t> </a:t>
            </a:r>
            <a:r>
              <a:rPr lang="de-DE" dirty="0" err="1" smtClean="0"/>
              <a:t>Coordination</a:t>
            </a:r>
            <a:r>
              <a:rPr lang="de-DE" dirty="0" smtClean="0"/>
              <a:t> Meeting XHEXP1</a:t>
            </a:r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sz="quarter" idx="1"/>
          </p:nvPr>
        </p:nvSpPr>
        <p:spPr>
          <a:xfrm>
            <a:off x="395082" y="5092700"/>
            <a:ext cx="8325262" cy="660400"/>
          </a:xfrm>
        </p:spPr>
        <p:txBody>
          <a:bodyPr/>
          <a:lstStyle/>
          <a:p>
            <a:r>
              <a:rPr lang="de-DE" dirty="0" smtClean="0"/>
              <a:t>4.11.2016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70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2.11.: Progress in SASE2 A.22 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9" y="1905001"/>
            <a:ext cx="5157471" cy="344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839" y="1895773"/>
            <a:ext cx="3677722" cy="346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21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2.11.: Progress in SASE2 A.22 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1234440"/>
            <a:ext cx="8876377" cy="499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77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SASE1-3 </a:t>
            </a:r>
            <a:r>
              <a:rPr lang="de-DE" dirty="0" err="1"/>
              <a:t>status</a:t>
            </a:r>
            <a:r>
              <a:rPr lang="de-DE" dirty="0"/>
              <a:t> update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283609"/>
            <a:ext cx="4068445" cy="46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88620" y="1379220"/>
            <a:ext cx="40309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err="1" smtClean="0">
                <a:solidFill>
                  <a:schemeClr val="accent3"/>
                </a:solidFill>
              </a:rPr>
              <a:t>Summarize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b="1" dirty="0" err="1" smtClean="0">
                <a:solidFill>
                  <a:schemeClr val="accent3"/>
                </a:solidFill>
              </a:rPr>
              <a:t>most</a:t>
            </a:r>
            <a:r>
              <a:rPr lang="de-DE" sz="2000" b="1" dirty="0" smtClean="0">
                <a:solidFill>
                  <a:schemeClr val="accent3"/>
                </a:solidFill>
              </a:rPr>
              <a:t> </a:t>
            </a:r>
            <a:r>
              <a:rPr lang="de-DE" sz="2000" b="1" dirty="0" err="1" smtClean="0">
                <a:solidFill>
                  <a:schemeClr val="accent3"/>
                </a:solidFill>
              </a:rPr>
              <a:t>recent</a:t>
            </a:r>
            <a:r>
              <a:rPr lang="de-DE" sz="2000" b="1" dirty="0" smtClean="0">
                <a:solidFill>
                  <a:schemeClr val="accent3"/>
                </a:solidFill>
              </a:rPr>
              <a:t> </a:t>
            </a:r>
            <a:r>
              <a:rPr lang="de-DE" sz="2000" b="1" dirty="0" err="1" smtClean="0">
                <a:solidFill>
                  <a:schemeClr val="accent3"/>
                </a:solidFill>
              </a:rPr>
              <a:t>and</a:t>
            </a:r>
            <a:r>
              <a:rPr lang="de-DE" sz="2000" b="1" dirty="0" smtClean="0">
                <a:solidFill>
                  <a:schemeClr val="accent3"/>
                </a:solidFill>
              </a:rPr>
              <a:t> </a:t>
            </a:r>
            <a:r>
              <a:rPr lang="de-DE" sz="2000" b="1" dirty="0" err="1" smtClean="0">
                <a:solidFill>
                  <a:schemeClr val="accent3"/>
                </a:solidFill>
              </a:rPr>
              <a:t>current</a:t>
            </a:r>
            <a:r>
              <a:rPr lang="de-DE" sz="2000" b="1" dirty="0" smtClean="0">
                <a:solidFill>
                  <a:schemeClr val="accent3"/>
                </a:solidFill>
              </a:rPr>
              <a:t> time-</a:t>
            </a:r>
            <a:r>
              <a:rPr lang="de-DE" sz="2000" b="1" dirty="0" err="1" smtClean="0">
                <a:solidFill>
                  <a:schemeClr val="accent3"/>
                </a:solidFill>
              </a:rPr>
              <a:t>critical</a:t>
            </a:r>
            <a:r>
              <a:rPr lang="de-DE" sz="2000" b="1" dirty="0" smtClean="0">
                <a:solidFill>
                  <a:schemeClr val="accent3"/>
                </a:solidFill>
              </a:rPr>
              <a:t> </a:t>
            </a:r>
            <a:r>
              <a:rPr lang="de-DE" sz="2000" b="1" dirty="0" err="1" smtClean="0">
                <a:solidFill>
                  <a:schemeClr val="accent3"/>
                </a:solidFill>
              </a:rPr>
              <a:t>tasks</a:t>
            </a:r>
            <a:r>
              <a:rPr lang="de-DE" sz="2000" b="1" dirty="0" smtClean="0">
                <a:solidFill>
                  <a:schemeClr val="accent3"/>
                </a:solidFill>
              </a:rPr>
              <a:t> / </a:t>
            </a:r>
            <a:r>
              <a:rPr lang="de-DE" sz="2000" b="1" dirty="0" err="1" smtClean="0">
                <a:solidFill>
                  <a:schemeClr val="accent3"/>
                </a:solidFill>
              </a:rPr>
              <a:t>dates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for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each</a:t>
            </a:r>
            <a:r>
              <a:rPr lang="de-DE" sz="2000" dirty="0" smtClean="0">
                <a:solidFill>
                  <a:schemeClr val="accent3"/>
                </a:solidFill>
              </a:rPr>
              <a:t> SASE </a:t>
            </a:r>
            <a:r>
              <a:rPr lang="de-DE" sz="2000" dirty="0" err="1" smtClean="0">
                <a:solidFill>
                  <a:schemeClr val="accent3"/>
                </a:solidFill>
              </a:rPr>
              <a:t>individually</a:t>
            </a:r>
            <a:r>
              <a:rPr lang="de-DE" sz="2000" dirty="0" smtClean="0">
                <a:solidFill>
                  <a:schemeClr val="accent3"/>
                </a:solidFill>
              </a:rPr>
              <a:t>.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At least </a:t>
            </a:r>
            <a:r>
              <a:rPr lang="de-DE" sz="2000" dirty="0" err="1" smtClean="0">
                <a:solidFill>
                  <a:schemeClr val="accent3"/>
                </a:solidFill>
              </a:rPr>
              <a:t>weekly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updated</a:t>
            </a:r>
            <a:r>
              <a:rPr lang="de-DE" sz="2000" dirty="0" smtClean="0">
                <a:solidFill>
                  <a:schemeClr val="accent3"/>
                </a:solidFill>
              </a:rPr>
              <a:t>.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In </a:t>
            </a:r>
            <a:r>
              <a:rPr lang="de-DE" sz="2000" dirty="0" err="1" smtClean="0">
                <a:solidFill>
                  <a:schemeClr val="accent3"/>
                </a:solidFill>
              </a:rPr>
              <a:t>Alfresco</a:t>
            </a:r>
            <a:r>
              <a:rPr lang="de-DE" sz="2000" dirty="0" smtClean="0">
                <a:solidFill>
                  <a:schemeClr val="accent3"/>
                </a:solidFill>
              </a:rPr>
              <a:t>:</a:t>
            </a:r>
            <a:br>
              <a:rPr lang="de-DE" sz="2000" dirty="0" smtClean="0">
                <a:solidFill>
                  <a:schemeClr val="accent3"/>
                </a:solidFill>
              </a:rPr>
            </a:br>
            <a:r>
              <a:rPr lang="de-DE" sz="2000" dirty="0" err="1" smtClean="0">
                <a:solidFill>
                  <a:schemeClr val="accent3"/>
                </a:solidFill>
              </a:rPr>
              <a:t>Document</a:t>
            </a:r>
            <a:r>
              <a:rPr lang="de-DE" sz="2000" dirty="0" smtClean="0">
                <a:solidFill>
                  <a:schemeClr val="accent3"/>
                </a:solidFill>
              </a:rPr>
              <a:t> Library/</a:t>
            </a:r>
            <a:r>
              <a:rPr lang="de-DE" sz="2000" dirty="0" err="1" smtClean="0">
                <a:solidFill>
                  <a:schemeClr val="accent3"/>
                </a:solidFill>
              </a:rPr>
              <a:t>Planning</a:t>
            </a: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endParaRPr lang="de-DE" sz="2000" dirty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  <a:hlinkClick r:id="rId3"/>
              </a:rPr>
              <a:t>SASE1 Status update</a:t>
            </a: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  <a:hlinkClick r:id="rId4"/>
              </a:rPr>
              <a:t>SASE2 Status update</a:t>
            </a: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  <a:hlinkClick r:id="rId5"/>
              </a:rPr>
              <a:t>SASE3 Status update</a:t>
            </a:r>
            <a:endParaRPr lang="de-DE" sz="2000" dirty="0" smtClean="0">
              <a:solidFill>
                <a:schemeClr val="accent3"/>
              </a:solidFill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4663440" y="5242560"/>
            <a:ext cx="1226820" cy="4876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552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5740" y="982980"/>
            <a:ext cx="8785860" cy="514477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Powerpoint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 Excel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sym typeface="Wingdings" panose="05000000000000000000" pitchFamily="2" charset="2"/>
              </a:rPr>
              <a:t>Color </a:t>
            </a:r>
            <a:r>
              <a:rPr lang="de-DE" dirty="0" err="1" smtClean="0">
                <a:sym typeface="Wingdings" panose="05000000000000000000" pitchFamily="2" charset="2"/>
              </a:rPr>
              <a:t>coding</a:t>
            </a:r>
            <a:r>
              <a:rPr lang="de-DE" dirty="0" smtClean="0">
                <a:sym typeface="Wingdings" panose="05000000000000000000" pitchFamily="2" charset="2"/>
              </a:rPr>
              <a:t> ON TIME, DELAYED + WARNING </a:t>
            </a:r>
            <a:r>
              <a:rPr lang="de-DE" dirty="0" err="1" smtClean="0">
                <a:sym typeface="Wingdings" panose="05000000000000000000" pitchFamily="2" charset="2"/>
              </a:rPr>
              <a:t>added</a:t>
            </a:r>
            <a:endParaRPr lang="de-DE" dirty="0" smtClean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de-DE" dirty="0" smtClean="0">
                <a:solidFill>
                  <a:srgbClr val="000000"/>
                </a:solidFill>
                <a:sym typeface="Wingdings" panose="05000000000000000000" pitchFamily="2" charset="2"/>
              </a:rPr>
              <a:t>Can </a:t>
            </a:r>
            <a:r>
              <a:rPr lang="de-DE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be</a:t>
            </a:r>
            <a:r>
              <a:rPr lang="de-DE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sorted</a:t>
            </a:r>
            <a:r>
              <a:rPr lang="de-DE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by</a:t>
            </a:r>
            <a:r>
              <a:rPr lang="de-DE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milestone</a:t>
            </a:r>
            <a:r>
              <a:rPr lang="de-DE" dirty="0" smtClean="0">
                <a:solidFill>
                  <a:srgbClr val="000000"/>
                </a:solidFill>
                <a:sym typeface="Wingdings" panose="05000000000000000000" pitchFamily="2" charset="2"/>
              </a:rPr>
              <a:t>, </a:t>
            </a:r>
            <a:r>
              <a:rPr lang="de-DE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status</a:t>
            </a:r>
            <a:r>
              <a:rPr lang="de-DE" dirty="0" smtClean="0">
                <a:solidFill>
                  <a:srgbClr val="000000"/>
                </a:solidFill>
                <a:sym typeface="Wingdings" panose="05000000000000000000" pitchFamily="2" charset="2"/>
              </a:rPr>
              <a:t>, </a:t>
            </a:r>
            <a:r>
              <a:rPr lang="de-DE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responsible</a:t>
            </a:r>
            <a:r>
              <a:rPr lang="de-DE" dirty="0" smtClean="0">
                <a:solidFill>
                  <a:srgbClr val="000000"/>
                </a:solidFill>
                <a:sym typeface="Wingdings" panose="05000000000000000000" pitchFamily="2" charset="2"/>
              </a:rPr>
              <a:t>, </a:t>
            </a:r>
            <a:r>
              <a:rPr lang="de-DE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task</a:t>
            </a:r>
            <a:r>
              <a:rPr lang="de-DE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category</a:t>
            </a:r>
            <a:endParaRPr lang="de-DE" sz="800" dirty="0" smtClean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de-DE" dirty="0" err="1" smtClean="0">
                <a:sym typeface="Wingdings" panose="05000000000000000000" pitchFamily="2" charset="2"/>
              </a:rPr>
              <a:t>Identified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tasks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have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being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discussed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with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most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responsibles</a:t>
            </a:r>
            <a:endParaRPr lang="de-DE" dirty="0" smtClean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de-DE" dirty="0" smtClean="0">
                <a:sym typeface="Wingdings" panose="05000000000000000000" pitchFamily="2" charset="2"/>
              </a:rPr>
              <a:t>„</a:t>
            </a:r>
            <a:r>
              <a:rPr lang="de-DE" dirty="0" err="1" smtClean="0">
                <a:sym typeface="Wingdings" panose="05000000000000000000" pitchFamily="2" charset="2"/>
              </a:rPr>
              <a:t>Actual</a:t>
            </a:r>
            <a:r>
              <a:rPr lang="de-DE" dirty="0" smtClean="0">
                <a:sym typeface="Wingdings" panose="05000000000000000000" pitchFamily="2" charset="2"/>
              </a:rPr>
              <a:t>“ </a:t>
            </a:r>
            <a:r>
              <a:rPr lang="de-DE" dirty="0" err="1" smtClean="0">
                <a:sym typeface="Wingdings" panose="05000000000000000000" pitchFamily="2" charset="2"/>
              </a:rPr>
              <a:t>timeline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has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been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provided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many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responsibles</a:t>
            </a:r>
            <a:endParaRPr lang="de-DE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de-DE" dirty="0" smtClean="0">
                <a:sym typeface="Wingdings" panose="05000000000000000000" pitchFamily="2" charset="2"/>
              </a:rPr>
              <a:t>Part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task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can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directly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linked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PSPO masterplan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sym typeface="Wingdings" panose="05000000000000000000" pitchFamily="2" charset="2"/>
              </a:rPr>
              <a:t>„</a:t>
            </a:r>
            <a:r>
              <a:rPr lang="de-DE" dirty="0" err="1" smtClean="0">
                <a:sym typeface="Wingdings" panose="05000000000000000000" pitchFamily="2" charset="2"/>
              </a:rPr>
              <a:t>Planned</a:t>
            </a:r>
            <a:r>
              <a:rPr lang="de-DE" dirty="0" smtClean="0">
                <a:sym typeface="Wingdings" panose="05000000000000000000" pitchFamily="2" charset="2"/>
              </a:rPr>
              <a:t>“ </a:t>
            </a:r>
            <a:r>
              <a:rPr lang="de-DE" dirty="0" err="1" smtClean="0">
                <a:sym typeface="Wingdings" panose="05000000000000000000" pitchFamily="2" charset="2"/>
              </a:rPr>
              <a:t>timeline</a:t>
            </a:r>
            <a:r>
              <a:rPr lang="de-DE" dirty="0" smtClean="0">
                <a:sym typeface="Wingdings" panose="05000000000000000000" pitchFamily="2" charset="2"/>
              </a:rPr>
              <a:t> was </a:t>
            </a:r>
            <a:r>
              <a:rPr lang="de-DE" dirty="0" err="1" smtClean="0">
                <a:sym typeface="Wingdings" panose="05000000000000000000" pitchFamily="2" charset="2"/>
              </a:rPr>
              <a:t>established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by</a:t>
            </a:r>
            <a:r>
              <a:rPr lang="de-DE" dirty="0" smtClean="0">
                <a:sym typeface="Wingdings" panose="05000000000000000000" pitchFamily="2" charset="2"/>
              </a:rPr>
              <a:t> GW, TH + HS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sym typeface="Wingdings" panose="05000000000000000000" pitchFamily="2" charset="2"/>
              </a:rPr>
              <a:t>TH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establish</a:t>
            </a:r>
            <a:r>
              <a:rPr lang="de-DE" dirty="0" smtClean="0">
                <a:sym typeface="Wingdings" panose="05000000000000000000" pitchFamily="2" charset="2"/>
              </a:rPr>
              <a:t> CTL </a:t>
            </a:r>
            <a:r>
              <a:rPr lang="de-DE" dirty="0" err="1" smtClean="0">
                <a:sym typeface="Wingdings" panose="05000000000000000000" pitchFamily="2" charset="2"/>
              </a:rPr>
              <a:t>for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tunnels</a:t>
            </a:r>
            <a:r>
              <a:rPr lang="de-DE" dirty="0" smtClean="0">
                <a:sym typeface="Wingdings" panose="05000000000000000000" pitchFamily="2" charset="2"/>
              </a:rPr>
              <a:t>, GW </a:t>
            </a:r>
            <a:r>
              <a:rPr lang="de-DE" dirty="0" err="1" smtClean="0">
                <a:sym typeface="Wingdings" panose="05000000000000000000" pitchFamily="2" charset="2"/>
              </a:rPr>
              <a:t>for</a:t>
            </a:r>
            <a:r>
              <a:rPr lang="de-DE" dirty="0" smtClean="0">
                <a:sym typeface="Wingdings" panose="05000000000000000000" pitchFamily="2" charset="2"/>
              </a:rPr>
              <a:t> XHEXP1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dirty="0" smtClean="0">
                <a:sym typeface="Wingdings" panose="05000000000000000000" pitchFamily="2" charset="2"/>
              </a:rPr>
              <a:t>Link: </a:t>
            </a:r>
            <a:r>
              <a:rPr lang="de-DE" dirty="0" smtClean="0">
                <a:solidFill>
                  <a:schemeClr val="accent1">
                    <a:lumMod val="50000"/>
                    <a:lumOff val="50000"/>
                  </a:schemeClr>
                </a:solidFill>
                <a:sym typeface="Wingdings" panose="05000000000000000000" pitchFamily="2" charset="2"/>
                <a:hlinkClick r:id="rId2"/>
              </a:rPr>
              <a:t>Critical </a:t>
            </a:r>
            <a:r>
              <a:rPr lang="de-DE" dirty="0" err="1" smtClean="0">
                <a:solidFill>
                  <a:schemeClr val="accent1">
                    <a:lumMod val="50000"/>
                    <a:lumOff val="50000"/>
                  </a:schemeClr>
                </a:solidFill>
                <a:sym typeface="Wingdings" panose="05000000000000000000" pitchFamily="2" charset="2"/>
                <a:hlinkClick r:id="rId2"/>
              </a:rPr>
              <a:t>task</a:t>
            </a:r>
            <a:r>
              <a:rPr lang="de-DE" dirty="0" smtClean="0">
                <a:solidFill>
                  <a:schemeClr val="accent1">
                    <a:lumMod val="50000"/>
                    <a:lumOff val="50000"/>
                  </a:schemeClr>
                </a:solidFill>
                <a:sym typeface="Wingdings" panose="05000000000000000000" pitchFamily="2" charset="2"/>
                <a:hlinkClick r:id="rId2"/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  <a:lumOff val="50000"/>
                  </a:schemeClr>
                </a:solidFill>
                <a:sym typeface="Wingdings" panose="05000000000000000000" pitchFamily="2" charset="2"/>
                <a:hlinkClick r:id="rId2"/>
              </a:rPr>
              <a:t>lisk</a:t>
            </a:r>
            <a:r>
              <a:rPr lang="de-DE" dirty="0" smtClean="0">
                <a:solidFill>
                  <a:schemeClr val="accent1">
                    <a:lumMod val="50000"/>
                    <a:lumOff val="50000"/>
                  </a:schemeClr>
                </a:solidFill>
                <a:sym typeface="Wingdings" panose="05000000000000000000" pitchFamily="2" charset="2"/>
                <a:hlinkClick r:id="rId2"/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  <a:lumOff val="50000"/>
                  </a:schemeClr>
                </a:solidFill>
                <a:sym typeface="Wingdings" panose="05000000000000000000" pitchFamily="2" charset="2"/>
                <a:hlinkClick r:id="rId2"/>
              </a:rPr>
              <a:t>of</a:t>
            </a:r>
            <a:r>
              <a:rPr lang="de-DE" dirty="0" smtClean="0">
                <a:solidFill>
                  <a:schemeClr val="accent1">
                    <a:lumMod val="50000"/>
                    <a:lumOff val="50000"/>
                  </a:schemeClr>
                </a:solidFill>
                <a:sym typeface="Wingdings" panose="05000000000000000000" pitchFamily="2" charset="2"/>
                <a:hlinkClick r:id="rId2"/>
              </a:rPr>
              <a:t> XHEXP1 on </a:t>
            </a:r>
            <a:r>
              <a:rPr lang="de-DE" dirty="0" err="1" smtClean="0">
                <a:solidFill>
                  <a:schemeClr val="accent1">
                    <a:lumMod val="50000"/>
                    <a:lumOff val="50000"/>
                  </a:schemeClr>
                </a:solidFill>
                <a:sym typeface="Wingdings" panose="05000000000000000000" pitchFamily="2" charset="2"/>
                <a:hlinkClick r:id="rId2"/>
              </a:rPr>
              <a:t>Alfresco</a:t>
            </a:r>
            <a:endParaRPr lang="de-DE" dirty="0" smtClean="0">
              <a:solidFill>
                <a:schemeClr val="accent1">
                  <a:lumMod val="50000"/>
                  <a:lumOff val="50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Progress on </a:t>
            </a:r>
            <a:r>
              <a:rPr lang="de-DE" dirty="0" err="1" smtClean="0"/>
              <a:t>critical</a:t>
            </a:r>
            <a:r>
              <a:rPr lang="de-DE" dirty="0" smtClean="0"/>
              <a:t> </a:t>
            </a:r>
            <a:r>
              <a:rPr lang="de-DE" dirty="0" err="1" smtClean="0"/>
              <a:t>task</a:t>
            </a:r>
            <a:r>
              <a:rPr lang="de-DE" dirty="0" smtClean="0"/>
              <a:t> </a:t>
            </a:r>
            <a:r>
              <a:rPr lang="de-DE" dirty="0" err="1" smtClean="0"/>
              <a:t>list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504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2908" y="1164908"/>
            <a:ext cx="8480107" cy="4932362"/>
          </a:xfrm>
        </p:spPr>
        <p:txBody>
          <a:bodyPr/>
          <a:lstStyle/>
          <a:p>
            <a:pPr>
              <a:lnSpc>
                <a:spcPts val="5000"/>
              </a:lnSpc>
            </a:pPr>
            <a:endParaRPr lang="de-DE" dirty="0" smtClean="0"/>
          </a:p>
          <a:p>
            <a:pPr>
              <a:lnSpc>
                <a:spcPts val="5000"/>
              </a:lnSpc>
            </a:pPr>
            <a:r>
              <a:rPr lang="de-DE" dirty="0" smtClean="0"/>
              <a:t>SASE1-3 Status Updates (G. </a:t>
            </a:r>
            <a:r>
              <a:rPr lang="de-DE" dirty="0" err="1" smtClean="0"/>
              <a:t>Wellenreuther</a:t>
            </a:r>
            <a:r>
              <a:rPr lang="de-DE" dirty="0" smtClean="0"/>
              <a:t> &amp; A. Violante)</a:t>
            </a:r>
          </a:p>
          <a:p>
            <a:pPr>
              <a:lnSpc>
                <a:spcPts val="5000"/>
              </a:lnSpc>
            </a:pPr>
            <a:r>
              <a:rPr lang="de-DE" dirty="0" smtClean="0"/>
              <a:t>Critical </a:t>
            </a:r>
            <a:r>
              <a:rPr lang="de-DE" dirty="0" err="1" smtClean="0"/>
              <a:t>task</a:t>
            </a:r>
            <a:r>
              <a:rPr lang="de-DE" dirty="0" smtClean="0"/>
              <a:t> </a:t>
            </a:r>
            <a:r>
              <a:rPr lang="de-DE" dirty="0" err="1" smtClean="0"/>
              <a:t>list</a:t>
            </a:r>
            <a:r>
              <a:rPr lang="de-DE" dirty="0" smtClean="0"/>
              <a:t> (G. </a:t>
            </a:r>
            <a:r>
              <a:rPr lang="de-DE" dirty="0" err="1" smtClean="0"/>
              <a:t>Wellenreuther</a:t>
            </a:r>
            <a:r>
              <a:rPr lang="de-DE" dirty="0" smtClean="0"/>
              <a:t>)</a:t>
            </a:r>
          </a:p>
          <a:p>
            <a:pPr>
              <a:lnSpc>
                <a:spcPts val="5000"/>
              </a:lnSpc>
            </a:pPr>
            <a:r>
              <a:rPr lang="de-DE" dirty="0" smtClean="0"/>
              <a:t>Status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Beckhoff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(M. </a:t>
            </a:r>
            <a:r>
              <a:rPr lang="de-DE" dirty="0" err="1" smtClean="0"/>
              <a:t>Areste</a:t>
            </a:r>
            <a:r>
              <a:rPr lang="de-DE" dirty="0" smtClean="0"/>
              <a:t>)</a:t>
            </a:r>
            <a:endParaRPr lang="de-DE" dirty="0" smtClean="0"/>
          </a:p>
          <a:p>
            <a:pPr>
              <a:lnSpc>
                <a:spcPts val="5000"/>
              </a:lnSpc>
            </a:pPr>
            <a:r>
              <a:rPr lang="de-DE" dirty="0" smtClean="0"/>
              <a:t>Access </a:t>
            </a:r>
            <a:r>
              <a:rPr lang="de-DE" dirty="0" err="1" smtClean="0"/>
              <a:t>rights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labs</a:t>
            </a:r>
            <a:r>
              <a:rPr lang="de-DE" dirty="0" smtClean="0"/>
              <a:t> in E0 (S. </a:t>
            </a:r>
            <a:r>
              <a:rPr lang="de-DE" dirty="0" err="1" smtClean="0"/>
              <a:t>Kozielski</a:t>
            </a:r>
            <a:r>
              <a:rPr lang="de-DE" dirty="0" smtClean="0"/>
              <a:t>)</a:t>
            </a:r>
          </a:p>
          <a:p>
            <a:pPr>
              <a:lnSpc>
                <a:spcPts val="5000"/>
              </a:lnSpc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617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SASE1</a:t>
            </a:r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sz="quarter" idx="1"/>
          </p:nvPr>
        </p:nvSpPr>
        <p:spPr>
          <a:xfrm>
            <a:off x="395082" y="5092700"/>
            <a:ext cx="8325262" cy="6604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334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2.11. SPB/SFX-Experiment:</a:t>
            </a:r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15" y="1325880"/>
            <a:ext cx="8572043" cy="482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35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2.11.: </a:t>
            </a:r>
            <a:r>
              <a:rPr lang="de-DE" dirty="0" err="1" smtClean="0"/>
              <a:t>Patchpanelgroup</a:t>
            </a:r>
            <a:r>
              <a:rPr lang="de-DE" dirty="0" smtClean="0"/>
              <a:t> in D.09: </a:t>
            </a:r>
            <a:r>
              <a:rPr lang="de-DE" dirty="0" err="1" smtClean="0"/>
              <a:t>Coax</a:t>
            </a:r>
            <a:r>
              <a:rPr lang="de-DE" dirty="0" smtClean="0"/>
              <a:t>- + </a:t>
            </a:r>
            <a:r>
              <a:rPr lang="de-DE" dirty="0" err="1" smtClean="0"/>
              <a:t>vertical</a:t>
            </a:r>
            <a:r>
              <a:rPr lang="de-DE" dirty="0" smtClean="0"/>
              <a:t> </a:t>
            </a:r>
            <a:r>
              <a:rPr lang="de-DE" dirty="0" err="1" smtClean="0"/>
              <a:t>cable</a:t>
            </a:r>
            <a:r>
              <a:rPr lang="de-DE" dirty="0" smtClean="0"/>
              <a:t> </a:t>
            </a:r>
            <a:r>
              <a:rPr lang="de-DE" dirty="0" err="1" smtClean="0"/>
              <a:t>tray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almost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endParaRPr lang="de-DE" dirty="0"/>
          </a:p>
        </p:txBody>
      </p:sp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70" y="1180148"/>
            <a:ext cx="3699271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9" descr="blob:https://web.whatsapp.com/bc10d341-b348-4d66-b00e-845fa8f3c68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11" descr="blob:https://web.whatsapp.com/bc10d341-b348-4d66-b00e-845fa8f3c68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13" descr="blob:https://web.whatsapp.com/bc10d341-b348-4d66-b00e-845fa8f3c68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15" descr="blob:https://web.whatsapp.com/bc10d341-b348-4d66-b00e-845fa8f3c68c"/>
          <p:cNvSpPr>
            <a:spLocks noChangeAspect="1" noChangeArrowheads="1"/>
          </p:cNvSpPr>
          <p:nvPr/>
        </p:nvSpPr>
        <p:spPr bwMode="auto">
          <a:xfrm>
            <a:off x="155575" y="-3779838"/>
            <a:ext cx="10496550" cy="787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1661160"/>
            <a:ext cx="4886960" cy="366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56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2.11.: D.22 </a:t>
            </a:r>
            <a:r>
              <a:rPr lang="de-DE" dirty="0" err="1" smtClean="0"/>
              <a:t>Beckhoff</a:t>
            </a:r>
            <a:r>
              <a:rPr lang="de-DE" dirty="0" smtClean="0"/>
              <a:t> </a:t>
            </a:r>
            <a:r>
              <a:rPr lang="de-DE" dirty="0" err="1" smtClean="0"/>
              <a:t>rack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Schwenkrahmen</a:t>
            </a:r>
            <a:br>
              <a:rPr lang="de-DE" dirty="0" smtClean="0"/>
            </a:br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endParaRPr lang="de-D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230" y="1241108"/>
            <a:ext cx="3699271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214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2.11.: D.05 </a:t>
            </a:r>
            <a:r>
              <a:rPr lang="de-DE" dirty="0" err="1" smtClean="0"/>
              <a:t>cable</a:t>
            </a:r>
            <a:r>
              <a:rPr lang="de-DE" dirty="0" smtClean="0"/>
              <a:t> </a:t>
            </a:r>
            <a:r>
              <a:rPr lang="de-DE" dirty="0" err="1" smtClean="0"/>
              <a:t>supports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II </a:t>
            </a:r>
            <a:r>
              <a:rPr lang="de-DE" dirty="0" err="1" smtClean="0"/>
              <a:t>cabling</a:t>
            </a:r>
            <a:endParaRPr lang="de-D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390" y="1233488"/>
            <a:ext cx="3699271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204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SASE3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650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SASE2</a:t>
            </a:r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sz="quarter" idx="1"/>
          </p:nvPr>
        </p:nvSpPr>
        <p:spPr>
          <a:xfrm>
            <a:off x="395082" y="5092700"/>
            <a:ext cx="8325262" cy="6604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210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-european-xfel-gmbh_presentation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template-european-xfel-gmbh_presentation_test03</Template>
  <TotalTime>0</TotalTime>
  <Words>211</Words>
  <Application>Microsoft Office PowerPoint</Application>
  <PresentationFormat>Bildschirmpräsentation (4:3)</PresentationFormat>
  <Paragraphs>37</Paragraphs>
  <Slides>13</Slides>
  <Notes>0</Notes>
  <HiddenSlides>2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template-european-xfel-gmbh_presentation</vt:lpstr>
      <vt:lpstr>67th Section Coordination Meeting XHEXP1</vt:lpstr>
      <vt:lpstr>Agenda</vt:lpstr>
      <vt:lpstr>SASE1</vt:lpstr>
      <vt:lpstr>2.11. SPB/SFX-Experiment:</vt:lpstr>
      <vt:lpstr>2.11.: Patchpanelgroup in D.09: Coax- + vertical cable tray installation almost done</vt:lpstr>
      <vt:lpstr>2.11.: D.22 Beckhoff rack with Schwenkrahmen Temperature control has been installed</vt:lpstr>
      <vt:lpstr>2.11.: D.05 cable supports for phase II cabling</vt:lpstr>
      <vt:lpstr>SASE3</vt:lpstr>
      <vt:lpstr>SASE2</vt:lpstr>
      <vt:lpstr>2.11.: Progress in SASE2 A.22 </vt:lpstr>
      <vt:lpstr>2.11.: Progress in SASE2 A.22 </vt:lpstr>
      <vt:lpstr>SASE1-3 status update</vt:lpstr>
      <vt:lpstr>Progress on critical task list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Poppe, Frank</dc:creator>
  <cp:lastModifiedBy>Wellenreuther, Gerd</cp:lastModifiedBy>
  <cp:revision>458</cp:revision>
  <cp:lastPrinted>2008-09-01T15:04:16Z</cp:lastPrinted>
  <dcterms:created xsi:type="dcterms:W3CDTF">2012-08-22T09:26:39Z</dcterms:created>
  <dcterms:modified xsi:type="dcterms:W3CDTF">2016-11-03T15:31:06Z</dcterms:modified>
</cp:coreProperties>
</file>