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674" y="-138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2880"/>
        <p:guide pos="215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08DDF-290B-49BC-9F94-6BC547E80180}" type="slidenum">
              <a:rPr lang="de-DE"/>
              <a:pPr/>
              <a:t>1</a:t>
            </a:fld>
            <a:endParaRPr lang="de-DE"/>
          </a:p>
        </p:txBody>
      </p:sp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r>
              <a:rPr lang="en-GB" sz="1100" b="1" dirty="0"/>
              <a:t>How to edit the title slide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endParaRPr lang="en-GB" sz="1100" dirty="0"/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Upper </a:t>
            </a:r>
            <a:r>
              <a:rPr lang="en-GB" sz="1100" dirty="0"/>
              <a:t>area: </a:t>
            </a:r>
            <a:r>
              <a:rPr lang="en-GB" sz="1100" b="1" dirty="0"/>
              <a:t>Title</a:t>
            </a:r>
            <a:r>
              <a:rPr lang="en-GB" sz="1100" dirty="0"/>
              <a:t> of your talk, max. 2 rows of the defined size (55 </a:t>
            </a:r>
            <a:r>
              <a:rPr lang="en-GB" sz="1100" dirty="0" err="1"/>
              <a:t>pt</a:t>
            </a:r>
            <a:r>
              <a:rPr lang="en-GB" sz="1100" dirty="0"/>
              <a:t>)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Lower </a:t>
            </a:r>
            <a:r>
              <a:rPr lang="en-GB" sz="1100" dirty="0"/>
              <a:t>area </a:t>
            </a:r>
            <a:r>
              <a:rPr lang="en-GB" sz="1100" b="1" dirty="0"/>
              <a:t>(subtitle):</a:t>
            </a:r>
            <a:r>
              <a:rPr lang="en-GB" sz="1100" dirty="0"/>
              <a:t> Conference/meeting/workshop, location, date, </a:t>
            </a:r>
            <a:br>
              <a:rPr lang="en-GB" sz="1100" dirty="0"/>
            </a:br>
            <a:r>
              <a:rPr lang="en-GB" sz="1100" dirty="0" smtClean="0"/>
              <a:t>your </a:t>
            </a:r>
            <a:r>
              <a:rPr lang="en-GB" sz="1100" dirty="0"/>
              <a:t>name and affiliation, </a:t>
            </a:r>
            <a:r>
              <a:rPr lang="en-GB" sz="1100" dirty="0" smtClean="0"/>
              <a:t>max</a:t>
            </a:r>
            <a:r>
              <a:rPr lang="en-GB" sz="1100" dirty="0"/>
              <a:t>. 4 rows of the defined size (32 </a:t>
            </a:r>
            <a:r>
              <a:rPr lang="en-GB" sz="1100" dirty="0" err="1"/>
              <a:t>pt</a:t>
            </a:r>
            <a:r>
              <a:rPr lang="en-GB" sz="1100" dirty="0" smtClean="0"/>
              <a:t>)</a:t>
            </a:r>
            <a:endParaRPr lang="en-GB" sz="11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b="1" dirty="0" smtClean="0"/>
              <a:t>Before you start</a:t>
            </a:r>
            <a:r>
              <a:rPr lang="en-GB" sz="1200" dirty="0" smtClean="0"/>
              <a:t> editing the slides of your talk change to the </a:t>
            </a:r>
            <a:r>
              <a:rPr lang="en-GB" sz="1200" b="1" dirty="0" smtClean="0"/>
              <a:t>Master Slide view</a:t>
            </a:r>
            <a:r>
              <a:rPr lang="en-GB" sz="1200" dirty="0" smtClean="0"/>
              <a:t>:</a:t>
            </a: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dirty="0" smtClean="0"/>
              <a:t>Menu button “View”</a:t>
            </a:r>
            <a:r>
              <a:rPr lang="en-GB" sz="1200" baseline="0" dirty="0" smtClean="0"/>
              <a:t> &gt; </a:t>
            </a:r>
            <a:r>
              <a:rPr lang="en-GB" sz="1200" dirty="0" smtClean="0">
                <a:sym typeface="Wingdings" pitchFamily="2" charset="2"/>
              </a:rPr>
              <a:t>Slide Master:</a:t>
            </a: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GB" sz="1200" dirty="0" smtClean="0">
              <a:sym typeface="Wingdings" pitchFamily="2" charset="2"/>
            </a:endParaRP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b="1" dirty="0" smtClean="0">
                <a:sym typeface="Wingdings" pitchFamily="2" charset="2"/>
              </a:rPr>
              <a:t>Edit the following items: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e-DE" sz="1200" b="1" dirty="0" smtClean="0">
                <a:sym typeface="Wingdings" pitchFamily="2" charset="2"/>
              </a:rPr>
              <a:t>1. O</a:t>
            </a:r>
            <a:r>
              <a:rPr lang="en-GB" sz="1200" b="1" dirty="0" smtClean="0">
                <a:sym typeface="Wingdings" pitchFamily="2" charset="2"/>
              </a:rPr>
              <a:t>n the Title slide (second master slide)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="1" dirty="0" smtClean="0">
                <a:sym typeface="Wingdings" pitchFamily="2" charset="2"/>
              </a:rPr>
              <a:t>     </a:t>
            </a:r>
            <a:r>
              <a:rPr lang="en-GB" sz="1200" b="0" baseline="0" dirty="0" smtClean="0">
                <a:sym typeface="Wingdings" pitchFamily="2" charset="2"/>
              </a:rPr>
              <a:t> a) C</a:t>
            </a:r>
            <a:r>
              <a:rPr lang="en-GB" sz="1200" dirty="0" smtClean="0">
                <a:sym typeface="Wingdings" pitchFamily="2" charset="2"/>
              </a:rPr>
              <a:t>lick to add title of your</a:t>
            </a:r>
            <a:r>
              <a:rPr lang="en-GB" sz="1200" baseline="0" dirty="0" smtClean="0">
                <a:sym typeface="Wingdings" pitchFamily="2" charset="2"/>
              </a:rPr>
              <a:t> talk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aseline="0" dirty="0" smtClean="0">
                <a:sym typeface="Wingdings" pitchFamily="2" charset="2"/>
              </a:rPr>
              <a:t>      b) </a:t>
            </a:r>
            <a:r>
              <a:rPr lang="en-GB" sz="1200" dirty="0" smtClean="0">
                <a:sym typeface="Wingdings" pitchFamily="2" charset="2"/>
              </a:rPr>
              <a:t>Click to add subtitle</a:t>
            </a:r>
            <a:r>
              <a:rPr lang="en-GB" sz="1200" baseline="0" dirty="0" smtClean="0">
                <a:sym typeface="Wingdings" pitchFamily="2" charset="2"/>
              </a:rPr>
              <a:t> </a:t>
            </a:r>
            <a:r>
              <a:rPr lang="en-GB" noProof="0" dirty="0" smtClean="0"/>
              <a:t>(conference, location, name of the speaker, date)</a:t>
            </a: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smtClean="0">
                <a:sym typeface="Wingdings" pitchFamily="2" charset="2"/>
              </a:rPr>
              <a:t>2. O</a:t>
            </a:r>
            <a:r>
              <a:rPr lang="en-GB" sz="1200" b="1" dirty="0" smtClean="0">
                <a:sym typeface="Wingdings" pitchFamily="2" charset="2"/>
              </a:rPr>
              <a:t>n the Slide Master (first master slide)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e-DE" sz="1200" noProof="0" dirty="0" smtClean="0">
                <a:sym typeface="Wingdings" pitchFamily="2" charset="2"/>
              </a:rPr>
              <a:t>      a) The </a:t>
            </a:r>
            <a:r>
              <a:rPr lang="en-GB" sz="1200" dirty="0" smtClean="0">
                <a:sym typeface="Wingdings" pitchFamily="2" charset="2"/>
              </a:rPr>
              <a:t>1st row in the violet header: </a:t>
            </a:r>
            <a:r>
              <a:rPr lang="de-DE" sz="1200" dirty="0" smtClean="0">
                <a:sym typeface="Wingdings" pitchFamily="2" charset="2"/>
              </a:rPr>
              <a:t>D</a:t>
            </a:r>
            <a:r>
              <a:rPr lang="en-GB" sz="1200" dirty="0" err="1" smtClean="0">
                <a:sym typeface="Wingdings" pitchFamily="2" charset="2"/>
              </a:rPr>
              <a:t>elete</a:t>
            </a:r>
            <a:r>
              <a:rPr lang="en-GB" sz="1200" dirty="0" smtClean="0">
                <a:sym typeface="Wingdings" pitchFamily="2" charset="2"/>
              </a:rPr>
              <a:t> the existent text and write the title of your talk into this text field</a:t>
            </a:r>
            <a:br>
              <a:rPr lang="en-GB" sz="1200" dirty="0" smtClean="0">
                <a:sym typeface="Wingdings" pitchFamily="2" charset="2"/>
              </a:rPr>
            </a:br>
            <a:r>
              <a:rPr lang="en-GB" sz="1200" dirty="0" smtClean="0">
                <a:sym typeface="Wingdings" pitchFamily="2" charset="2"/>
              </a:rPr>
              <a:t>      b) The 2 rows in the footer area: Delete the text and write the information regarding your talk (same as on the Title Slide) into this text field.  </a:t>
            </a:r>
            <a:br>
              <a:rPr lang="en-GB" sz="1200" dirty="0" smtClean="0">
                <a:sym typeface="Wingdings" pitchFamily="2" charset="2"/>
              </a:rPr>
            </a:br>
            <a:endParaRPr lang="en-GB" sz="1200" b="1" dirty="0" smtClean="0"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="1" dirty="0" smtClean="0">
                <a:sym typeface="Wingdings" pitchFamily="2" charset="2"/>
              </a:rPr>
              <a:t>Close Master View</a:t>
            </a:r>
            <a:endParaRPr lang="en-GB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6095-A911-4B8A-9974-6A40BAAD550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909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0D3DE-D40E-4060-8DB7-DB50879486AF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240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GB" sz="1000" noProof="0" dirty="0" smtClean="0">
                <a:solidFill>
                  <a:schemeClr val="bg1"/>
                </a:solidFill>
              </a:rPr>
              <a:t>XHQ</a:t>
            </a:r>
            <a:r>
              <a:rPr lang="en-GB" sz="1000" baseline="0" noProof="0" dirty="0" smtClean="0">
                <a:solidFill>
                  <a:schemeClr val="bg1"/>
                </a:solidFill>
              </a:rPr>
              <a:t> – laboratory floor – start of operation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text format – don’t edit!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‹Nr.›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r>
              <a:rPr lang="en-GB" baseline="0" noProof="0" dirty="0" smtClean="0"/>
              <a:t>Experimental Hall Coordination </a:t>
            </a:r>
            <a:r>
              <a:rPr lang="en-GB" baseline="0" noProof="0" dirty="0" smtClean="0"/>
              <a:t>Meeting, 04.11.2016</a:t>
            </a:r>
            <a:endParaRPr lang="en-GB" noProof="0" dirty="0" smtClean="0"/>
          </a:p>
          <a:p>
            <a:pPr lvl="0"/>
            <a:r>
              <a:rPr lang="en-GB" noProof="0" dirty="0" smtClean="0"/>
              <a:t>Sigrid Kozielski, Safety and Radiation Protection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GB" dirty="0" smtClean="0"/>
              <a:t>Safety requirements and access </a:t>
            </a:r>
            <a:r>
              <a:rPr lang="en-GB" dirty="0" smtClean="0"/>
              <a:t>control</a:t>
            </a:r>
            <a:endParaRPr lang="en-GB" dirty="0"/>
          </a:p>
        </p:txBody>
      </p:sp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 smtClean="0"/>
              <a:t>Access</a:t>
            </a:r>
            <a:r>
              <a:rPr lang="en-GB" dirty="0" smtClean="0"/>
              <a:t> </a:t>
            </a:r>
            <a:r>
              <a:rPr lang="en-GB" dirty="0" smtClean="0"/>
              <a:t>of </a:t>
            </a:r>
            <a:r>
              <a:rPr lang="en-GB" dirty="0" smtClean="0"/>
              <a:t>Laboratories</a:t>
            </a:r>
            <a:br>
              <a:rPr lang="en-GB" dirty="0" smtClean="0"/>
            </a:br>
            <a:r>
              <a:rPr lang="en-GB" dirty="0" smtClean="0"/>
              <a:t>XHQ – Floor E0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General </a:t>
            </a:r>
            <a:r>
              <a:rPr lang="de-DE" dirty="0" err="1" smtClean="0"/>
              <a:t>concept</a:t>
            </a:r>
            <a:r>
              <a:rPr lang="de-DE" dirty="0" smtClean="0"/>
              <a:t> of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management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/>
              <a:t> 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89343"/>
              </p:ext>
            </p:extLst>
          </p:nvPr>
        </p:nvGraphicFramePr>
        <p:xfrm>
          <a:off x="199703" y="1122834"/>
          <a:ext cx="8820472" cy="5649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0494"/>
                <a:gridCol w="3544002"/>
                <a:gridCol w="2825976"/>
              </a:tblGrid>
              <a:tr h="712088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Access </a:t>
                      </a:r>
                      <a:r>
                        <a:rPr lang="de-DE" sz="1400" dirty="0" err="1" smtClean="0"/>
                        <a:t>right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Person in </a:t>
                      </a:r>
                      <a:r>
                        <a:rPr lang="de-DE" sz="1400" dirty="0" err="1" smtClean="0"/>
                        <a:t>charge</a:t>
                      </a:r>
                      <a:r>
                        <a:rPr lang="de-DE" sz="1400" dirty="0" smtClean="0"/>
                        <a:t> of </a:t>
                      </a:r>
                      <a:r>
                        <a:rPr lang="de-DE" sz="1400" dirty="0" err="1" smtClean="0"/>
                        <a:t>access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right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Access </a:t>
                      </a:r>
                      <a:r>
                        <a:rPr lang="de-DE" sz="1400" dirty="0" err="1" smtClean="0"/>
                        <a:t>properties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Clean </a:t>
                      </a:r>
                      <a:r>
                        <a:rPr lang="de-DE" sz="1400" dirty="0" err="1" smtClean="0"/>
                        <a:t>rooms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 smtClean="0"/>
                        <a:t>Competent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Person (CP) in </a:t>
                      </a:r>
                      <a:r>
                        <a:rPr lang="de-DE" sz="1400" dirty="0" err="1" smtClean="0"/>
                        <a:t>charge</a:t>
                      </a:r>
                      <a:r>
                        <a:rPr lang="de-DE" sz="1400" dirty="0" smtClean="0"/>
                        <a:t> (Group </a:t>
                      </a:r>
                      <a:r>
                        <a:rPr lang="de-DE" sz="1400" dirty="0" err="1" smtClean="0"/>
                        <a:t>leader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or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assigned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person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by</a:t>
                      </a:r>
                      <a:r>
                        <a:rPr lang="de-DE" sz="1400" dirty="0" smtClean="0"/>
                        <a:t> GL)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General</a:t>
                      </a:r>
                      <a:r>
                        <a:rPr lang="de-DE" sz="1400" baseline="0" dirty="0" smtClean="0"/>
                        <a:t> Safety</a:t>
                      </a:r>
                    </a:p>
                    <a:p>
                      <a:r>
                        <a:rPr lang="de-DE" sz="1400" baseline="0" dirty="0" smtClean="0"/>
                        <a:t>Experimental Safety</a:t>
                      </a:r>
                    </a:p>
                    <a:p>
                      <a:r>
                        <a:rPr lang="de-DE" sz="1400" baseline="0" dirty="0" smtClean="0"/>
                        <a:t>Clean </a:t>
                      </a:r>
                      <a:r>
                        <a:rPr lang="de-DE" sz="1400" baseline="0" dirty="0" err="1" smtClean="0"/>
                        <a:t>Room</a:t>
                      </a:r>
                      <a:endParaRPr lang="de-DE" sz="1400" baseline="0" dirty="0" smtClean="0"/>
                    </a:p>
                    <a:p>
                      <a:r>
                        <a:rPr lang="de-DE" sz="1400" baseline="0" dirty="0" smtClean="0"/>
                        <a:t>On-site </a:t>
                      </a:r>
                      <a:r>
                        <a:rPr lang="de-DE" sz="1400" baseline="0" dirty="0" err="1" smtClean="0"/>
                        <a:t>Instruction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aseline="0" dirty="0" smtClean="0"/>
                        <a:t>Laser </a:t>
                      </a:r>
                      <a:r>
                        <a:rPr lang="de-DE" sz="1400" baseline="0" dirty="0" err="1" smtClean="0"/>
                        <a:t>laboratories</a:t>
                      </a:r>
                      <a:r>
                        <a:rPr lang="de-DE" sz="1400" baseline="0" dirty="0" smtClean="0"/>
                        <a:t> 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Laser </a:t>
                      </a:r>
                      <a:r>
                        <a:rPr lang="de-DE" sz="1400" dirty="0" err="1" smtClean="0"/>
                        <a:t>safety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officer</a:t>
                      </a:r>
                      <a:r>
                        <a:rPr lang="de-DE" sz="1400" dirty="0" smtClean="0"/>
                        <a:t>(LSO)/SRP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General Safety (SRP)</a:t>
                      </a:r>
                    </a:p>
                    <a:p>
                      <a:r>
                        <a:rPr lang="de-DE" sz="1400" dirty="0" smtClean="0"/>
                        <a:t>Experimental Safety (SRP)</a:t>
                      </a:r>
                    </a:p>
                    <a:p>
                      <a:r>
                        <a:rPr lang="de-DE" sz="1400" dirty="0" smtClean="0"/>
                        <a:t>Laser Safety (SRP)</a:t>
                      </a:r>
                    </a:p>
                    <a:p>
                      <a:r>
                        <a:rPr lang="de-DE" sz="1400" dirty="0" smtClean="0"/>
                        <a:t>On-site </a:t>
                      </a:r>
                      <a:r>
                        <a:rPr lang="de-DE" sz="1400" dirty="0" err="1" smtClean="0"/>
                        <a:t>Instruction</a:t>
                      </a:r>
                      <a:r>
                        <a:rPr lang="de-DE" sz="1400" dirty="0" smtClean="0"/>
                        <a:t> (LSO)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Work </a:t>
                      </a:r>
                      <a:r>
                        <a:rPr lang="de-DE" sz="1400" dirty="0" err="1" smtClean="0"/>
                        <a:t>shops</a:t>
                      </a:r>
                      <a:r>
                        <a:rPr lang="de-DE" sz="1400" dirty="0" smtClean="0"/>
                        <a:t>/</a:t>
                      </a:r>
                      <a:r>
                        <a:rPr lang="de-DE" sz="1400" dirty="0" err="1" smtClean="0"/>
                        <a:t>Assembly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labs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Competent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dirty="0" smtClean="0"/>
                        <a:t>Person (CP) in </a:t>
                      </a:r>
                      <a:r>
                        <a:rPr lang="de-DE" sz="1400" dirty="0" err="1" smtClean="0"/>
                        <a:t>charge</a:t>
                      </a:r>
                      <a:r>
                        <a:rPr lang="de-DE" sz="1400" dirty="0" smtClean="0"/>
                        <a:t> (Group </a:t>
                      </a:r>
                      <a:r>
                        <a:rPr lang="de-DE" sz="1400" dirty="0" err="1" smtClean="0"/>
                        <a:t>leader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or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assigned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person</a:t>
                      </a:r>
                      <a:r>
                        <a:rPr lang="de-DE" sz="1400" dirty="0" smtClean="0"/>
                        <a:t> </a:t>
                      </a:r>
                      <a:r>
                        <a:rPr lang="de-DE" sz="1400" dirty="0" err="1" smtClean="0"/>
                        <a:t>by</a:t>
                      </a:r>
                      <a:r>
                        <a:rPr lang="de-DE" sz="1400" dirty="0" smtClean="0"/>
                        <a:t> GL)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General Safety (SRP)</a:t>
                      </a:r>
                    </a:p>
                    <a:p>
                      <a:r>
                        <a:rPr lang="en-US" sz="1400" dirty="0" smtClean="0"/>
                        <a:t>Experimental Safety (SRP)</a:t>
                      </a:r>
                    </a:p>
                    <a:p>
                      <a:r>
                        <a:rPr lang="en-US" sz="1400" dirty="0" smtClean="0"/>
                        <a:t>Other hazard</a:t>
                      </a:r>
                      <a:r>
                        <a:rPr lang="en-US" sz="1400" baseline="0" dirty="0" smtClean="0"/>
                        <a:t> specific briefing (SRP)</a:t>
                      </a:r>
                      <a:endParaRPr lang="en-US" sz="1400" dirty="0" smtClean="0"/>
                    </a:p>
                    <a:p>
                      <a:r>
                        <a:rPr lang="en-US" sz="1400" dirty="0" smtClean="0"/>
                        <a:t>On-site Instruction (CP)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Biological</a:t>
                      </a:r>
                      <a:r>
                        <a:rPr lang="de-DE" sz="1400" baseline="0" dirty="0" smtClean="0"/>
                        <a:t> Lab S1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 smtClean="0"/>
                        <a:t>Competent</a:t>
                      </a:r>
                      <a:r>
                        <a:rPr lang="de-DE" sz="1400" dirty="0" smtClean="0"/>
                        <a:t> Person</a:t>
                      </a:r>
                      <a:r>
                        <a:rPr lang="de-DE" sz="1400" baseline="0" dirty="0" smtClean="0"/>
                        <a:t> in </a:t>
                      </a:r>
                      <a:r>
                        <a:rPr lang="de-DE" sz="1400" baseline="0" dirty="0" err="1" smtClean="0"/>
                        <a:t>charge</a:t>
                      </a:r>
                      <a:r>
                        <a:rPr lang="de-DE" sz="1400" baseline="0" dirty="0" smtClean="0"/>
                        <a:t> (Group </a:t>
                      </a:r>
                      <a:r>
                        <a:rPr lang="de-DE" sz="1400" baseline="0" dirty="0" err="1" smtClean="0"/>
                        <a:t>leader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or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assigned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person</a:t>
                      </a:r>
                      <a:r>
                        <a:rPr lang="de-DE" sz="1400" baseline="0" dirty="0" smtClean="0"/>
                        <a:t> </a:t>
                      </a:r>
                      <a:r>
                        <a:rPr lang="de-DE" sz="1400" baseline="0" dirty="0" err="1" smtClean="0"/>
                        <a:t>by</a:t>
                      </a:r>
                      <a:r>
                        <a:rPr lang="de-DE" sz="1400" baseline="0" dirty="0" smtClean="0"/>
                        <a:t> GL)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General Safety (SRP)</a:t>
                      </a:r>
                    </a:p>
                    <a:p>
                      <a:r>
                        <a:rPr lang="en-US" sz="1400" dirty="0" smtClean="0"/>
                        <a:t>Experimental Safety (SRP)</a:t>
                      </a:r>
                    </a:p>
                    <a:p>
                      <a:r>
                        <a:rPr lang="en-US" sz="1400" dirty="0" smtClean="0"/>
                        <a:t>Biological Safety (SRP)</a:t>
                      </a:r>
                    </a:p>
                    <a:p>
                      <a:r>
                        <a:rPr lang="en-US" sz="1400" dirty="0" smtClean="0"/>
                        <a:t>On-site Instruction (CP)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smtClean="0"/>
                        <a:t>Chemical Lab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Competent Person in charge (Group leader or assigned person by GL)</a:t>
                      </a:r>
                    </a:p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General Safety (SRP)</a:t>
                      </a:r>
                    </a:p>
                    <a:p>
                      <a:r>
                        <a:rPr lang="en-US" sz="1400" dirty="0" smtClean="0"/>
                        <a:t>Experimental Safety (SRP)</a:t>
                      </a:r>
                    </a:p>
                    <a:p>
                      <a:r>
                        <a:rPr lang="en-US" sz="1400" dirty="0" smtClean="0"/>
                        <a:t>Chemical Safety (SRP)</a:t>
                      </a:r>
                    </a:p>
                    <a:p>
                      <a:r>
                        <a:rPr lang="en-US" sz="1400" dirty="0" smtClean="0"/>
                        <a:t>On-site Instruction (CP)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8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requirements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0975" y="1509713"/>
            <a:ext cx="8829675" cy="4932362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In order to start the operation of the laboratories </a:t>
            </a:r>
          </a:p>
          <a:p>
            <a:r>
              <a:rPr lang="en-GB" sz="2000" dirty="0" smtClean="0"/>
              <a:t>A first work safety risk assessment of lab activities </a:t>
            </a:r>
          </a:p>
          <a:p>
            <a:pPr lvl="1">
              <a:lnSpc>
                <a:spcPct val="150000"/>
              </a:lnSpc>
            </a:pPr>
            <a:r>
              <a:rPr lang="en-GB" sz="1800" dirty="0" smtClean="0"/>
              <a:t>This is a “living document” that must be regularly updated by you.</a:t>
            </a:r>
          </a:p>
          <a:p>
            <a:pPr lvl="2">
              <a:lnSpc>
                <a:spcPct val="150000"/>
              </a:lnSpc>
            </a:pPr>
            <a:r>
              <a:rPr lang="en-GB" sz="1800" dirty="0" smtClean="0"/>
              <a:t>It should cover all activities that are planned now and should be updated when new activities are planned.</a:t>
            </a:r>
          </a:p>
          <a:p>
            <a:pPr lvl="1">
              <a:lnSpc>
                <a:spcPct val="150000"/>
              </a:lnSpc>
            </a:pPr>
            <a:r>
              <a:rPr lang="en-GB" sz="1800" dirty="0" smtClean="0"/>
              <a:t>Form has been sent out to the group leaders. It covers a very broad range of risks</a:t>
            </a:r>
          </a:p>
          <a:p>
            <a:pPr lvl="1">
              <a:lnSpc>
                <a:spcPct val="150000"/>
              </a:lnSpc>
            </a:pPr>
            <a:r>
              <a:rPr lang="en-GB" sz="1800" dirty="0" smtClean="0"/>
              <a:t>If you have difficulties please ask for help and send a first draft to SRP as soon as possible.</a:t>
            </a:r>
          </a:p>
          <a:p>
            <a:pPr lvl="1">
              <a:lnSpc>
                <a:spcPct val="150000"/>
              </a:lnSpc>
            </a:pPr>
            <a:r>
              <a:rPr lang="en-GB" sz="1800" dirty="0" smtClean="0"/>
              <a:t>Thereafter a meeting will be set up with you where the work risk assessment will be completed and a to-do list will be generated.</a:t>
            </a:r>
          </a:p>
          <a:p>
            <a:pPr marL="300037" lvl="1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Safety </a:t>
            </a:r>
            <a:r>
              <a:rPr lang="de-DE" dirty="0" err="1" smtClean="0"/>
              <a:t>requirements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351" y="1109663"/>
            <a:ext cx="8720138" cy="4932362"/>
          </a:xfrm>
        </p:spPr>
        <p:txBody>
          <a:bodyPr/>
          <a:lstStyle/>
          <a:p>
            <a:r>
              <a:rPr lang="de-DE" sz="2000" dirty="0" smtClean="0"/>
              <a:t>The To-do </a:t>
            </a:r>
            <a:r>
              <a:rPr lang="de-DE" sz="2000" dirty="0" err="1" smtClean="0"/>
              <a:t>list</a:t>
            </a:r>
            <a:r>
              <a:rPr lang="de-DE" sz="2000" dirty="0" smtClean="0"/>
              <a:t> </a:t>
            </a:r>
            <a:r>
              <a:rPr lang="de-DE" sz="2000" dirty="0" err="1" smtClean="0"/>
              <a:t>includes</a:t>
            </a:r>
            <a:endParaRPr lang="de-DE" sz="2000" dirty="0" smtClean="0"/>
          </a:p>
          <a:p>
            <a:pPr lvl="1">
              <a:lnSpc>
                <a:spcPct val="150000"/>
              </a:lnSpc>
            </a:pPr>
            <a:r>
              <a:rPr lang="de-DE" sz="1800" dirty="0" smtClean="0"/>
              <a:t>Work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</a:t>
            </a:r>
            <a:r>
              <a:rPr lang="de-DE" sz="1800" dirty="0" err="1" smtClean="0"/>
              <a:t>instructions</a:t>
            </a:r>
            <a:r>
              <a:rPr lang="de-DE" sz="1800" dirty="0" smtClean="0"/>
              <a:t> </a:t>
            </a:r>
            <a:r>
              <a:rPr lang="de-DE" sz="1800" dirty="0" err="1" smtClean="0"/>
              <a:t>prepared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SRP, </a:t>
            </a:r>
            <a:r>
              <a:rPr lang="de-DE" sz="1800" dirty="0" err="1" smtClean="0"/>
              <a:t>where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content</a:t>
            </a:r>
            <a:r>
              <a:rPr lang="de-DE" sz="1800" dirty="0" smtClean="0"/>
              <a:t> </a:t>
            </a:r>
            <a:r>
              <a:rPr lang="de-DE" sz="1800" dirty="0" err="1" smtClean="0"/>
              <a:t>should</a:t>
            </a:r>
            <a:r>
              <a:rPr lang="de-DE" sz="1800" dirty="0" smtClean="0"/>
              <a:t>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checked</a:t>
            </a:r>
            <a:r>
              <a:rPr lang="de-DE" sz="1800" dirty="0" smtClean="0"/>
              <a:t> and </a:t>
            </a:r>
            <a:r>
              <a:rPr lang="de-DE" sz="1800" dirty="0" err="1" smtClean="0"/>
              <a:t>understood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.</a:t>
            </a:r>
          </a:p>
          <a:p>
            <a:pPr lvl="2">
              <a:lnSpc>
                <a:spcPct val="150000"/>
              </a:lnSpc>
            </a:pPr>
            <a:r>
              <a:rPr lang="de-DE" sz="1800" dirty="0" smtClean="0"/>
              <a:t>Note: This </a:t>
            </a:r>
            <a:r>
              <a:rPr lang="de-DE" sz="1800" dirty="0" err="1" smtClean="0"/>
              <a:t>is</a:t>
            </a:r>
            <a:r>
              <a:rPr lang="de-DE" sz="1800" dirty="0" smtClean="0"/>
              <a:t> not just a </a:t>
            </a:r>
            <a:r>
              <a:rPr lang="de-DE" sz="1800" dirty="0" err="1" smtClean="0"/>
              <a:t>standard</a:t>
            </a:r>
            <a:r>
              <a:rPr lang="de-DE" sz="1800" dirty="0" smtClean="0"/>
              <a:t> form, </a:t>
            </a:r>
            <a:r>
              <a:rPr lang="de-DE" sz="1800" dirty="0" err="1" smtClean="0"/>
              <a:t>it</a:t>
            </a:r>
            <a:r>
              <a:rPr lang="de-DE" sz="1800" dirty="0" smtClean="0"/>
              <a:t> must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adapted</a:t>
            </a:r>
            <a:r>
              <a:rPr lang="de-DE" sz="1800" dirty="0" smtClean="0"/>
              <a:t> to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work</a:t>
            </a:r>
            <a:r>
              <a:rPr lang="de-DE" sz="1800" dirty="0" smtClean="0"/>
              <a:t> </a:t>
            </a:r>
            <a:r>
              <a:rPr lang="de-DE" sz="1800" dirty="0" err="1" smtClean="0"/>
              <a:t>environment</a:t>
            </a:r>
            <a:r>
              <a:rPr lang="de-DE" sz="1800" dirty="0" smtClean="0"/>
              <a:t> ( legal </a:t>
            </a:r>
            <a:r>
              <a:rPr lang="de-DE" sz="1800" dirty="0" err="1" smtClean="0"/>
              <a:t>obligation</a:t>
            </a:r>
            <a:r>
              <a:rPr lang="de-DE" sz="1800" dirty="0" smtClean="0"/>
              <a:t> !)</a:t>
            </a:r>
          </a:p>
          <a:p>
            <a:pPr lvl="2">
              <a:lnSpc>
                <a:spcPct val="150000"/>
              </a:lnSpc>
            </a:pPr>
            <a:r>
              <a:rPr lang="de-DE" sz="1800" dirty="0" smtClean="0"/>
              <a:t>SRP will </a:t>
            </a:r>
            <a:r>
              <a:rPr lang="de-DE" sz="1800" dirty="0" err="1" smtClean="0"/>
              <a:t>provide</a:t>
            </a:r>
            <a:r>
              <a:rPr lang="de-DE" sz="1800" dirty="0" smtClean="0"/>
              <a:t> </a:t>
            </a:r>
            <a:r>
              <a:rPr lang="de-DE" sz="1800" dirty="0" err="1" smtClean="0"/>
              <a:t>printed</a:t>
            </a:r>
            <a:r>
              <a:rPr lang="de-DE" sz="1800" dirty="0" smtClean="0"/>
              <a:t> </a:t>
            </a:r>
            <a:r>
              <a:rPr lang="de-DE" sz="1800" dirty="0" err="1" smtClean="0"/>
              <a:t>version</a:t>
            </a:r>
            <a:r>
              <a:rPr lang="de-DE" sz="1800" dirty="0" smtClean="0"/>
              <a:t> in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work</a:t>
            </a:r>
            <a:r>
              <a:rPr lang="de-DE" sz="1800" dirty="0" smtClean="0"/>
              <a:t> area.</a:t>
            </a:r>
          </a:p>
          <a:p>
            <a:pPr lvl="2">
              <a:lnSpc>
                <a:spcPct val="150000"/>
              </a:lnSpc>
            </a:pPr>
            <a:r>
              <a:rPr lang="de-DE" sz="1800" dirty="0" smtClean="0"/>
              <a:t>The </a:t>
            </a:r>
            <a:r>
              <a:rPr lang="de-DE" sz="1800" dirty="0" err="1" smtClean="0"/>
              <a:t>instructions</a:t>
            </a:r>
            <a:r>
              <a:rPr lang="de-DE" sz="1800" dirty="0" smtClean="0"/>
              <a:t> form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basis</a:t>
            </a:r>
            <a:r>
              <a:rPr lang="de-DE" sz="1800" dirty="0" smtClean="0"/>
              <a:t> of </a:t>
            </a:r>
            <a:r>
              <a:rPr lang="de-DE" sz="1800" dirty="0" err="1" smtClean="0"/>
              <a:t>the</a:t>
            </a:r>
            <a:r>
              <a:rPr lang="de-DE" sz="1800" dirty="0" smtClean="0"/>
              <a:t> on-site </a:t>
            </a:r>
            <a:r>
              <a:rPr lang="de-DE" sz="1800" dirty="0" err="1" smtClean="0"/>
              <a:t>instruction</a:t>
            </a:r>
            <a:r>
              <a:rPr lang="de-DE" sz="1800" dirty="0" smtClean="0"/>
              <a:t> of </a:t>
            </a:r>
            <a:r>
              <a:rPr lang="de-DE" sz="1800" dirty="0" err="1" smtClean="0"/>
              <a:t>each</a:t>
            </a:r>
            <a:r>
              <a:rPr lang="de-DE" sz="1800" dirty="0" smtClean="0"/>
              <a:t> </a:t>
            </a:r>
            <a:r>
              <a:rPr lang="de-DE" sz="1800" dirty="0" err="1" smtClean="0"/>
              <a:t>room</a:t>
            </a:r>
            <a:r>
              <a:rPr lang="de-DE" sz="1800" dirty="0" smtClean="0"/>
              <a:t>/area (</a:t>
            </a:r>
            <a:r>
              <a:rPr lang="de-DE" sz="1800" dirty="0" err="1" smtClean="0"/>
              <a:t>later</a:t>
            </a:r>
            <a:r>
              <a:rPr lang="de-DE" sz="1800" dirty="0" smtClean="0"/>
              <a:t> </a:t>
            </a:r>
            <a:r>
              <a:rPr lang="de-DE" sz="1800" dirty="0" err="1" smtClean="0"/>
              <a:t>important</a:t>
            </a:r>
            <a:r>
              <a:rPr lang="de-DE" sz="1800" dirty="0" smtClean="0"/>
              <a:t> for </a:t>
            </a:r>
            <a:r>
              <a:rPr lang="de-DE" sz="1800" dirty="0" err="1" smtClean="0"/>
              <a:t>access</a:t>
            </a:r>
            <a:r>
              <a:rPr lang="de-DE" sz="1800" dirty="0" smtClean="0"/>
              <a:t> </a:t>
            </a:r>
            <a:r>
              <a:rPr lang="de-DE" sz="1800" dirty="0" err="1" smtClean="0"/>
              <a:t>right</a:t>
            </a:r>
            <a:r>
              <a:rPr lang="de-DE" sz="1800" dirty="0" smtClean="0"/>
              <a:t> </a:t>
            </a:r>
            <a:r>
              <a:rPr lang="de-DE" sz="1800" dirty="0" err="1" smtClean="0"/>
              <a:t>management</a:t>
            </a:r>
            <a:r>
              <a:rPr lang="de-DE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de-DE" sz="1800" dirty="0" smtClean="0"/>
              <a:t>Provision of </a:t>
            </a:r>
            <a:r>
              <a:rPr lang="de-DE" sz="1800" dirty="0" err="1" smtClean="0"/>
              <a:t>skin</a:t>
            </a:r>
            <a:r>
              <a:rPr lang="de-DE" sz="1800" dirty="0" smtClean="0"/>
              <a:t> protection plan </a:t>
            </a:r>
            <a:r>
              <a:rPr lang="de-DE" sz="1800" dirty="0" err="1" smtClean="0"/>
              <a:t>by</a:t>
            </a:r>
            <a:r>
              <a:rPr lang="de-DE" sz="1800" dirty="0" smtClean="0"/>
              <a:t> SRP</a:t>
            </a:r>
          </a:p>
          <a:p>
            <a:pPr lvl="1">
              <a:lnSpc>
                <a:spcPct val="150000"/>
              </a:lnSpc>
            </a:pPr>
            <a:r>
              <a:rPr lang="de-DE" sz="1800" dirty="0" smtClean="0"/>
              <a:t>Provision of </a:t>
            </a:r>
            <a:r>
              <a:rPr lang="de-DE" sz="1800" dirty="0" err="1" smtClean="0"/>
              <a:t>any</a:t>
            </a:r>
            <a:r>
              <a:rPr lang="de-DE" sz="1800" dirty="0" smtClean="0"/>
              <a:t> PPE </a:t>
            </a:r>
            <a:r>
              <a:rPr lang="de-DE" sz="1800" dirty="0" err="1" smtClean="0"/>
              <a:t>or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</a:t>
            </a:r>
            <a:r>
              <a:rPr lang="de-DE" sz="1800" dirty="0" err="1" smtClean="0"/>
              <a:t>labeling</a:t>
            </a:r>
            <a:r>
              <a:rPr lang="de-DE" sz="18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de-DE" sz="1800" dirty="0" err="1" smtClean="0"/>
              <a:t>Planning</a:t>
            </a:r>
            <a:r>
              <a:rPr lang="de-DE" sz="1800" dirty="0" smtClean="0"/>
              <a:t> of </a:t>
            </a:r>
            <a:r>
              <a:rPr lang="de-DE" sz="1800" dirty="0" err="1" smtClean="0"/>
              <a:t>specific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</a:t>
            </a:r>
            <a:r>
              <a:rPr lang="de-DE" sz="1800" dirty="0" err="1" smtClean="0"/>
              <a:t>trainings</a:t>
            </a:r>
            <a:r>
              <a:rPr lang="de-DE" sz="1800" dirty="0" smtClean="0"/>
              <a:t> apart </a:t>
            </a:r>
            <a:r>
              <a:rPr lang="de-DE" sz="1800" dirty="0" err="1" smtClean="0"/>
              <a:t>from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general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</a:t>
            </a:r>
            <a:r>
              <a:rPr lang="de-DE" sz="1800" dirty="0" err="1" smtClean="0"/>
              <a:t>training</a:t>
            </a:r>
            <a:r>
              <a:rPr lang="de-DE" sz="1800" dirty="0" smtClean="0"/>
              <a:t> ( e.g. </a:t>
            </a:r>
            <a:r>
              <a:rPr lang="de-DE" sz="1800" dirty="0" err="1" smtClean="0"/>
              <a:t>chemical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/ </a:t>
            </a:r>
            <a:r>
              <a:rPr lang="de-DE" sz="1800" dirty="0" err="1" smtClean="0"/>
              <a:t>biological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/ </a:t>
            </a:r>
            <a:r>
              <a:rPr lang="de-DE" sz="1800" dirty="0" err="1" smtClean="0"/>
              <a:t>laser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) </a:t>
            </a:r>
            <a:r>
              <a:rPr lang="de-DE" sz="1800" dirty="0" err="1" smtClean="0"/>
              <a:t>organised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SRP.</a:t>
            </a:r>
          </a:p>
          <a:p>
            <a:pPr marL="560388" lvl="2" indent="0">
              <a:lnSpc>
                <a:spcPct val="150000"/>
              </a:lnSpc>
              <a:buNone/>
            </a:pPr>
            <a:r>
              <a:rPr lang="de-DE" sz="2000" dirty="0" smtClean="0"/>
              <a:t> </a:t>
            </a:r>
          </a:p>
          <a:p>
            <a:pPr marL="560388" lvl="2" indent="0">
              <a:buNone/>
            </a:pPr>
            <a:endParaRPr lang="de-DE" dirty="0" smtClean="0"/>
          </a:p>
          <a:p>
            <a:pPr lvl="1"/>
            <a:endParaRPr lang="de-DE" dirty="0"/>
          </a:p>
          <a:p>
            <a:pPr marL="560388" lvl="2" indent="0">
              <a:buNone/>
            </a:pPr>
            <a:endParaRPr lang="de-DE" dirty="0" smtClean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048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Access </a:t>
            </a:r>
            <a:r>
              <a:rPr lang="de-DE" dirty="0" err="1" smtClean="0"/>
              <a:t>control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288" y="1128713"/>
            <a:ext cx="7972425" cy="4932362"/>
          </a:xfrm>
        </p:spPr>
        <p:txBody>
          <a:bodyPr/>
          <a:lstStyle/>
          <a:p>
            <a:pPr marL="300037" lvl="1" indent="0">
              <a:buNone/>
            </a:pPr>
            <a:r>
              <a:rPr lang="de-DE" dirty="0" smtClean="0"/>
              <a:t>SRP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dealing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endParaRPr lang="de-DE" dirty="0" smtClean="0"/>
          </a:p>
          <a:p>
            <a:pPr lvl="2">
              <a:lnSpc>
                <a:spcPct val="150000"/>
              </a:lnSpc>
            </a:pPr>
            <a:r>
              <a:rPr lang="de-DE" sz="2000" dirty="0" err="1"/>
              <a:t>t</a:t>
            </a:r>
            <a:r>
              <a:rPr lang="de-DE" sz="2000" dirty="0" err="1" smtClean="0"/>
              <a:t>he</a:t>
            </a:r>
            <a:r>
              <a:rPr lang="de-DE" sz="2000" dirty="0" smtClean="0"/>
              <a:t> </a:t>
            </a:r>
            <a:r>
              <a:rPr lang="de-DE" sz="2000" dirty="0" err="1" smtClean="0"/>
              <a:t>overall</a:t>
            </a:r>
            <a:r>
              <a:rPr lang="de-DE" sz="2000" dirty="0" smtClean="0"/>
              <a:t> organisation of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right</a:t>
            </a:r>
            <a:r>
              <a:rPr lang="de-DE" sz="2000" dirty="0" smtClean="0"/>
              <a:t> </a:t>
            </a:r>
            <a:r>
              <a:rPr lang="de-DE" sz="2000" dirty="0" err="1" smtClean="0"/>
              <a:t>management</a:t>
            </a:r>
            <a:endParaRPr lang="de-DE" sz="2000" dirty="0" smtClean="0"/>
          </a:p>
          <a:p>
            <a:pPr lvl="2">
              <a:lnSpc>
                <a:spcPct val="150000"/>
              </a:lnSpc>
            </a:pPr>
            <a:r>
              <a:rPr lang="de-DE" sz="2000" dirty="0" smtClean="0"/>
              <a:t>For all </a:t>
            </a:r>
            <a:r>
              <a:rPr lang="de-DE" sz="2000" dirty="0" err="1" smtClean="0"/>
              <a:t>rooms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offline </a:t>
            </a:r>
            <a:r>
              <a:rPr lang="de-DE" sz="2000" dirty="0" err="1" smtClean="0"/>
              <a:t>reader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rights</a:t>
            </a:r>
            <a:r>
              <a:rPr lang="de-DE" sz="2000" dirty="0" smtClean="0"/>
              <a:t> will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defined</a:t>
            </a:r>
            <a:r>
              <a:rPr lang="de-DE" sz="2000" dirty="0" smtClean="0"/>
              <a:t> in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frame</a:t>
            </a:r>
            <a:r>
              <a:rPr lang="de-DE" sz="2000" dirty="0" smtClean="0"/>
              <a:t> of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work</a:t>
            </a:r>
            <a:r>
              <a:rPr lang="de-DE" sz="2000" dirty="0" smtClean="0"/>
              <a:t> </a:t>
            </a:r>
            <a:r>
              <a:rPr lang="de-DE" sz="2000" dirty="0" err="1" smtClean="0"/>
              <a:t>safety</a:t>
            </a:r>
            <a:r>
              <a:rPr lang="de-DE" sz="2000" dirty="0" smtClean="0"/>
              <a:t> </a:t>
            </a:r>
            <a:r>
              <a:rPr lang="de-DE" sz="2000" dirty="0" err="1" smtClean="0"/>
              <a:t>risk</a:t>
            </a:r>
            <a:r>
              <a:rPr lang="de-DE" sz="2000" dirty="0" smtClean="0"/>
              <a:t> </a:t>
            </a:r>
            <a:r>
              <a:rPr lang="de-DE" sz="2000" dirty="0" err="1" smtClean="0"/>
              <a:t>assessment</a:t>
            </a:r>
            <a:endParaRPr lang="de-DE" sz="2000" dirty="0" smtClean="0"/>
          </a:p>
          <a:p>
            <a:pPr lvl="2">
              <a:lnSpc>
                <a:spcPct val="150000"/>
              </a:lnSpc>
            </a:pPr>
            <a:r>
              <a:rPr lang="de-DE" sz="2000" dirty="0" err="1"/>
              <a:t>a</a:t>
            </a:r>
            <a:r>
              <a:rPr lang="de-DE" sz="2000" dirty="0" err="1" smtClean="0"/>
              <a:t>ny</a:t>
            </a:r>
            <a:r>
              <a:rPr lang="de-DE" sz="2000" dirty="0" smtClean="0"/>
              <a:t> </a:t>
            </a:r>
            <a:r>
              <a:rPr lang="de-DE" sz="2000" dirty="0" err="1" smtClean="0"/>
              <a:t>issues</a:t>
            </a:r>
            <a:r>
              <a:rPr lang="de-DE" sz="2000" dirty="0" smtClean="0"/>
              <a:t> </a:t>
            </a:r>
            <a:r>
              <a:rPr lang="de-DE" sz="2000" dirty="0" err="1" smtClean="0"/>
              <a:t>related</a:t>
            </a:r>
            <a:r>
              <a:rPr lang="de-DE" sz="2000" dirty="0" smtClean="0"/>
              <a:t> to </a:t>
            </a:r>
            <a:r>
              <a:rPr lang="de-DE" sz="2000" dirty="0" err="1" smtClean="0"/>
              <a:t>problems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rights</a:t>
            </a:r>
            <a:endParaRPr lang="de-DE" sz="2000" dirty="0" smtClean="0"/>
          </a:p>
          <a:p>
            <a:pPr lvl="1"/>
            <a:r>
              <a:rPr lang="de-DE" dirty="0" smtClean="0"/>
              <a:t>SRP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b="1" dirty="0" smtClean="0"/>
              <a:t>not</a:t>
            </a:r>
            <a:r>
              <a:rPr lang="de-DE" dirty="0" smtClean="0"/>
              <a:t> </a:t>
            </a:r>
            <a:r>
              <a:rPr lang="de-DE" dirty="0" err="1" smtClean="0"/>
              <a:t>dealing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endParaRPr lang="de-DE" dirty="0" smtClean="0"/>
          </a:p>
          <a:p>
            <a:pPr lvl="2">
              <a:lnSpc>
                <a:spcPct val="150000"/>
              </a:lnSpc>
            </a:pPr>
            <a:r>
              <a:rPr lang="de-DE" sz="2000" dirty="0" smtClean="0"/>
              <a:t>Hardware of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control</a:t>
            </a:r>
            <a:r>
              <a:rPr lang="de-DE" sz="2000" dirty="0" smtClean="0"/>
              <a:t> </a:t>
            </a:r>
            <a:r>
              <a:rPr lang="de-DE" sz="2000" dirty="0" err="1" smtClean="0"/>
              <a:t>system</a:t>
            </a:r>
            <a:endParaRPr lang="de-DE" sz="2000" dirty="0" smtClean="0"/>
          </a:p>
          <a:p>
            <a:pPr lvl="2">
              <a:lnSpc>
                <a:spcPct val="150000"/>
              </a:lnSpc>
            </a:pPr>
            <a:r>
              <a:rPr lang="de-DE" sz="2000" dirty="0" smtClean="0"/>
              <a:t>For </a:t>
            </a:r>
            <a:r>
              <a:rPr lang="de-DE" sz="2000" dirty="0" err="1"/>
              <a:t>a</a:t>
            </a:r>
            <a:r>
              <a:rPr lang="de-DE" sz="2000" dirty="0" err="1" smtClean="0"/>
              <a:t>ny</a:t>
            </a:r>
            <a:r>
              <a:rPr lang="de-DE" sz="2000" dirty="0" smtClean="0"/>
              <a:t> </a:t>
            </a:r>
            <a:r>
              <a:rPr lang="de-DE" sz="2000" dirty="0" err="1" smtClean="0"/>
              <a:t>issue</a:t>
            </a:r>
            <a:r>
              <a:rPr lang="de-DE" sz="2000" dirty="0" smtClean="0"/>
              <a:t> </a:t>
            </a:r>
            <a:r>
              <a:rPr lang="de-DE" sz="2000" dirty="0" err="1" smtClean="0"/>
              <a:t>related</a:t>
            </a:r>
            <a:r>
              <a:rPr lang="de-DE" sz="2000" dirty="0" smtClean="0"/>
              <a:t> to </a:t>
            </a:r>
            <a:r>
              <a:rPr lang="de-DE" sz="2000" dirty="0" err="1" smtClean="0"/>
              <a:t>hardware</a:t>
            </a:r>
            <a:r>
              <a:rPr lang="de-DE" sz="2000" dirty="0" smtClean="0"/>
              <a:t> ( </a:t>
            </a:r>
            <a:r>
              <a:rPr lang="de-DE" sz="2000" dirty="0" err="1" smtClean="0"/>
              <a:t>problems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offline </a:t>
            </a:r>
            <a:r>
              <a:rPr lang="de-DE" sz="2000" dirty="0" err="1" smtClean="0"/>
              <a:t>reader</a:t>
            </a:r>
            <a:r>
              <a:rPr lang="de-DE" sz="2000" dirty="0" smtClean="0"/>
              <a:t>,  </a:t>
            </a:r>
            <a:r>
              <a:rPr lang="de-DE" sz="2000" dirty="0" err="1" smtClean="0"/>
              <a:t>installation</a:t>
            </a:r>
            <a:r>
              <a:rPr lang="de-DE" sz="2000" dirty="0" smtClean="0"/>
              <a:t> of </a:t>
            </a:r>
            <a:r>
              <a:rPr lang="de-DE" sz="2000" dirty="0" err="1" smtClean="0"/>
              <a:t>new</a:t>
            </a:r>
            <a:r>
              <a:rPr lang="de-DE" sz="2000" dirty="0" smtClean="0"/>
              <a:t> offline </a:t>
            </a:r>
            <a:r>
              <a:rPr lang="de-DE" sz="2000" dirty="0" err="1" smtClean="0"/>
              <a:t>readers</a:t>
            </a:r>
            <a:r>
              <a:rPr lang="de-DE" sz="2000" dirty="0" smtClean="0"/>
              <a:t> ) </a:t>
            </a:r>
            <a:r>
              <a:rPr lang="de-DE" sz="2000" dirty="0" err="1" smtClean="0"/>
              <a:t>you</a:t>
            </a:r>
            <a:r>
              <a:rPr lang="de-DE" sz="2000" dirty="0" smtClean="0"/>
              <a:t> must </a:t>
            </a:r>
            <a:r>
              <a:rPr lang="de-DE" sz="2000" dirty="0" err="1" smtClean="0"/>
              <a:t>contact</a:t>
            </a:r>
            <a:r>
              <a:rPr lang="de-DE" sz="2000" dirty="0" smtClean="0"/>
              <a:t> Technical Services  (Torsten Schön </a:t>
            </a:r>
            <a:r>
              <a:rPr lang="de-DE" sz="2000" dirty="0" err="1" smtClean="0"/>
              <a:t>or</a:t>
            </a:r>
            <a:r>
              <a:rPr lang="de-DE" sz="2000" dirty="0" smtClean="0"/>
              <a:t> Lorenz Kersting).</a:t>
            </a:r>
          </a:p>
        </p:txBody>
      </p:sp>
    </p:spTree>
    <p:extLst>
      <p:ext uri="{BB962C8B-B14F-4D97-AF65-F5344CB8AC3E}">
        <p14:creationId xmlns:p14="http://schemas.microsoft.com/office/powerpoint/2010/main" val="44069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Set </a:t>
            </a:r>
            <a:r>
              <a:rPr lang="de-DE" dirty="0" err="1" smtClean="0"/>
              <a:t>up</a:t>
            </a:r>
            <a:r>
              <a:rPr lang="de-DE" dirty="0" smtClean="0"/>
              <a:t> of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rights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6713" y="1119188"/>
            <a:ext cx="8482012" cy="4932362"/>
          </a:xfrm>
        </p:spPr>
        <p:txBody>
          <a:bodyPr/>
          <a:lstStyle/>
          <a:p>
            <a:pPr marL="0" indent="0">
              <a:buNone/>
            </a:pPr>
            <a:r>
              <a:rPr lang="de-DE" sz="2000" dirty="0" smtClean="0"/>
              <a:t>In </a:t>
            </a:r>
            <a:r>
              <a:rPr lang="de-DE" sz="2000" dirty="0" err="1" smtClean="0"/>
              <a:t>order</a:t>
            </a:r>
            <a:r>
              <a:rPr lang="de-DE" sz="2000" dirty="0" smtClean="0"/>
              <a:t> to </a:t>
            </a:r>
            <a:r>
              <a:rPr lang="de-DE" sz="2000" dirty="0" err="1" smtClean="0"/>
              <a:t>prepare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first</a:t>
            </a:r>
            <a:r>
              <a:rPr lang="de-DE" sz="2000" dirty="0" smtClean="0"/>
              <a:t> </a:t>
            </a:r>
            <a:r>
              <a:rPr lang="de-DE" sz="2000" dirty="0" err="1" smtClean="0"/>
              <a:t>steps</a:t>
            </a:r>
            <a:r>
              <a:rPr lang="de-DE" sz="2000" dirty="0"/>
              <a:t> </a:t>
            </a:r>
            <a:r>
              <a:rPr lang="de-DE" sz="2000" dirty="0" smtClean="0"/>
              <a:t>for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set</a:t>
            </a:r>
            <a:r>
              <a:rPr lang="de-DE" sz="2000" dirty="0" smtClean="0"/>
              <a:t> </a:t>
            </a:r>
            <a:r>
              <a:rPr lang="de-DE" sz="2000" dirty="0" err="1" smtClean="0"/>
              <a:t>up</a:t>
            </a:r>
            <a:r>
              <a:rPr lang="de-DE" sz="2000" dirty="0" smtClean="0"/>
              <a:t> of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</a:t>
            </a:r>
            <a:r>
              <a:rPr lang="de-DE" sz="2000" dirty="0" err="1" smtClean="0"/>
              <a:t>rights</a:t>
            </a:r>
            <a:r>
              <a:rPr lang="de-DE" sz="2000" dirty="0" smtClean="0"/>
              <a:t>…</a:t>
            </a:r>
          </a:p>
          <a:p>
            <a:r>
              <a:rPr lang="de-DE" sz="1800" dirty="0" smtClean="0"/>
              <a:t>SRP </a:t>
            </a:r>
            <a:r>
              <a:rPr lang="de-DE" sz="1800" dirty="0" err="1" smtClean="0"/>
              <a:t>should</a:t>
            </a:r>
            <a:r>
              <a:rPr lang="de-DE" sz="1800" dirty="0" smtClean="0"/>
              <a:t> </a:t>
            </a:r>
            <a:r>
              <a:rPr lang="de-DE" sz="1800" dirty="0" err="1" smtClean="0"/>
              <a:t>receive</a:t>
            </a:r>
            <a:r>
              <a:rPr lang="de-DE" sz="1800" dirty="0" smtClean="0"/>
              <a:t> – </a:t>
            </a:r>
            <a:r>
              <a:rPr lang="de-DE" sz="1800" dirty="0" err="1" smtClean="0"/>
              <a:t>ideally</a:t>
            </a:r>
            <a:r>
              <a:rPr lang="de-DE" sz="1800" dirty="0" smtClean="0"/>
              <a:t> -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work</a:t>
            </a:r>
            <a:r>
              <a:rPr lang="de-DE" sz="1800" dirty="0" smtClean="0"/>
              <a:t> </a:t>
            </a:r>
            <a:r>
              <a:rPr lang="de-DE" sz="1800" dirty="0" err="1" smtClean="0"/>
              <a:t>safety</a:t>
            </a:r>
            <a:r>
              <a:rPr lang="de-DE" sz="1800" dirty="0" smtClean="0"/>
              <a:t> </a:t>
            </a:r>
            <a:r>
              <a:rPr lang="de-DE" sz="1800" dirty="0" err="1" smtClean="0"/>
              <a:t>risk</a:t>
            </a:r>
            <a:r>
              <a:rPr lang="de-DE" sz="1800" dirty="0" smtClean="0"/>
              <a:t> </a:t>
            </a:r>
            <a:r>
              <a:rPr lang="de-DE" sz="1800" dirty="0" err="1" smtClean="0"/>
              <a:t>assessment</a:t>
            </a:r>
            <a:r>
              <a:rPr lang="de-DE" sz="1800" dirty="0" smtClean="0"/>
              <a:t> </a:t>
            </a:r>
            <a:r>
              <a:rPr lang="de-DE" sz="1800" dirty="0" err="1" smtClean="0"/>
              <a:t>before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 </a:t>
            </a:r>
            <a:endParaRPr lang="de-DE" sz="1800" dirty="0"/>
          </a:p>
          <a:p>
            <a:pPr lvl="1"/>
            <a:r>
              <a:rPr lang="de-DE" sz="1800" dirty="0" err="1"/>
              <a:t>h</a:t>
            </a:r>
            <a:r>
              <a:rPr lang="de-DE" sz="1800" dirty="0" err="1" smtClean="0"/>
              <a:t>ave</a:t>
            </a:r>
            <a:r>
              <a:rPr lang="de-DE" sz="1800" dirty="0" smtClean="0"/>
              <a:t> </a:t>
            </a:r>
            <a:r>
              <a:rPr lang="de-DE" sz="1800" dirty="0" err="1" smtClean="0"/>
              <a:t>been</a:t>
            </a:r>
            <a:r>
              <a:rPr lang="de-DE" sz="1800" dirty="0" smtClean="0"/>
              <a:t> </a:t>
            </a:r>
            <a:r>
              <a:rPr lang="de-DE" sz="1800" dirty="0" err="1" smtClean="0"/>
              <a:t>handed</a:t>
            </a:r>
            <a:r>
              <a:rPr lang="de-DE" sz="1800" dirty="0" smtClean="0"/>
              <a:t> </a:t>
            </a:r>
            <a:r>
              <a:rPr lang="de-DE" sz="1800" dirty="0" err="1" smtClean="0"/>
              <a:t>over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rooms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TS/FM</a:t>
            </a:r>
          </a:p>
          <a:p>
            <a:pPr lvl="2"/>
            <a:r>
              <a:rPr lang="de-DE" sz="1800" dirty="0" smtClean="0"/>
              <a:t>Upon </a:t>
            </a:r>
            <a:r>
              <a:rPr lang="de-DE" sz="1800" dirty="0" err="1" smtClean="0"/>
              <a:t>request</a:t>
            </a:r>
            <a:r>
              <a:rPr lang="de-DE" sz="1800" dirty="0"/>
              <a:t> </a:t>
            </a:r>
            <a:r>
              <a:rPr lang="de-DE" sz="1800" dirty="0" err="1" smtClean="0"/>
              <a:t>one</a:t>
            </a:r>
            <a:r>
              <a:rPr lang="de-DE" sz="1800" dirty="0" smtClean="0"/>
              <a:t> of </a:t>
            </a:r>
            <a:r>
              <a:rPr lang="de-DE" sz="1800" dirty="0" err="1" smtClean="0"/>
              <a:t>the</a:t>
            </a:r>
            <a:r>
              <a:rPr lang="de-DE" sz="1800" dirty="0" smtClean="0"/>
              <a:t> SRP </a:t>
            </a:r>
            <a:r>
              <a:rPr lang="de-DE" sz="1800" dirty="0" err="1" smtClean="0"/>
              <a:t>team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</a:t>
            </a:r>
            <a:r>
              <a:rPr lang="de-DE" sz="1800" dirty="0" err="1" smtClean="0"/>
              <a:t>present</a:t>
            </a:r>
            <a:r>
              <a:rPr lang="de-DE" sz="1800" dirty="0" smtClean="0"/>
              <a:t> at </a:t>
            </a:r>
            <a:r>
              <a:rPr lang="de-DE" sz="1800" dirty="0" err="1" smtClean="0"/>
              <a:t>your</a:t>
            </a:r>
            <a:r>
              <a:rPr lang="de-DE" sz="1800" dirty="0" smtClean="0"/>
              <a:t> hand-</a:t>
            </a:r>
            <a:r>
              <a:rPr lang="de-DE" sz="1800" dirty="0" err="1" smtClean="0"/>
              <a:t>over</a:t>
            </a:r>
            <a:r>
              <a:rPr lang="de-DE" sz="1800" dirty="0" smtClean="0"/>
              <a:t> </a:t>
            </a:r>
            <a:r>
              <a:rPr lang="de-DE" sz="1800" dirty="0" err="1" smtClean="0"/>
              <a:t>date</a:t>
            </a:r>
            <a:r>
              <a:rPr lang="de-DE" sz="1800" dirty="0" smtClean="0"/>
              <a:t> in oder to </a:t>
            </a:r>
            <a:r>
              <a:rPr lang="de-DE" sz="1800" dirty="0" err="1" smtClean="0"/>
              <a:t>assist</a:t>
            </a:r>
            <a:r>
              <a:rPr lang="de-DE" sz="1800" dirty="0" smtClean="0"/>
              <a:t> </a:t>
            </a:r>
            <a:r>
              <a:rPr lang="de-DE" sz="1800" dirty="0" err="1" smtClean="0"/>
              <a:t>you</a:t>
            </a:r>
            <a:r>
              <a:rPr lang="de-DE" sz="1800" dirty="0" smtClean="0"/>
              <a:t> in </a:t>
            </a:r>
            <a:r>
              <a:rPr lang="de-DE" sz="1800" dirty="0" err="1" smtClean="0"/>
              <a:t>matters</a:t>
            </a:r>
            <a:r>
              <a:rPr lang="de-DE" sz="1800" dirty="0" smtClean="0"/>
              <a:t> of </a:t>
            </a:r>
            <a:r>
              <a:rPr lang="de-DE" sz="1800" dirty="0" err="1" smtClean="0"/>
              <a:t>safety</a:t>
            </a:r>
            <a:r>
              <a:rPr lang="de-DE" sz="1800" dirty="0" smtClean="0"/>
              <a:t>.  </a:t>
            </a:r>
          </a:p>
          <a:p>
            <a:pPr marL="560388" lvl="2" indent="0">
              <a:buNone/>
            </a:pPr>
            <a:endParaRPr lang="de-DE" sz="1800" dirty="0" smtClean="0"/>
          </a:p>
          <a:p>
            <a:r>
              <a:rPr lang="de-DE" sz="1800" dirty="0" err="1" smtClean="0"/>
              <a:t>With</a:t>
            </a:r>
            <a:r>
              <a:rPr lang="de-DE" sz="1800" dirty="0" smtClean="0"/>
              <a:t> </a:t>
            </a:r>
            <a:r>
              <a:rPr lang="de-DE" sz="1800" dirty="0" err="1" smtClean="0"/>
              <a:t>your</a:t>
            </a:r>
            <a:r>
              <a:rPr lang="de-DE" sz="1800" dirty="0" smtClean="0"/>
              <a:t> </a:t>
            </a:r>
            <a:r>
              <a:rPr lang="de-DE" sz="1800" dirty="0" err="1" smtClean="0"/>
              <a:t>risk</a:t>
            </a:r>
            <a:r>
              <a:rPr lang="de-DE" sz="1800" dirty="0" smtClean="0"/>
              <a:t> </a:t>
            </a:r>
            <a:r>
              <a:rPr lang="de-DE" sz="1800" dirty="0" err="1" smtClean="0"/>
              <a:t>assessment</a:t>
            </a:r>
            <a:r>
              <a:rPr lang="de-DE" sz="1800" dirty="0" smtClean="0"/>
              <a:t> </a:t>
            </a:r>
            <a:r>
              <a:rPr lang="de-DE" sz="1800" dirty="0" err="1"/>
              <a:t>p</a:t>
            </a:r>
            <a:r>
              <a:rPr lang="de-DE" sz="1800" dirty="0" err="1" smtClean="0"/>
              <a:t>lease</a:t>
            </a:r>
            <a:r>
              <a:rPr lang="de-DE" sz="1800" dirty="0" smtClean="0"/>
              <a:t> send also a </a:t>
            </a:r>
            <a:r>
              <a:rPr lang="de-DE" sz="1800" dirty="0" err="1" smtClean="0"/>
              <a:t>list</a:t>
            </a:r>
            <a:r>
              <a:rPr lang="de-DE" sz="1800" dirty="0" smtClean="0"/>
              <a:t> of </a:t>
            </a:r>
            <a:r>
              <a:rPr lang="de-DE" sz="1800" dirty="0" err="1" smtClean="0"/>
              <a:t>persons</a:t>
            </a:r>
            <a:r>
              <a:rPr lang="de-DE" sz="1800" dirty="0" smtClean="0"/>
              <a:t> </a:t>
            </a:r>
            <a:r>
              <a:rPr lang="de-DE" sz="1800" dirty="0" err="1" smtClean="0"/>
              <a:t>that</a:t>
            </a:r>
            <a:r>
              <a:rPr lang="de-DE" sz="1800" dirty="0" smtClean="0"/>
              <a:t> </a:t>
            </a:r>
            <a:r>
              <a:rPr lang="de-DE" sz="1800" dirty="0" err="1" smtClean="0"/>
              <a:t>needs</a:t>
            </a:r>
            <a:r>
              <a:rPr lang="de-DE" sz="1800" dirty="0" smtClean="0"/>
              <a:t> </a:t>
            </a:r>
            <a:r>
              <a:rPr lang="de-DE" sz="1800" dirty="0" err="1" smtClean="0"/>
              <a:t>access</a:t>
            </a:r>
            <a:r>
              <a:rPr lang="de-DE" sz="1800" dirty="0" smtClean="0"/>
              <a:t> </a:t>
            </a:r>
          </a:p>
          <a:p>
            <a:pPr marL="0" indent="0">
              <a:buNone/>
            </a:pPr>
            <a:r>
              <a:rPr lang="de-DE" sz="1800" dirty="0"/>
              <a:t> </a:t>
            </a:r>
            <a:r>
              <a:rPr lang="de-DE" sz="1800" dirty="0" smtClean="0"/>
              <a:t>    ( e.g. </a:t>
            </a:r>
            <a:r>
              <a:rPr lang="de-DE" sz="1800" dirty="0" err="1" smtClean="0"/>
              <a:t>names</a:t>
            </a:r>
            <a:r>
              <a:rPr lang="de-DE" sz="1800" dirty="0" smtClean="0"/>
              <a:t> of all </a:t>
            </a:r>
            <a:r>
              <a:rPr lang="de-DE" sz="1800" dirty="0" err="1" smtClean="0"/>
              <a:t>group</a:t>
            </a:r>
            <a:r>
              <a:rPr lang="de-DE" sz="1800" dirty="0" smtClean="0"/>
              <a:t> </a:t>
            </a:r>
            <a:r>
              <a:rPr lang="de-DE" sz="1800" dirty="0" err="1" smtClean="0"/>
              <a:t>members</a:t>
            </a:r>
            <a:r>
              <a:rPr lang="de-DE" sz="1800" dirty="0" smtClean="0"/>
              <a:t> ).</a:t>
            </a:r>
          </a:p>
          <a:p>
            <a:r>
              <a:rPr lang="de-DE" sz="1800" dirty="0" smtClean="0"/>
              <a:t>The </a:t>
            </a:r>
            <a:r>
              <a:rPr lang="de-DE" sz="1800" dirty="0" err="1" smtClean="0"/>
              <a:t>general</a:t>
            </a:r>
            <a:r>
              <a:rPr lang="de-DE" sz="1800" dirty="0" smtClean="0"/>
              <a:t> </a:t>
            </a:r>
            <a:r>
              <a:rPr lang="de-DE" sz="1800" dirty="0" err="1" smtClean="0"/>
              <a:t>outline</a:t>
            </a:r>
            <a:r>
              <a:rPr lang="de-DE" sz="1800" dirty="0" smtClean="0"/>
              <a:t> of </a:t>
            </a:r>
            <a:r>
              <a:rPr lang="de-DE" sz="1800" dirty="0" err="1" smtClean="0"/>
              <a:t>access</a:t>
            </a:r>
            <a:r>
              <a:rPr lang="de-DE" sz="1800" dirty="0" smtClean="0"/>
              <a:t> </a:t>
            </a:r>
            <a:r>
              <a:rPr lang="de-DE" sz="1800" dirty="0" err="1" smtClean="0"/>
              <a:t>control</a:t>
            </a:r>
            <a:r>
              <a:rPr lang="de-DE" sz="1800" dirty="0" smtClean="0"/>
              <a:t> </a:t>
            </a:r>
            <a:r>
              <a:rPr lang="de-DE" sz="1800" dirty="0" err="1" smtClean="0"/>
              <a:t>management</a:t>
            </a:r>
            <a:r>
              <a:rPr lang="de-DE" sz="1800" dirty="0" smtClean="0"/>
              <a:t> </a:t>
            </a:r>
            <a:r>
              <a:rPr lang="de-DE" sz="1800" dirty="0" err="1" smtClean="0"/>
              <a:t>system</a:t>
            </a:r>
            <a:r>
              <a:rPr lang="de-DE" sz="1800" dirty="0" smtClean="0"/>
              <a:t> will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explained</a:t>
            </a:r>
            <a:r>
              <a:rPr lang="de-DE" sz="1800" dirty="0" smtClean="0"/>
              <a:t> in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meeting</a:t>
            </a:r>
            <a:r>
              <a:rPr lang="de-DE" sz="1800" dirty="0" smtClean="0"/>
              <a:t> </a:t>
            </a:r>
            <a:r>
              <a:rPr lang="de-DE" sz="1800" dirty="0" err="1" smtClean="0"/>
              <a:t>where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risk</a:t>
            </a:r>
            <a:r>
              <a:rPr lang="de-DE" sz="1800" dirty="0" smtClean="0"/>
              <a:t> </a:t>
            </a:r>
            <a:r>
              <a:rPr lang="de-DE" sz="1800" dirty="0" err="1" smtClean="0"/>
              <a:t>assessment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</a:t>
            </a:r>
            <a:r>
              <a:rPr lang="de-DE" sz="1800" dirty="0" err="1" smtClean="0"/>
              <a:t>assessed</a:t>
            </a:r>
            <a:r>
              <a:rPr lang="de-DE" sz="1800" dirty="0" smtClean="0"/>
              <a:t> and </a:t>
            </a:r>
            <a:r>
              <a:rPr lang="de-DE" sz="1800" dirty="0" err="1" smtClean="0"/>
              <a:t>discussed</a:t>
            </a:r>
            <a:r>
              <a:rPr lang="de-DE" sz="1800" dirty="0" smtClean="0"/>
              <a:t>.</a:t>
            </a:r>
          </a:p>
          <a:p>
            <a:r>
              <a:rPr lang="de-DE" sz="1800" dirty="0" smtClean="0"/>
              <a:t>An </a:t>
            </a:r>
            <a:r>
              <a:rPr lang="de-DE" sz="1800" dirty="0" err="1" smtClean="0"/>
              <a:t>official</a:t>
            </a:r>
            <a:r>
              <a:rPr lang="de-DE" sz="1800" dirty="0" smtClean="0"/>
              <a:t> </a:t>
            </a:r>
            <a:r>
              <a:rPr lang="de-DE" sz="1800" dirty="0" err="1" smtClean="0"/>
              <a:t>document</a:t>
            </a:r>
            <a:r>
              <a:rPr lang="de-DE" sz="1800" dirty="0" smtClean="0"/>
              <a:t> on </a:t>
            </a:r>
            <a:r>
              <a:rPr lang="de-DE" sz="1800" dirty="0" err="1" smtClean="0"/>
              <a:t>access</a:t>
            </a:r>
            <a:r>
              <a:rPr lang="de-DE" sz="1800" dirty="0" smtClean="0"/>
              <a:t> </a:t>
            </a:r>
            <a:r>
              <a:rPr lang="de-DE" sz="1800" dirty="0" err="1" smtClean="0"/>
              <a:t>control</a:t>
            </a:r>
            <a:r>
              <a:rPr lang="de-DE" sz="1800" dirty="0" smtClean="0"/>
              <a:t> </a:t>
            </a:r>
            <a:r>
              <a:rPr lang="de-DE" sz="1800" dirty="0" err="1" smtClean="0"/>
              <a:t>management</a:t>
            </a:r>
            <a:r>
              <a:rPr lang="de-DE" sz="1800" dirty="0" smtClean="0"/>
              <a:t> will </a:t>
            </a:r>
            <a:r>
              <a:rPr lang="de-DE" sz="1800" dirty="0" err="1" smtClean="0"/>
              <a:t>be</a:t>
            </a:r>
            <a:r>
              <a:rPr lang="de-DE" sz="1800" dirty="0" smtClean="0"/>
              <a:t> </a:t>
            </a:r>
            <a:r>
              <a:rPr lang="de-DE" sz="1800" dirty="0" err="1" smtClean="0"/>
              <a:t>published</a:t>
            </a:r>
            <a:r>
              <a:rPr lang="de-DE" sz="1800" dirty="0" smtClean="0"/>
              <a:t> </a:t>
            </a:r>
            <a:r>
              <a:rPr lang="de-DE" sz="1800" dirty="0" err="1" smtClean="0"/>
              <a:t>by</a:t>
            </a:r>
            <a:r>
              <a:rPr lang="de-DE" sz="1800" dirty="0" smtClean="0"/>
              <a:t> SRP </a:t>
            </a:r>
            <a:r>
              <a:rPr lang="de-DE" sz="1800" dirty="0" err="1" smtClean="0"/>
              <a:t>as</a:t>
            </a:r>
            <a:r>
              <a:rPr lang="de-DE" sz="1800" dirty="0" smtClean="0"/>
              <a:t> a staff note </a:t>
            </a:r>
            <a:r>
              <a:rPr lang="de-DE" sz="1800" dirty="0" err="1" smtClean="0"/>
              <a:t>once</a:t>
            </a:r>
            <a:r>
              <a:rPr lang="de-DE" sz="1800" dirty="0" smtClean="0"/>
              <a:t> </a:t>
            </a:r>
            <a:r>
              <a:rPr lang="de-DE" sz="1800" dirty="0" err="1" smtClean="0"/>
              <a:t>the</a:t>
            </a:r>
            <a:r>
              <a:rPr lang="de-DE" sz="1800" dirty="0" smtClean="0"/>
              <a:t> </a:t>
            </a:r>
            <a:r>
              <a:rPr lang="de-DE" sz="1800" dirty="0" err="1" smtClean="0"/>
              <a:t>works</a:t>
            </a:r>
            <a:r>
              <a:rPr lang="de-DE" sz="1800" dirty="0" smtClean="0"/>
              <a:t> </a:t>
            </a:r>
            <a:r>
              <a:rPr lang="de-DE" sz="1800" dirty="0" err="1" smtClean="0"/>
              <a:t>agreement</a:t>
            </a:r>
            <a:r>
              <a:rPr lang="de-DE" sz="1800" dirty="0" smtClean="0"/>
              <a:t> </a:t>
            </a:r>
            <a:r>
              <a:rPr lang="de-DE" sz="1800" dirty="0" err="1" smtClean="0"/>
              <a:t>is</a:t>
            </a:r>
            <a:r>
              <a:rPr lang="de-DE" sz="1800" dirty="0" smtClean="0"/>
              <a:t> </a:t>
            </a:r>
            <a:r>
              <a:rPr lang="de-DE" sz="1800" dirty="0" err="1" smtClean="0"/>
              <a:t>available</a:t>
            </a:r>
            <a:r>
              <a:rPr lang="de-DE" sz="1800" dirty="0" smtClean="0"/>
              <a:t>.</a:t>
            </a:r>
          </a:p>
          <a:p>
            <a:pPr marL="0" indent="0">
              <a:buNone/>
            </a:pPr>
            <a:endParaRPr lang="de-DE" sz="1800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7781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Access </a:t>
            </a:r>
            <a:r>
              <a:rPr lang="de-DE" dirty="0" err="1" smtClean="0"/>
              <a:t>right</a:t>
            </a:r>
            <a:r>
              <a:rPr lang="de-DE" dirty="0" smtClean="0"/>
              <a:t> </a:t>
            </a:r>
            <a:r>
              <a:rPr lang="de-DE" dirty="0" err="1" smtClean="0"/>
              <a:t>management</a:t>
            </a:r>
            <a:r>
              <a:rPr lang="de-DE" dirty="0" smtClean="0"/>
              <a:t> – </a:t>
            </a:r>
            <a:r>
              <a:rPr lang="de-DE" dirty="0" err="1" smtClean="0"/>
              <a:t>Roles</a:t>
            </a:r>
            <a:r>
              <a:rPr lang="de-DE" dirty="0" smtClean="0"/>
              <a:t> and </a:t>
            </a:r>
            <a:r>
              <a:rPr lang="de-DE" dirty="0" err="1" smtClean="0"/>
              <a:t>tasks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2413" y="1090613"/>
            <a:ext cx="7972425" cy="4932362"/>
          </a:xfrm>
        </p:spPr>
        <p:txBody>
          <a:bodyPr/>
          <a:lstStyle/>
          <a:p>
            <a:r>
              <a:rPr lang="en-US" dirty="0"/>
              <a:t>Safety Group</a:t>
            </a:r>
          </a:p>
          <a:p>
            <a:pPr lvl="2"/>
            <a:r>
              <a:rPr lang="en-US" sz="1800" dirty="0"/>
              <a:t>Overall organisation of access control rights and properties</a:t>
            </a:r>
          </a:p>
          <a:p>
            <a:pPr lvl="2"/>
            <a:r>
              <a:rPr lang="en-US" sz="1800" dirty="0"/>
              <a:t>Organisation of safety briefings and instructions</a:t>
            </a:r>
          </a:p>
          <a:p>
            <a:pPr lvl="2"/>
            <a:r>
              <a:rPr lang="en-US" sz="1800" dirty="0"/>
              <a:t>Administration of safety briefing and safety instructions</a:t>
            </a:r>
          </a:p>
          <a:p>
            <a:r>
              <a:rPr lang="en-US" dirty="0"/>
              <a:t>Technical Services</a:t>
            </a:r>
          </a:p>
          <a:p>
            <a:pPr lvl="2"/>
            <a:r>
              <a:rPr lang="en-US" sz="1800" dirty="0"/>
              <a:t>Organisation of technical installation of access control system </a:t>
            </a:r>
          </a:p>
          <a:p>
            <a:pPr lvl="2"/>
            <a:r>
              <a:rPr lang="en-US" sz="1800" dirty="0"/>
              <a:t>Maintenance of technical components of access control system</a:t>
            </a:r>
          </a:p>
          <a:p>
            <a:pPr lvl="2"/>
            <a:r>
              <a:rPr lang="en-US" sz="1800" dirty="0"/>
              <a:t>Repair of technical components</a:t>
            </a:r>
          </a:p>
          <a:p>
            <a:r>
              <a:rPr lang="en-US" dirty="0"/>
              <a:t>Person in charge of a room or area</a:t>
            </a:r>
          </a:p>
          <a:p>
            <a:pPr lvl="2"/>
            <a:r>
              <a:rPr lang="en-US" sz="1800" dirty="0"/>
              <a:t>Group leader or delegated to other competent person of the group</a:t>
            </a:r>
          </a:p>
          <a:p>
            <a:pPr lvl="2"/>
            <a:r>
              <a:rPr lang="en-US" sz="1800" dirty="0"/>
              <a:t>Organisation of access control rights within the assigned room/area</a:t>
            </a:r>
          </a:p>
          <a:p>
            <a:pPr lvl="2"/>
            <a:r>
              <a:rPr lang="en-US" sz="1800" dirty="0"/>
              <a:t>Carries out work safety risk assessment of lab activities of the group </a:t>
            </a:r>
          </a:p>
          <a:p>
            <a:pPr lvl="2"/>
            <a:r>
              <a:rPr lang="en-US" sz="1800" dirty="0"/>
              <a:t>Organisation of on-site safety briefings ( content of on-site safety briefings must be approved by Safety group – part of work safety risk assessment)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58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Access </a:t>
            </a:r>
            <a:r>
              <a:rPr lang="de-DE" dirty="0" err="1" smtClean="0"/>
              <a:t>right</a:t>
            </a:r>
            <a:r>
              <a:rPr lang="de-DE" dirty="0" smtClean="0"/>
              <a:t> </a:t>
            </a:r>
            <a:r>
              <a:rPr lang="de-DE" dirty="0" err="1" smtClean="0"/>
              <a:t>management</a:t>
            </a:r>
            <a:r>
              <a:rPr lang="de-DE" dirty="0" smtClean="0"/>
              <a:t> – </a:t>
            </a:r>
            <a:r>
              <a:rPr lang="de-DE" dirty="0" err="1" smtClean="0"/>
              <a:t>Roles</a:t>
            </a:r>
            <a:r>
              <a:rPr lang="de-DE" dirty="0" smtClean="0"/>
              <a:t> and </a:t>
            </a:r>
            <a:r>
              <a:rPr lang="de-DE" dirty="0" err="1" smtClean="0"/>
              <a:t>tasks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2413" y="1090613"/>
            <a:ext cx="7972425" cy="493236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System administrator of access control system</a:t>
            </a:r>
          </a:p>
          <a:p>
            <a:pPr lvl="2"/>
            <a:r>
              <a:rPr lang="en-US" sz="1800" dirty="0"/>
              <a:t>DESY IT/DACHS Team/</a:t>
            </a:r>
            <a:r>
              <a:rPr lang="en-US" sz="1800" dirty="0" err="1"/>
              <a:t>Eu.XFEL</a:t>
            </a:r>
            <a:r>
              <a:rPr lang="en-US" sz="1800" dirty="0"/>
              <a:t>-ITDM</a:t>
            </a:r>
          </a:p>
          <a:p>
            <a:pPr lvl="2"/>
            <a:r>
              <a:rPr lang="en-US" sz="1800" dirty="0"/>
              <a:t>Set up/Programming of access control structure within the access control system</a:t>
            </a:r>
          </a:p>
          <a:p>
            <a:pPr lvl="2"/>
            <a:r>
              <a:rPr lang="en-US" sz="1800" dirty="0"/>
              <a:t>Maintenance of DARF DACHS (access rights and properties database) for European XFEL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506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Access </a:t>
            </a:r>
            <a:r>
              <a:rPr lang="de-DE" sz="2400" dirty="0" err="1" smtClean="0"/>
              <a:t>areas</a:t>
            </a:r>
            <a:endParaRPr lang="de-DE" sz="2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de-DE" dirty="0" smtClean="0"/>
              <a:t>Access </a:t>
            </a:r>
            <a:r>
              <a:rPr lang="de-DE" dirty="0" err="1" smtClean="0"/>
              <a:t>areas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grouped</a:t>
            </a:r>
            <a:r>
              <a:rPr lang="de-DE" dirty="0" smtClean="0"/>
              <a:t> </a:t>
            </a:r>
            <a:r>
              <a:rPr lang="de-DE" dirty="0" err="1" smtClean="0"/>
              <a:t>according</a:t>
            </a:r>
            <a:r>
              <a:rPr lang="de-DE" dirty="0" smtClean="0"/>
              <a:t> to </a:t>
            </a:r>
            <a:r>
              <a:rPr lang="de-DE" dirty="0" err="1" smtClean="0"/>
              <a:t>safety</a:t>
            </a:r>
            <a:r>
              <a:rPr lang="de-DE" dirty="0" smtClean="0"/>
              <a:t> and </a:t>
            </a:r>
            <a:r>
              <a:rPr lang="de-DE" dirty="0" err="1" smtClean="0"/>
              <a:t>security</a:t>
            </a:r>
            <a:r>
              <a:rPr lang="de-DE" dirty="0" smtClean="0"/>
              <a:t> </a:t>
            </a:r>
            <a:r>
              <a:rPr lang="de-DE" dirty="0" err="1" smtClean="0"/>
              <a:t>criteria</a:t>
            </a:r>
            <a:endParaRPr lang="de-DE" dirty="0" smtClean="0"/>
          </a:p>
          <a:p>
            <a:pPr lvl="1"/>
            <a:r>
              <a:rPr lang="de-DE" dirty="0" smtClean="0"/>
              <a:t>Green</a:t>
            </a:r>
          </a:p>
          <a:p>
            <a:pPr lvl="2"/>
            <a:r>
              <a:rPr lang="de-DE" dirty="0" smtClean="0"/>
              <a:t>General </a:t>
            </a:r>
            <a:r>
              <a:rPr lang="de-DE" dirty="0" err="1" smtClean="0"/>
              <a:t>access</a:t>
            </a:r>
            <a:r>
              <a:rPr lang="de-DE" dirty="0" smtClean="0"/>
              <a:t> </a:t>
            </a:r>
            <a:r>
              <a:rPr lang="de-DE" dirty="0" err="1" smtClean="0"/>
              <a:t>within</a:t>
            </a:r>
            <a:r>
              <a:rPr lang="de-DE" dirty="0" smtClean="0"/>
              <a:t> normal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hours</a:t>
            </a:r>
            <a:r>
              <a:rPr lang="de-DE" dirty="0" smtClean="0"/>
              <a:t> </a:t>
            </a:r>
            <a:r>
              <a:rPr lang="de-DE" dirty="0" err="1" smtClean="0"/>
              <a:t>without</a:t>
            </a:r>
            <a:r>
              <a:rPr lang="de-DE" dirty="0" smtClean="0"/>
              <a:t> DACHS Card</a:t>
            </a:r>
          </a:p>
          <a:p>
            <a:pPr lvl="2"/>
            <a:r>
              <a:rPr lang="de-DE" dirty="0" err="1" smtClean="0"/>
              <a:t>Sanitary</a:t>
            </a:r>
            <a:r>
              <a:rPr lang="de-DE" dirty="0" smtClean="0"/>
              <a:t> </a:t>
            </a:r>
            <a:r>
              <a:rPr lang="de-DE" dirty="0" err="1" smtClean="0"/>
              <a:t>rooms</a:t>
            </a:r>
            <a:r>
              <a:rPr lang="de-DE" dirty="0" smtClean="0"/>
              <a:t>,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aid</a:t>
            </a:r>
            <a:r>
              <a:rPr lang="de-DE" dirty="0" smtClean="0"/>
              <a:t> </a:t>
            </a:r>
            <a:r>
              <a:rPr lang="de-DE" dirty="0" err="1" smtClean="0"/>
              <a:t>room</a:t>
            </a:r>
            <a:r>
              <a:rPr lang="de-DE" dirty="0" smtClean="0"/>
              <a:t>, </a:t>
            </a:r>
            <a:r>
              <a:rPr lang="de-DE" dirty="0" err="1" smtClean="0"/>
              <a:t>relaxing</a:t>
            </a:r>
            <a:r>
              <a:rPr lang="de-DE" dirty="0" smtClean="0"/>
              <a:t> </a:t>
            </a:r>
            <a:r>
              <a:rPr lang="de-DE" dirty="0" err="1" smtClean="0"/>
              <a:t>room</a:t>
            </a:r>
            <a:r>
              <a:rPr lang="de-DE" dirty="0" smtClean="0"/>
              <a:t>, </a:t>
            </a:r>
            <a:r>
              <a:rPr lang="en-US" dirty="0" smtClean="0"/>
              <a:t>social rooms, kitchens, printer/mail room</a:t>
            </a:r>
          </a:p>
          <a:p>
            <a:pPr lvl="2"/>
            <a:r>
              <a:rPr lang="de-DE" dirty="0" smtClean="0"/>
              <a:t>XHQ </a:t>
            </a:r>
            <a:r>
              <a:rPr lang="de-DE" dirty="0" err="1" smtClean="0"/>
              <a:t>foyer</a:t>
            </a:r>
            <a:r>
              <a:rPr lang="de-DE" dirty="0" smtClean="0"/>
              <a:t> and </a:t>
            </a:r>
            <a:r>
              <a:rPr lang="de-DE" dirty="0" err="1" smtClean="0"/>
              <a:t>corridors</a:t>
            </a:r>
            <a:r>
              <a:rPr lang="de-DE" dirty="0" smtClean="0"/>
              <a:t> </a:t>
            </a:r>
          </a:p>
          <a:p>
            <a:pPr lvl="1"/>
            <a:r>
              <a:rPr lang="de-DE" dirty="0" smtClean="0"/>
              <a:t>Yellow (</a:t>
            </a:r>
            <a:r>
              <a:rPr lang="de-DE" dirty="0" err="1" smtClean="0"/>
              <a:t>security</a:t>
            </a:r>
            <a:r>
              <a:rPr lang="de-DE" dirty="0" smtClean="0"/>
              <a:t>)</a:t>
            </a:r>
          </a:p>
          <a:p>
            <a:pPr lvl="2"/>
            <a:r>
              <a:rPr lang="de-DE" dirty="0" smtClean="0"/>
              <a:t>Access </a:t>
            </a:r>
            <a:r>
              <a:rPr lang="de-DE" dirty="0" err="1" smtClean="0"/>
              <a:t>controlled</a:t>
            </a:r>
            <a:endParaRPr lang="de-DE" dirty="0" smtClean="0"/>
          </a:p>
          <a:p>
            <a:pPr lvl="2"/>
            <a:r>
              <a:rPr lang="de-DE" dirty="0" smtClean="0"/>
              <a:t>Green </a:t>
            </a:r>
            <a:r>
              <a:rPr lang="de-DE" dirty="0" err="1" smtClean="0"/>
              <a:t>zone</a:t>
            </a:r>
            <a:r>
              <a:rPr lang="de-DE" dirty="0" smtClean="0"/>
              <a:t> </a:t>
            </a:r>
            <a:r>
              <a:rPr lang="de-DE" dirty="0" err="1" smtClean="0"/>
              <a:t>areas</a:t>
            </a:r>
            <a:r>
              <a:rPr lang="de-DE" dirty="0" smtClean="0"/>
              <a:t> </a:t>
            </a:r>
            <a:r>
              <a:rPr lang="de-DE" dirty="0" err="1" smtClean="0"/>
              <a:t>during</a:t>
            </a:r>
            <a:r>
              <a:rPr lang="de-DE" dirty="0" smtClean="0"/>
              <a:t> out of </a:t>
            </a:r>
            <a:r>
              <a:rPr lang="de-DE" dirty="0" err="1" smtClean="0"/>
              <a:t>office</a:t>
            </a:r>
            <a:r>
              <a:rPr lang="de-DE" dirty="0" smtClean="0"/>
              <a:t> </a:t>
            </a:r>
            <a:r>
              <a:rPr lang="de-DE" dirty="0" err="1" smtClean="0"/>
              <a:t>hours</a:t>
            </a:r>
            <a:endParaRPr lang="de-DE" dirty="0" smtClean="0"/>
          </a:p>
          <a:p>
            <a:pPr lvl="2"/>
            <a:r>
              <a:rPr lang="de-DE" dirty="0" smtClean="0"/>
              <a:t>Offices (e.g. XTOB, XHQ)</a:t>
            </a:r>
          </a:p>
          <a:p>
            <a:pPr lvl="2"/>
            <a:r>
              <a:rPr lang="de-DE" dirty="0" smtClean="0"/>
              <a:t>Storage </a:t>
            </a:r>
            <a:r>
              <a:rPr lang="de-DE" dirty="0" err="1" smtClean="0"/>
              <a:t>areas</a:t>
            </a:r>
            <a:r>
              <a:rPr lang="de-DE" dirty="0" smtClean="0"/>
              <a:t> (</a:t>
            </a:r>
            <a:r>
              <a:rPr lang="de-DE" dirty="0" err="1" smtClean="0"/>
              <a:t>archives</a:t>
            </a:r>
            <a:r>
              <a:rPr lang="de-DE" dirty="0" smtClean="0"/>
              <a:t>) </a:t>
            </a:r>
          </a:p>
          <a:p>
            <a:pPr lvl="1"/>
            <a:r>
              <a:rPr lang="de-DE" dirty="0" err="1" smtClean="0"/>
              <a:t>Red</a:t>
            </a:r>
            <a:endParaRPr lang="de-DE" dirty="0" smtClean="0"/>
          </a:p>
          <a:p>
            <a:pPr lvl="2"/>
            <a:r>
              <a:rPr lang="de-DE" dirty="0" smtClean="0"/>
              <a:t>Access </a:t>
            </a:r>
            <a:r>
              <a:rPr lang="de-DE" dirty="0" err="1" smtClean="0"/>
              <a:t>controlled</a:t>
            </a:r>
            <a:endParaRPr lang="de-DE" dirty="0" smtClean="0"/>
          </a:p>
          <a:p>
            <a:pPr lvl="2"/>
            <a:r>
              <a:rPr lang="de-DE" dirty="0" smtClean="0"/>
              <a:t>Laboratories</a:t>
            </a:r>
          </a:p>
          <a:p>
            <a:pPr lvl="2"/>
            <a:r>
              <a:rPr lang="de-DE" dirty="0" smtClean="0"/>
              <a:t>Experimental hall</a:t>
            </a:r>
          </a:p>
          <a:p>
            <a:pPr lvl="2"/>
            <a:r>
              <a:rPr lang="de-DE" dirty="0" smtClean="0"/>
              <a:t>Workshops</a:t>
            </a:r>
          </a:p>
          <a:p>
            <a:pPr lvl="2"/>
            <a:r>
              <a:rPr lang="de-DE" dirty="0" smtClean="0"/>
              <a:t>Technical </a:t>
            </a:r>
            <a:r>
              <a:rPr lang="de-DE" dirty="0" err="1" smtClean="0"/>
              <a:t>rooms</a:t>
            </a:r>
            <a:r>
              <a:rPr lang="de-DE" dirty="0"/>
              <a:t> </a:t>
            </a:r>
            <a:r>
              <a:rPr lang="de-DE" dirty="0" smtClean="0"/>
              <a:t>(e.g. </a:t>
            </a:r>
            <a:r>
              <a:rPr lang="de-DE" dirty="0" err="1" smtClean="0"/>
              <a:t>shaft</a:t>
            </a:r>
            <a:r>
              <a:rPr lang="de-DE" dirty="0" smtClean="0"/>
              <a:t> </a:t>
            </a:r>
            <a:r>
              <a:rPr lang="de-DE" dirty="0" err="1" smtClean="0"/>
              <a:t>buildings</a:t>
            </a:r>
            <a:r>
              <a:rPr lang="de-DE" dirty="0" smtClean="0"/>
              <a:t>, </a:t>
            </a:r>
            <a:r>
              <a:rPr lang="de-DE" dirty="0" err="1" smtClean="0"/>
              <a:t>technical</a:t>
            </a:r>
            <a:r>
              <a:rPr lang="de-DE" dirty="0" smtClean="0"/>
              <a:t> </a:t>
            </a:r>
            <a:r>
              <a:rPr lang="de-DE" dirty="0" err="1" smtClean="0"/>
              <a:t>rooms</a:t>
            </a:r>
            <a:r>
              <a:rPr lang="de-DE" dirty="0" smtClean="0"/>
              <a:t> in XHQ-E0)</a:t>
            </a:r>
          </a:p>
          <a:p>
            <a:pPr lvl="2"/>
            <a:r>
              <a:rPr lang="de-DE" dirty="0" err="1" smtClean="0"/>
              <a:t>Construction</a:t>
            </a:r>
            <a:r>
              <a:rPr lang="de-DE" dirty="0" smtClean="0"/>
              <a:t> and </a:t>
            </a:r>
            <a:r>
              <a:rPr lang="de-DE" dirty="0" err="1" smtClean="0"/>
              <a:t>installation</a:t>
            </a:r>
            <a:r>
              <a:rPr lang="de-DE" dirty="0" smtClean="0"/>
              <a:t> </a:t>
            </a:r>
            <a:r>
              <a:rPr lang="de-DE" dirty="0" err="1" smtClean="0"/>
              <a:t>sites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073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000" dirty="0" smtClean="0"/>
              <a:t>Safety </a:t>
            </a:r>
            <a:r>
              <a:rPr lang="de-DE" sz="2000" dirty="0" err="1" smtClean="0"/>
              <a:t>requirements</a:t>
            </a:r>
            <a:r>
              <a:rPr lang="de-DE" sz="2000" dirty="0" smtClean="0"/>
              <a:t> for </a:t>
            </a:r>
            <a:r>
              <a:rPr lang="de-DE" sz="2000" dirty="0" err="1" smtClean="0"/>
              <a:t>access</a:t>
            </a:r>
            <a:r>
              <a:rPr lang="de-DE" sz="2000" dirty="0" smtClean="0"/>
              <a:t> (so-</a:t>
            </a:r>
            <a:r>
              <a:rPr lang="de-DE" sz="2000" dirty="0" err="1" smtClean="0"/>
              <a:t>called</a:t>
            </a:r>
            <a:r>
              <a:rPr lang="de-DE" sz="2000" dirty="0" smtClean="0"/>
              <a:t> </a:t>
            </a:r>
            <a:r>
              <a:rPr lang="de-DE" sz="2000" dirty="0" err="1"/>
              <a:t>a</a:t>
            </a:r>
            <a:r>
              <a:rPr lang="de-DE" sz="2000" dirty="0" err="1" smtClean="0"/>
              <a:t>ccess</a:t>
            </a:r>
            <a:r>
              <a:rPr lang="de-DE" sz="2000" dirty="0" smtClean="0"/>
              <a:t> </a:t>
            </a:r>
            <a:r>
              <a:rPr lang="de-DE" sz="2000" dirty="0" err="1" smtClean="0"/>
              <a:t>properties</a:t>
            </a:r>
            <a:r>
              <a:rPr lang="de-DE" sz="2000" dirty="0" smtClean="0"/>
              <a:t> in DARFDACHS)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Green (open </a:t>
            </a:r>
            <a:r>
              <a:rPr lang="de-DE" dirty="0" err="1" smtClean="0"/>
              <a:t>campus</a:t>
            </a:r>
            <a:r>
              <a:rPr lang="de-DE" dirty="0" smtClean="0"/>
              <a:t>)</a:t>
            </a:r>
          </a:p>
          <a:p>
            <a:pPr lvl="1"/>
            <a:r>
              <a:rPr lang="de-DE" sz="2400" dirty="0" smtClean="0"/>
              <a:t>Safety </a:t>
            </a:r>
            <a:r>
              <a:rPr lang="de-DE" sz="2400" dirty="0" err="1" smtClean="0"/>
              <a:t>information</a:t>
            </a:r>
            <a:r>
              <a:rPr lang="de-DE" sz="2400" dirty="0" smtClean="0"/>
              <a:t> </a:t>
            </a:r>
            <a:r>
              <a:rPr lang="de-DE" sz="2400" dirty="0" err="1" smtClean="0"/>
              <a:t>leaflet</a:t>
            </a:r>
            <a:r>
              <a:rPr lang="de-DE" sz="2400" dirty="0" smtClean="0"/>
              <a:t> </a:t>
            </a:r>
            <a:r>
              <a:rPr lang="de-DE" sz="2400" dirty="0" err="1" smtClean="0"/>
              <a:t>provided</a:t>
            </a:r>
            <a:r>
              <a:rPr lang="de-DE" sz="2400" dirty="0" smtClean="0"/>
              <a:t> upon </a:t>
            </a:r>
            <a:r>
              <a:rPr lang="de-DE" sz="2400" dirty="0" err="1" smtClean="0"/>
              <a:t>entrance</a:t>
            </a:r>
            <a:r>
              <a:rPr lang="de-DE" sz="2400" dirty="0" smtClean="0"/>
              <a:t> of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site</a:t>
            </a:r>
            <a:endParaRPr lang="de-DE" sz="2400" dirty="0" smtClean="0"/>
          </a:p>
          <a:p>
            <a:pPr lvl="1"/>
            <a:r>
              <a:rPr lang="de-DE" sz="2400" dirty="0" smtClean="0"/>
              <a:t>Safety </a:t>
            </a:r>
            <a:r>
              <a:rPr lang="de-DE" sz="2400" dirty="0" err="1" smtClean="0"/>
              <a:t>information</a:t>
            </a:r>
            <a:r>
              <a:rPr lang="de-DE" sz="2400" dirty="0" smtClean="0"/>
              <a:t> </a:t>
            </a:r>
            <a:r>
              <a:rPr lang="de-DE" sz="2400" dirty="0" err="1" smtClean="0"/>
              <a:t>boards</a:t>
            </a:r>
            <a:r>
              <a:rPr lang="de-DE" sz="2400" dirty="0" smtClean="0"/>
              <a:t> in </a:t>
            </a:r>
            <a:r>
              <a:rPr lang="de-DE" sz="2400" dirty="0" err="1" smtClean="0"/>
              <a:t>defined</a:t>
            </a:r>
            <a:r>
              <a:rPr lang="de-DE" sz="2400" dirty="0" smtClean="0"/>
              <a:t> </a:t>
            </a:r>
            <a:r>
              <a:rPr lang="de-DE" sz="2400" dirty="0" err="1" smtClean="0"/>
              <a:t>positions</a:t>
            </a:r>
            <a:r>
              <a:rPr lang="de-DE" sz="2400" dirty="0" smtClean="0"/>
              <a:t> in </a:t>
            </a:r>
            <a:r>
              <a:rPr lang="de-DE" sz="2400" dirty="0" err="1" smtClean="0"/>
              <a:t>corridors</a:t>
            </a:r>
            <a:r>
              <a:rPr lang="de-DE" sz="2400" dirty="0" smtClean="0"/>
              <a:t> and </a:t>
            </a:r>
            <a:r>
              <a:rPr lang="de-DE" sz="2400" dirty="0" err="1" smtClean="0"/>
              <a:t>entrances</a:t>
            </a:r>
            <a:r>
              <a:rPr lang="de-DE" sz="2400" dirty="0" smtClean="0"/>
              <a:t> of </a:t>
            </a:r>
            <a:r>
              <a:rPr lang="de-DE" sz="2400" dirty="0" err="1" smtClean="0"/>
              <a:t>buildings</a:t>
            </a:r>
            <a:endParaRPr lang="de-DE" sz="2400" dirty="0" smtClean="0"/>
          </a:p>
          <a:p>
            <a:r>
              <a:rPr lang="de-DE" dirty="0" smtClean="0"/>
              <a:t>Yellow</a:t>
            </a:r>
          </a:p>
          <a:p>
            <a:pPr lvl="1"/>
            <a:r>
              <a:rPr lang="de-DE" sz="2600" dirty="0" smtClean="0"/>
              <a:t>General </a:t>
            </a:r>
            <a:r>
              <a:rPr lang="de-DE" sz="2600" dirty="0" err="1" smtClean="0"/>
              <a:t>safety</a:t>
            </a:r>
            <a:r>
              <a:rPr lang="de-DE" sz="2600" dirty="0" smtClean="0"/>
              <a:t> </a:t>
            </a:r>
            <a:r>
              <a:rPr lang="de-DE" sz="2600" dirty="0" err="1" smtClean="0"/>
              <a:t>briefing</a:t>
            </a:r>
            <a:r>
              <a:rPr lang="de-DE" sz="2600" dirty="0" smtClean="0"/>
              <a:t> (</a:t>
            </a:r>
            <a:r>
              <a:rPr lang="de-DE" sz="2600" dirty="0" err="1" smtClean="0"/>
              <a:t>emergency</a:t>
            </a:r>
            <a:r>
              <a:rPr lang="de-DE" sz="2600" dirty="0" smtClean="0"/>
              <a:t> </a:t>
            </a:r>
            <a:r>
              <a:rPr lang="de-DE" sz="2600" dirty="0" err="1" smtClean="0"/>
              <a:t>procedures</a:t>
            </a:r>
            <a:r>
              <a:rPr lang="de-DE" sz="2600" dirty="0" smtClean="0"/>
              <a:t>, </a:t>
            </a:r>
            <a:r>
              <a:rPr lang="de-DE" sz="2600" dirty="0" err="1" smtClean="0"/>
              <a:t>office</a:t>
            </a:r>
            <a:r>
              <a:rPr lang="de-DE" sz="2600" dirty="0" smtClean="0"/>
              <a:t> </a:t>
            </a:r>
            <a:r>
              <a:rPr lang="de-DE" sz="2600" dirty="0" err="1" smtClean="0"/>
              <a:t>safety</a:t>
            </a:r>
            <a:r>
              <a:rPr lang="de-DE" sz="2600" dirty="0" smtClean="0"/>
              <a:t>, </a:t>
            </a:r>
            <a:r>
              <a:rPr lang="de-DE" sz="2600" dirty="0" err="1" smtClean="0"/>
              <a:t>general</a:t>
            </a:r>
            <a:r>
              <a:rPr lang="de-DE" sz="2600" dirty="0" smtClean="0"/>
              <a:t> </a:t>
            </a:r>
            <a:r>
              <a:rPr lang="de-DE" sz="2600" dirty="0" err="1" smtClean="0"/>
              <a:t>briefing</a:t>
            </a:r>
            <a:r>
              <a:rPr lang="de-DE" sz="2600" dirty="0" smtClean="0"/>
              <a:t> </a:t>
            </a:r>
            <a:r>
              <a:rPr lang="de-DE" sz="2600" dirty="0" err="1" smtClean="0"/>
              <a:t>about</a:t>
            </a:r>
            <a:r>
              <a:rPr lang="de-DE" sz="2600" dirty="0" smtClean="0"/>
              <a:t> </a:t>
            </a:r>
            <a:r>
              <a:rPr lang="de-DE" sz="2600" dirty="0" err="1" smtClean="0"/>
              <a:t>possible</a:t>
            </a:r>
            <a:r>
              <a:rPr lang="de-DE" sz="2600" dirty="0" smtClean="0"/>
              <a:t> </a:t>
            </a:r>
            <a:r>
              <a:rPr lang="de-DE" sz="2600" dirty="0" err="1" smtClean="0"/>
              <a:t>hazards</a:t>
            </a:r>
            <a:r>
              <a:rPr lang="de-DE" sz="2600" dirty="0" smtClean="0"/>
              <a:t> on-site )</a:t>
            </a:r>
          </a:p>
          <a:p>
            <a:r>
              <a:rPr lang="de-DE" dirty="0" err="1" smtClean="0"/>
              <a:t>Red</a:t>
            </a:r>
            <a:endParaRPr lang="de-DE" dirty="0" smtClean="0"/>
          </a:p>
          <a:p>
            <a:pPr lvl="1"/>
            <a:r>
              <a:rPr lang="de-DE" sz="2600" dirty="0" smtClean="0"/>
              <a:t>Laboratories and </a:t>
            </a:r>
            <a:r>
              <a:rPr lang="de-DE" sz="2600" dirty="0" err="1" smtClean="0"/>
              <a:t>work</a:t>
            </a:r>
            <a:r>
              <a:rPr lang="de-DE" sz="2600" dirty="0" smtClean="0"/>
              <a:t> </a:t>
            </a:r>
            <a:r>
              <a:rPr lang="de-DE" sz="2600" dirty="0" err="1" smtClean="0"/>
              <a:t>areas</a:t>
            </a:r>
            <a:r>
              <a:rPr lang="de-DE" sz="2600" dirty="0" smtClean="0"/>
              <a:t> </a:t>
            </a:r>
            <a:r>
              <a:rPr lang="de-DE" sz="2600" dirty="0" err="1" smtClean="0"/>
              <a:t>that</a:t>
            </a:r>
            <a:r>
              <a:rPr lang="de-DE" sz="2600" dirty="0" smtClean="0"/>
              <a:t> </a:t>
            </a:r>
            <a:r>
              <a:rPr lang="de-DE" sz="2600" dirty="0" err="1" smtClean="0"/>
              <a:t>require</a:t>
            </a:r>
            <a:r>
              <a:rPr lang="de-DE" sz="2600" dirty="0" smtClean="0"/>
              <a:t> </a:t>
            </a:r>
            <a:r>
              <a:rPr lang="de-DE" sz="2600" dirty="0" err="1" smtClean="0"/>
              <a:t>regular</a:t>
            </a:r>
            <a:r>
              <a:rPr lang="de-DE" sz="2600" dirty="0" smtClean="0"/>
              <a:t> </a:t>
            </a:r>
            <a:r>
              <a:rPr lang="de-DE" sz="2600" dirty="0" err="1" smtClean="0"/>
              <a:t>specific</a:t>
            </a:r>
            <a:r>
              <a:rPr lang="de-DE" sz="2600" dirty="0" smtClean="0"/>
              <a:t> </a:t>
            </a:r>
            <a:r>
              <a:rPr lang="de-DE" sz="2600" dirty="0" err="1" smtClean="0"/>
              <a:t>safety</a:t>
            </a:r>
            <a:r>
              <a:rPr lang="de-DE" sz="2600" dirty="0" smtClean="0"/>
              <a:t> </a:t>
            </a:r>
            <a:r>
              <a:rPr lang="de-DE" sz="2600" dirty="0" err="1" smtClean="0"/>
              <a:t>briefings</a:t>
            </a:r>
            <a:r>
              <a:rPr lang="de-DE" sz="2600" dirty="0" smtClean="0"/>
              <a:t> and </a:t>
            </a:r>
            <a:r>
              <a:rPr lang="de-DE" sz="2600" dirty="0" err="1" smtClean="0"/>
              <a:t>instructions</a:t>
            </a:r>
            <a:r>
              <a:rPr lang="de-DE" sz="2600" dirty="0"/>
              <a:t>.</a:t>
            </a:r>
            <a:r>
              <a:rPr lang="de-DE" sz="2600" dirty="0" smtClean="0"/>
              <a:t> 	</a:t>
            </a:r>
          </a:p>
          <a:p>
            <a:pPr lvl="1"/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16918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1107</Words>
  <Application>Microsoft Office PowerPoint</Application>
  <PresentationFormat>Bildschirmpräsentation (4:3)</PresentationFormat>
  <Paragraphs>140</Paragraphs>
  <Slides>10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template-european-xfel-gmbh_presentation</vt:lpstr>
      <vt:lpstr>Access of Laboratories XHQ – Floor E0</vt:lpstr>
      <vt:lpstr>Safety requirements</vt:lpstr>
      <vt:lpstr>Safety requirements</vt:lpstr>
      <vt:lpstr>Access control system</vt:lpstr>
      <vt:lpstr>Set up of access rights</vt:lpstr>
      <vt:lpstr>Access right management – Roles and tasks</vt:lpstr>
      <vt:lpstr> Access right management – Roles and tasks</vt:lpstr>
      <vt:lpstr>Access areas</vt:lpstr>
      <vt:lpstr>Safety requirements for access (so-called access properties in DARFDACHS)</vt:lpstr>
      <vt:lpstr>General concept of access management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Kozielski, Sigrid</cp:lastModifiedBy>
  <cp:revision>22</cp:revision>
  <cp:lastPrinted>2008-09-01T15:04:16Z</cp:lastPrinted>
  <dcterms:created xsi:type="dcterms:W3CDTF">2012-08-22T09:26:39Z</dcterms:created>
  <dcterms:modified xsi:type="dcterms:W3CDTF">2016-11-03T20:08:37Z</dcterms:modified>
</cp:coreProperties>
</file>