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82" r:id="rId2"/>
    <p:sldId id="333" r:id="rId3"/>
    <p:sldId id="383" r:id="rId4"/>
    <p:sldId id="389" r:id="rId5"/>
    <p:sldId id="384" r:id="rId6"/>
    <p:sldId id="385" r:id="rId7"/>
    <p:sldId id="386" r:id="rId8"/>
    <p:sldId id="387" r:id="rId9"/>
    <p:sldId id="388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FF6600"/>
    <a:srgbClr val="CCECFF"/>
    <a:srgbClr val="FF99CC"/>
    <a:srgbClr val="00CC00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27 October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</a:t>
            </a:r>
            <a:r>
              <a:rPr lang="en-GB" sz="2000" smtClean="0">
                <a:solidFill>
                  <a:srgbClr val="FF0066"/>
                </a:solidFill>
              </a:rPr>
              <a:t>the meeting</a:t>
            </a: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SACI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Wojtek and Robin have been gathering the information needed to implement SACI firmware in ITSDAQ (Wojtek) and the corresponding software (Robin).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Wojtek has been speaking with Pietro and Hervé about SACI specifics and with Matt about how to add SACI within the ITSDAQ firmware environment.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CHESS-2/SACI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has enough info to start, though still with some unknowns like the polarity of some signals and the expected response time for CHESS-2 to respond to SACI commands. </a:t>
            </a:r>
            <a:endParaRPr lang="en-GB" dirty="0"/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Pietro and </a:t>
            </a:r>
            <a:r>
              <a:rPr lang="en-GB" dirty="0"/>
              <a:t>Hervé </a:t>
            </a:r>
            <a:r>
              <a:rPr lang="en-GB" dirty="0" smtClean="0"/>
              <a:t>will update the CHESS-2 documentation for </a:t>
            </a:r>
            <a:r>
              <a:rPr lang="en-GB" dirty="0" err="1" smtClean="0"/>
              <a:t>Wojtek’s</a:t>
            </a:r>
            <a:r>
              <a:rPr lang="en-GB" dirty="0" smtClean="0"/>
              <a:t> SACI questions later on (they are very busy right now, so not sure when).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ITSDAQ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indicated a better opcode block to begin from, which talks to an Ethernet block - </a:t>
            </a:r>
            <a:r>
              <a:rPr lang="en-GB" dirty="0" err="1" smtClean="0">
                <a:solidFill>
                  <a:srgbClr val="0000FF"/>
                </a:solidFill>
              </a:rPr>
              <a:t>rawcom</a:t>
            </a:r>
            <a:r>
              <a:rPr lang="en-GB" dirty="0" smtClean="0"/>
              <a:t>. Uses fixed lengths. Will specify which channel and timeout (# of clocks), + 52 bits of data to be sent.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the software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can start on software now, enough is known. This is extending SCTDAQ to add SACI commands.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firmware, continued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Actions: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Robin newer version of CHESS-2 register spec (version 1.3)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</a:t>
            </a:r>
            <a:r>
              <a:rPr lang="en-GB" dirty="0" smtClean="0"/>
              <a:t>John to send firmware code for TWOWIRE SPI to Wojtek to verify that it’s in the current Nexys Video codebase.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</a:t>
            </a:r>
            <a:r>
              <a:rPr lang="en-GB" dirty="0"/>
              <a:t>John to send </a:t>
            </a:r>
            <a:r>
              <a:rPr lang="en-GB" dirty="0" smtClean="0"/>
              <a:t>software source code for setting up the Texas Instruments DAC </a:t>
            </a:r>
            <a:r>
              <a:rPr lang="en-GB" dirty="0" smtClean="0"/>
              <a:t>to </a:t>
            </a:r>
            <a:r>
              <a:rPr lang="en-GB" dirty="0" smtClean="0"/>
              <a:t>Robin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5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CHESS-2-to-FMC adaptor board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The adaptor board design is now with the circuit board manufacturer. Pavel is dealing with some last technical queries: about filled vias in pads, used due to space constraints. Doing this properly so that pads are planar and </a:t>
            </a:r>
            <a:r>
              <a:rPr lang="en-GB" dirty="0" err="1" smtClean="0"/>
              <a:t>solderable</a:t>
            </a:r>
            <a:r>
              <a:rPr lang="en-GB" dirty="0" smtClean="0"/>
              <a:t> needs quite a bit of care.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2 week turnaround once queries resolved + shipping time (from US)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Have quotes for stuffing boards, ~CAD 270/board for 10</a:t>
            </a:r>
            <a:r>
              <a:rPr lang="en-GB" dirty="0" smtClean="0"/>
              <a:t>.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C</a:t>
            </a:r>
            <a:r>
              <a:rPr lang="en-GB" dirty="0" smtClean="0"/>
              <a:t>onnectors </a:t>
            </a:r>
            <a:r>
              <a:rPr lang="en-GB" dirty="0"/>
              <a:t>are needed within 2.5 weeks, </a:t>
            </a:r>
            <a:r>
              <a:rPr lang="en-GB" dirty="0">
                <a:solidFill>
                  <a:srgbClr val="FF0066"/>
                </a:solidFill>
              </a:rPr>
              <a:t>~15 November.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Actions still pending: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6600"/>
                </a:solidFill>
              </a:rPr>
              <a:t>Done:</a:t>
            </a:r>
            <a:r>
              <a:rPr lang="en-GB" sz="1600" dirty="0" smtClean="0"/>
              <a:t> </a:t>
            </a:r>
            <a:r>
              <a:rPr lang="en-GB" sz="1600" dirty="0" smtClean="0"/>
              <a:t>Jaya John </a:t>
            </a:r>
            <a:r>
              <a:rPr lang="en-GB" sz="1600" dirty="0" smtClean="0"/>
              <a:t>has ordered 11 connectors. Order issued to Onecall on 1 Nov, so connectors expected ~13 Nov. We will use 2-day shipping to UBC. With customs, it is a bit tight.</a:t>
            </a:r>
            <a:endParaRPr lang="en-GB" sz="1600" dirty="0"/>
          </a:p>
          <a:p>
            <a:pPr marL="914400" lvl="3">
              <a:spcAft>
                <a:spcPts val="600"/>
              </a:spcAft>
            </a:pPr>
            <a:r>
              <a:rPr lang="en-GB" sz="1600" dirty="0" smtClean="0"/>
              <a:t>The digital daughterboard – for the version UBC had – had a typo in some signals: BL appeared also as BR; BLR appeared also as BRL.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6600"/>
                </a:solidFill>
              </a:rPr>
              <a:t>Done:</a:t>
            </a:r>
            <a:r>
              <a:rPr lang="en-GB" sz="1600" dirty="0"/>
              <a:t> </a:t>
            </a:r>
            <a:r>
              <a:rPr lang="en-GB" sz="1600" dirty="0" smtClean="0"/>
              <a:t>Jaya </a:t>
            </a:r>
            <a:r>
              <a:rPr lang="en-GB" sz="1600" dirty="0" smtClean="0"/>
              <a:t>John to check final version of digital d/b schematics </a:t>
            </a:r>
            <a:r>
              <a:rPr lang="en-GB" sz="1600" dirty="0" smtClean="0"/>
              <a:t>– </a:t>
            </a:r>
            <a:r>
              <a:rPr lang="en-GB" sz="1600" dirty="0" smtClean="0">
                <a:solidFill>
                  <a:srgbClr val="FF0066"/>
                </a:solidFill>
              </a:rPr>
              <a:t>this is in the v14 which I have as final </a:t>
            </a:r>
            <a:r>
              <a:rPr lang="en-GB" sz="1600" dirty="0" smtClean="0"/>
              <a:t>-- </a:t>
            </a:r>
            <a:r>
              <a:rPr lang="en-GB" sz="1600" dirty="0" smtClean="0"/>
              <a:t>and </a:t>
            </a:r>
            <a:r>
              <a:rPr lang="en-GB" sz="1600" dirty="0" smtClean="0"/>
              <a:t>let SLAC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3. Other CHESS-2 hardware</a:t>
            </a:r>
          </a:p>
          <a:p>
            <a:pPr marL="457200" lvl="2">
              <a:spcAft>
                <a:spcPts val="600"/>
              </a:spcAft>
            </a:pP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Jaya John showed slides from Su Dong from Tuesday’s Strip CMOS meeting.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Need to ask UCSC and SLAC for advice on the environment in which to run CHESS-2:  cooling needed? Dry air? 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UBC’s ATLAS group has an enclosure but would need some adapting for CHESS-2, so some time needed.</a:t>
            </a:r>
          </a:p>
          <a:p>
            <a:pPr marL="457200" lvl="2">
              <a:spcAft>
                <a:spcPts val="600"/>
              </a:spcAft>
            </a:pP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Actions:</a:t>
            </a:r>
            <a:endParaRPr lang="en-GB" dirty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dirty="0"/>
              <a:t>Jaya John to ask </a:t>
            </a:r>
            <a:r>
              <a:rPr lang="en-GB" dirty="0" smtClean="0"/>
              <a:t>re </a:t>
            </a:r>
            <a:r>
              <a:rPr lang="en-GB" dirty="0"/>
              <a:t>environment </a:t>
            </a:r>
            <a:r>
              <a:rPr lang="en-GB" dirty="0" smtClean="0">
                <a:solidFill>
                  <a:srgbClr val="FF0066"/>
                </a:solidFill>
              </a:rPr>
              <a:t>– no reply yet.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dirty="0" smtClean="0"/>
              <a:t>Jaya John to ask Su Dong to prioritise UBC to receive digital daughterboard early, to start working with the adaptor board</a:t>
            </a:r>
            <a:r>
              <a:rPr lang="en-GB" dirty="0" smtClean="0"/>
              <a:t>. </a:t>
            </a:r>
            <a:r>
              <a:rPr lang="en-GB" dirty="0" smtClean="0">
                <a:solidFill>
                  <a:srgbClr val="006600"/>
                </a:solidFill>
              </a:rPr>
              <a:t>This is agreed.</a:t>
            </a:r>
            <a:endParaRPr lang="en-GB" dirty="0">
              <a:solidFill>
                <a:srgbClr val="006600"/>
              </a:solidFill>
            </a:endParaRPr>
          </a:p>
          <a:p>
            <a:pPr marL="457200" lvl="2">
              <a:spcAft>
                <a:spcPts val="600"/>
              </a:spcAft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6662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Backup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For info, I presented these ABCN’ slides to the Strip CMOS meeting Tue 25 Oct, to bring the wider group up to date with our progress: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0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8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1) Data path: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UBC (Vancouver) have successfully completed the data path of the ABCN’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Tested via an FMC loopback cable on the Nexys Video FPGA board: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Emulated CHESS-2 data out of FPGA, across FMC loopback, back into FPGA, handled by ABCN’, read out by SCTDAQ software.</a:t>
            </a:r>
            <a:endParaRPr lang="en-GB" sz="16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2) Next steps:</a:t>
            </a:r>
            <a:endParaRPr lang="en-GB" sz="18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UBC is currently working on SACI code to talk to CHESS-2</a:t>
            </a: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20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to FMC adaptor board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9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00708"/>
            <a:ext cx="8210866" cy="456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Status: </a:t>
            </a:r>
            <a:r>
              <a:rPr lang="en-GB" sz="1800" dirty="0" smtClean="0"/>
              <a:t>design completed after many checks.</a:t>
            </a:r>
          </a:p>
          <a:p>
            <a:pPr marL="0" indent="0">
              <a:buNone/>
            </a:pPr>
            <a:r>
              <a:rPr lang="en-GB" sz="1800" dirty="0" smtClean="0"/>
              <a:t>UBC is ordering 20 boards. Planning to assemble 10 boards to start. </a:t>
            </a:r>
          </a:p>
          <a:p>
            <a:pPr marL="0" indent="0">
              <a:buNone/>
            </a:pPr>
            <a:r>
              <a:rPr lang="en-GB" sz="1800" dirty="0" smtClean="0"/>
              <a:t>ETA of boards ~2 weeks, then assembly.</a:t>
            </a:r>
            <a:endParaRPr lang="en-GB" sz="14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3623" y="4448822"/>
            <a:ext cx="8210866" cy="456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Key features:</a:t>
            </a:r>
          </a:p>
          <a:p>
            <a:r>
              <a:rPr lang="en-GB" sz="1800" dirty="0" smtClean="0"/>
              <a:t>Connects a CHESS-2 digital d/b to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via FMC connector</a:t>
            </a:r>
          </a:p>
          <a:p>
            <a:r>
              <a:rPr lang="en-GB" sz="1800" dirty="0" smtClean="0"/>
              <a:t>Allows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to read 1 of 3 strip arrays</a:t>
            </a:r>
            <a:endParaRPr lang="en-GB" sz="1400" dirty="0" smtClean="0"/>
          </a:p>
          <a:p>
            <a:r>
              <a:rPr lang="en-GB" sz="1800" dirty="0" smtClean="0"/>
              <a:t>Provides voltage supplies, HV connection and external bias DACs</a:t>
            </a:r>
          </a:p>
          <a:p>
            <a:r>
              <a:rPr lang="en-GB" sz="1800" dirty="0" smtClean="0"/>
              <a:t>FMC connector wired so that the other 2 strip arrays are connected to the High Pin Count pins</a:t>
            </a:r>
          </a:p>
          <a:p>
            <a:pPr lvl="1"/>
            <a:r>
              <a:rPr lang="en-GB" sz="1400" dirty="0" smtClean="0"/>
              <a:t>Could be connected to various high pin count FMC evaluation boards if need be.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767136" y="2060848"/>
            <a:ext cx="5873316" cy="2487586"/>
            <a:chOff x="2767136" y="1520788"/>
            <a:chExt cx="5873316" cy="2487586"/>
          </a:xfrm>
        </p:grpSpPr>
        <p:sp>
          <p:nvSpPr>
            <p:cNvPr id="8" name="Rectangle 7"/>
            <p:cNvSpPr/>
            <p:nvPr/>
          </p:nvSpPr>
          <p:spPr>
            <a:xfrm>
              <a:off x="2767136" y="1736812"/>
              <a:ext cx="4186990" cy="2271562"/>
            </a:xfrm>
            <a:prstGeom prst="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20589" y="1520788"/>
              <a:ext cx="3080084" cy="42351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Daughterboard connector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64416" y="3315354"/>
              <a:ext cx="1992430" cy="4235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FMC connector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1518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3576" y="3003889"/>
              <a:ext cx="1209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regulators</a:t>
              </a:r>
            </a:p>
            <a:p>
              <a:r>
                <a:rPr lang="en-GB" sz="1400" dirty="0"/>
                <a:t>a</a:t>
              </a:r>
              <a:r>
                <a:rPr lang="en-GB" sz="1400" dirty="0" smtClean="0"/>
                <a:t>nd bias DAC</a:t>
              </a:r>
              <a:endParaRPr lang="en-GB" sz="14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839727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6697352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697352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2839727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83101" y="3672190"/>
              <a:ext cx="16573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m</a:t>
              </a:r>
              <a:r>
                <a:rPr lang="en-GB" sz="1400" dirty="0" smtClean="0"/>
                <a:t>ounting holes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28651" y="2117526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H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71518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62904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62904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74422" y="2351448"/>
              <a:ext cx="1190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4mm sockets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28651" y="2391025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L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28651" y="2663881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ground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748666" y="2296516"/>
            <a:ext cx="1682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Adaptor board sketch:</a:t>
            </a:r>
          </a:p>
        </p:txBody>
      </p:sp>
    </p:spTree>
    <p:extLst>
      <p:ext uri="{BB962C8B-B14F-4D97-AF65-F5344CB8AC3E}">
        <p14:creationId xmlns:p14="http://schemas.microsoft.com/office/powerpoint/2010/main" val="35289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31302</TotalTime>
  <Words>829</Words>
  <Application>Microsoft Office PowerPoint</Application>
  <PresentationFormat>On-screen Show (4:3)</PresentationFormat>
  <Paragraphs>92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Progress and next steps  27 October 2016  this version is the minutes of the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1174</cp:revision>
  <cp:lastPrinted>2015-07-21T15:43:16Z</cp:lastPrinted>
  <dcterms:created xsi:type="dcterms:W3CDTF">2014-09-18T13:48:06Z</dcterms:created>
  <dcterms:modified xsi:type="dcterms:W3CDTF">2016-11-03T15:45:19Z</dcterms:modified>
</cp:coreProperties>
</file>