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382" r:id="rId2"/>
    <p:sldId id="333" r:id="rId3"/>
    <p:sldId id="383" r:id="rId4"/>
    <p:sldId id="389" r:id="rId5"/>
    <p:sldId id="384" r:id="rId6"/>
    <p:sldId id="385" r:id="rId7"/>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FF0066"/>
    <a:srgbClr val="FF6600"/>
    <a:srgbClr val="CCECFF"/>
    <a:srgbClr val="FF99CC"/>
    <a:srgbClr val="00CC00"/>
    <a:srgbClr val="FF9966"/>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7" autoAdjust="0"/>
    <p:restoredTop sz="97853" autoAdjust="0"/>
  </p:normalViewPr>
  <p:slideViewPr>
    <p:cSldViewPr snapToGrid="0">
      <p:cViewPr varScale="1">
        <p:scale>
          <a:sx n="108" d="100"/>
          <a:sy n="108" d="100"/>
        </p:scale>
        <p:origin x="-402"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03/11/2016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03/11/2016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03/11/2016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03/11/2016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03/11/2016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03/11/2016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03/11/2016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03/11/2016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Progress and next steps</a:t>
            </a:r>
            <a:r>
              <a:rPr lang="en-GB" dirty="0" smtClean="0"/>
              <a:t/>
            </a:r>
            <a:br>
              <a:rPr lang="en-GB" dirty="0" smtClean="0"/>
            </a:br>
            <a:r>
              <a:rPr lang="en-GB" sz="3100" dirty="0" smtClean="0"/>
              <a:t/>
            </a:r>
            <a:br>
              <a:rPr lang="en-GB" sz="3100" dirty="0" smtClean="0"/>
            </a:br>
            <a:r>
              <a:rPr lang="en-GB" sz="3200" dirty="0" smtClean="0"/>
              <a:t>3 November 2016</a:t>
            </a:r>
            <a:br>
              <a:rPr lang="en-GB" sz="3200" dirty="0" smtClean="0"/>
            </a:br>
            <a:r>
              <a:rPr lang="en-GB" sz="1800" dirty="0" smtClean="0">
                <a:solidFill>
                  <a:srgbClr val="FF0066"/>
                </a:solidFill>
              </a:rPr>
              <a:t/>
            </a:r>
            <a:br>
              <a:rPr lang="en-GB" sz="1800" dirty="0" smtClean="0">
                <a:solidFill>
                  <a:srgbClr val="FF0066"/>
                </a:solidFill>
              </a:rPr>
            </a:br>
            <a:r>
              <a:rPr lang="en-GB" sz="2000" dirty="0" smtClean="0">
                <a:solidFill>
                  <a:srgbClr val="FF0066"/>
                </a:solidFill>
              </a:rPr>
              <a:t>this version is the minutes of the meeting</a:t>
            </a:r>
            <a:endParaRPr lang="en-GB" dirty="0">
              <a:solidFill>
                <a:srgbClr val="FF0066"/>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2246769"/>
          </a:xfrm>
          <a:prstGeom prst="rect">
            <a:avLst/>
          </a:prstGeom>
          <a:noFill/>
        </p:spPr>
        <p:txBody>
          <a:bodyPr wrap="square" rtlCol="0">
            <a:spAutoFit/>
          </a:bodyPr>
          <a:lstStyle/>
          <a:p>
            <a:pPr>
              <a:spcAft>
                <a:spcPts val="600"/>
              </a:spcAft>
            </a:pPr>
            <a:r>
              <a:rPr lang="en-GB" sz="2400" dirty="0" smtClean="0"/>
              <a:t>Discuss progress and steps for next week:</a:t>
            </a:r>
          </a:p>
          <a:p>
            <a:pPr lvl="1">
              <a:spcAft>
                <a:spcPts val="600"/>
              </a:spcAft>
            </a:pPr>
            <a:r>
              <a:rPr lang="en-GB" sz="2400" dirty="0" smtClean="0"/>
              <a:t>ABCN’ firmware</a:t>
            </a:r>
          </a:p>
          <a:p>
            <a:pPr lvl="1">
              <a:spcAft>
                <a:spcPts val="600"/>
              </a:spcAft>
            </a:pPr>
            <a:r>
              <a:rPr lang="en-GB" sz="2400" dirty="0"/>
              <a:t>	</a:t>
            </a:r>
            <a:r>
              <a:rPr lang="en-GB" sz="2400" dirty="0" smtClean="0"/>
              <a:t>SACI </a:t>
            </a:r>
          </a:p>
          <a:p>
            <a:pPr lvl="1">
              <a:spcAft>
                <a:spcPts val="600"/>
              </a:spcAft>
            </a:pPr>
            <a:r>
              <a:rPr lang="en-GB" sz="2400" dirty="0" smtClean="0"/>
              <a:t>CHESS-2-to-FMC adaptor board </a:t>
            </a:r>
          </a:p>
          <a:p>
            <a:pPr lvl="1">
              <a:spcAft>
                <a:spcPts val="600"/>
              </a:spcAft>
            </a:pPr>
            <a:r>
              <a:rPr lang="en-GB" sz="2400" dirty="0" smtClean="0"/>
              <a:t>Other CHESS-2 hardware</a:t>
            </a:r>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24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4832092"/>
          </a:xfrm>
          <a:prstGeom prst="rect">
            <a:avLst/>
          </a:prstGeom>
          <a:noFill/>
        </p:spPr>
        <p:txBody>
          <a:bodyPr wrap="square" rtlCol="0">
            <a:spAutoFit/>
          </a:bodyPr>
          <a:lstStyle/>
          <a:p>
            <a:pPr marL="0" lvl="1">
              <a:spcAft>
                <a:spcPts val="600"/>
              </a:spcAft>
            </a:pPr>
            <a:r>
              <a:rPr lang="en-GB" sz="2400" dirty="0" smtClean="0"/>
              <a:t>1. ABCN’ firmware</a:t>
            </a:r>
          </a:p>
          <a:p>
            <a:pPr marL="457200" lvl="2">
              <a:spcAft>
                <a:spcPts val="600"/>
              </a:spcAft>
            </a:pPr>
            <a:r>
              <a:rPr lang="en-GB" dirty="0" smtClean="0"/>
              <a:t>For </a:t>
            </a:r>
            <a:r>
              <a:rPr lang="en-GB" dirty="0" smtClean="0"/>
              <a:t>the CHESS-2/SACI side:</a:t>
            </a:r>
          </a:p>
          <a:p>
            <a:pPr marL="742950" lvl="2" indent="-285750">
              <a:spcAft>
                <a:spcPts val="600"/>
              </a:spcAft>
              <a:buFont typeface="Arial" panose="020B0604020202020204" pitchFamily="34" charset="0"/>
              <a:buChar char="•"/>
            </a:pPr>
            <a:r>
              <a:rPr lang="en-GB" dirty="0" smtClean="0"/>
              <a:t>Wojtek </a:t>
            </a:r>
            <a:r>
              <a:rPr lang="en-GB" dirty="0" smtClean="0"/>
              <a:t>is starting from the available info (not much, for now). The SACI part looks relatively straightforward.</a:t>
            </a:r>
            <a:endParaRPr lang="en-GB" dirty="0"/>
          </a:p>
          <a:p>
            <a:pPr marL="742950" lvl="2" indent="-285750">
              <a:spcAft>
                <a:spcPts val="600"/>
              </a:spcAft>
              <a:buFont typeface="Arial" panose="020B0604020202020204" pitchFamily="34" charset="0"/>
              <a:buChar char="•"/>
            </a:pPr>
            <a:r>
              <a:rPr lang="en-GB" dirty="0" smtClean="0"/>
              <a:t>Wojtek </a:t>
            </a:r>
            <a:r>
              <a:rPr lang="en-GB" dirty="0" smtClean="0"/>
              <a:t>has started from the </a:t>
            </a:r>
            <a:r>
              <a:rPr lang="en-GB" dirty="0" err="1" smtClean="0"/>
              <a:t>rawcom</a:t>
            </a:r>
            <a:r>
              <a:rPr lang="en-GB" dirty="0" smtClean="0"/>
              <a:t> block recommended by Matt. </a:t>
            </a:r>
          </a:p>
          <a:p>
            <a:pPr marL="742950" lvl="2" indent="-285750">
              <a:spcAft>
                <a:spcPts val="600"/>
              </a:spcAft>
              <a:buFont typeface="Arial" panose="020B0604020202020204" pitchFamily="34" charset="0"/>
              <a:buChar char="•"/>
            </a:pPr>
            <a:r>
              <a:rPr lang="en-GB" dirty="0" smtClean="0">
                <a:solidFill>
                  <a:srgbClr val="006600"/>
                </a:solidFill>
              </a:rPr>
              <a:t>Done:</a:t>
            </a:r>
            <a:r>
              <a:rPr lang="en-GB" dirty="0" smtClean="0">
                <a:solidFill>
                  <a:srgbClr val="FF0066"/>
                </a:solidFill>
              </a:rPr>
              <a:t> </a:t>
            </a:r>
            <a:r>
              <a:rPr lang="en-GB" dirty="0" smtClean="0"/>
              <a:t>Jaya </a:t>
            </a:r>
            <a:r>
              <a:rPr lang="en-GB" dirty="0"/>
              <a:t>John to </a:t>
            </a:r>
            <a:r>
              <a:rPr lang="en-GB" dirty="0" smtClean="0"/>
              <a:t>send </a:t>
            </a:r>
            <a:r>
              <a:rPr lang="en-GB" dirty="0"/>
              <a:t>Wojtek </a:t>
            </a:r>
            <a:r>
              <a:rPr lang="en-GB" dirty="0" smtClean="0"/>
              <a:t>the SACI </a:t>
            </a:r>
            <a:r>
              <a:rPr lang="en-GB" dirty="0"/>
              <a:t>DAQ-side </a:t>
            </a:r>
            <a:r>
              <a:rPr lang="en-GB" dirty="0" smtClean="0"/>
              <a:t>source code from SLAC.</a:t>
            </a:r>
          </a:p>
          <a:p>
            <a:pPr marL="457200" lvl="2">
              <a:spcAft>
                <a:spcPts val="600"/>
              </a:spcAft>
            </a:pPr>
            <a:r>
              <a:rPr lang="en-GB" dirty="0" smtClean="0"/>
              <a:t>For </a:t>
            </a:r>
            <a:r>
              <a:rPr lang="en-GB" dirty="0" smtClean="0"/>
              <a:t>the ITSDAQ side:</a:t>
            </a:r>
          </a:p>
          <a:p>
            <a:pPr marL="742950" lvl="2" indent="-285750">
              <a:spcAft>
                <a:spcPts val="600"/>
              </a:spcAft>
              <a:buFont typeface="Arial" panose="020B0604020202020204" pitchFamily="34" charset="0"/>
              <a:buChar char="•"/>
            </a:pPr>
            <a:r>
              <a:rPr lang="en-GB" dirty="0" smtClean="0">
                <a:solidFill>
                  <a:srgbClr val="FF0066"/>
                </a:solidFill>
              </a:rPr>
              <a:t>Action: Matt </a:t>
            </a:r>
            <a:r>
              <a:rPr lang="en-GB" dirty="0"/>
              <a:t>offered to write a generic opcode example block, to take </a:t>
            </a:r>
            <a:r>
              <a:rPr lang="en-GB" dirty="0" smtClean="0"/>
              <a:t>some data </a:t>
            </a:r>
            <a:r>
              <a:rPr lang="en-GB" dirty="0"/>
              <a:t>from Ethernet, modify it, then send something back.</a:t>
            </a:r>
            <a:endParaRPr lang="en-GB" dirty="0">
              <a:solidFill>
                <a:srgbClr val="FF0066"/>
              </a:solidFill>
            </a:endParaRPr>
          </a:p>
          <a:p>
            <a:pPr marL="457200" lvl="2">
              <a:spcAft>
                <a:spcPts val="600"/>
              </a:spcAft>
            </a:pPr>
            <a:r>
              <a:rPr lang="en-GB" dirty="0" smtClean="0"/>
              <a:t>For </a:t>
            </a:r>
            <a:r>
              <a:rPr lang="en-GB" dirty="0" smtClean="0"/>
              <a:t>the software side:</a:t>
            </a:r>
          </a:p>
          <a:p>
            <a:pPr marL="742950" lvl="2" indent="-285750">
              <a:spcAft>
                <a:spcPts val="600"/>
              </a:spcAft>
              <a:buFont typeface="Arial" panose="020B0604020202020204" pitchFamily="34" charset="0"/>
              <a:buChar char="•"/>
            </a:pPr>
            <a:r>
              <a:rPr lang="en-GB" dirty="0" smtClean="0"/>
              <a:t>Robin can start on software now, enough is known. This is extending SCTDAQ to add SACI commands</a:t>
            </a:r>
            <a:r>
              <a:rPr lang="en-GB" dirty="0" smtClean="0"/>
              <a:t>.</a:t>
            </a:r>
          </a:p>
          <a:p>
            <a:pPr marL="742950" lvl="2" indent="-285750">
              <a:spcAft>
                <a:spcPts val="600"/>
              </a:spcAft>
              <a:buFont typeface="Arial" panose="020B0604020202020204" pitchFamily="34" charset="0"/>
              <a:buChar char="•"/>
            </a:pPr>
            <a:r>
              <a:rPr lang="en-GB" dirty="0" smtClean="0">
                <a:solidFill>
                  <a:srgbClr val="006600"/>
                </a:solidFill>
              </a:rPr>
              <a:t>Done: </a:t>
            </a:r>
            <a:r>
              <a:rPr lang="en-GB" dirty="0" smtClean="0"/>
              <a:t>Jaya John to send Robin a cheat sheet for hex codes used in SPI/DAC code.</a:t>
            </a:r>
            <a:endParaRPr lang="en-GB" dirty="0" smtClean="0">
              <a:solidFill>
                <a:srgbClr val="FF0066"/>
              </a:solidFill>
            </a:endParaRPr>
          </a:p>
          <a:p>
            <a:pPr marL="457200" lvl="2">
              <a:spcAft>
                <a:spcPts val="600"/>
              </a:spcAft>
            </a:pPr>
            <a:endParaRPr lang="en-GB" dirty="0" smtClean="0"/>
          </a:p>
        </p:txBody>
      </p:sp>
    </p:spTree>
    <p:extLst>
      <p:ext uri="{BB962C8B-B14F-4D97-AF65-F5344CB8AC3E}">
        <p14:creationId xmlns:p14="http://schemas.microsoft.com/office/powerpoint/2010/main" val="853814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24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2431435"/>
          </a:xfrm>
          <a:prstGeom prst="rect">
            <a:avLst/>
          </a:prstGeom>
          <a:noFill/>
        </p:spPr>
        <p:txBody>
          <a:bodyPr wrap="square" rtlCol="0">
            <a:spAutoFit/>
          </a:bodyPr>
          <a:lstStyle/>
          <a:p>
            <a:pPr marL="0" lvl="1">
              <a:spcAft>
                <a:spcPts val="600"/>
              </a:spcAft>
            </a:pPr>
            <a:r>
              <a:rPr lang="en-GB" sz="2400" dirty="0" smtClean="0"/>
              <a:t>1. ABCN’ firmware, continued</a:t>
            </a:r>
          </a:p>
          <a:p>
            <a:pPr marL="457200" lvl="2">
              <a:spcAft>
                <a:spcPts val="600"/>
              </a:spcAft>
            </a:pPr>
            <a:r>
              <a:rPr lang="en-GB" dirty="0" smtClean="0">
                <a:solidFill>
                  <a:srgbClr val="FF0066"/>
                </a:solidFill>
              </a:rPr>
              <a:t>Actions from last week:</a:t>
            </a:r>
            <a:endParaRPr lang="en-GB" dirty="0" smtClean="0">
              <a:solidFill>
                <a:srgbClr val="FF0066"/>
              </a:solidFill>
            </a:endParaRPr>
          </a:p>
          <a:p>
            <a:pPr marL="457200" lvl="2">
              <a:spcAft>
                <a:spcPts val="600"/>
              </a:spcAft>
            </a:pPr>
            <a:r>
              <a:rPr lang="en-GB" dirty="0" smtClean="0">
                <a:solidFill>
                  <a:srgbClr val="006600"/>
                </a:solidFill>
              </a:rPr>
              <a:t>Done: </a:t>
            </a:r>
            <a:r>
              <a:rPr lang="en-GB" dirty="0" smtClean="0"/>
              <a:t>Jaya John to send Robin newer version of CHESS-2 register spec (version 1.3)</a:t>
            </a:r>
          </a:p>
          <a:p>
            <a:pPr marL="457200" lvl="2">
              <a:spcAft>
                <a:spcPts val="600"/>
              </a:spcAft>
            </a:pPr>
            <a:r>
              <a:rPr lang="en-GB" dirty="0">
                <a:solidFill>
                  <a:srgbClr val="006600"/>
                </a:solidFill>
              </a:rPr>
              <a:t>Done: </a:t>
            </a:r>
            <a:r>
              <a:rPr lang="en-GB" dirty="0" smtClean="0"/>
              <a:t>Jaya John to send firmware code for TWOWIRE SPI to Wojtek to verify that it’s in the current Nexys Video codebase.</a:t>
            </a:r>
          </a:p>
          <a:p>
            <a:pPr marL="457200" lvl="2">
              <a:spcAft>
                <a:spcPts val="600"/>
              </a:spcAft>
            </a:pPr>
            <a:r>
              <a:rPr lang="en-GB" dirty="0">
                <a:solidFill>
                  <a:srgbClr val="006600"/>
                </a:solidFill>
              </a:rPr>
              <a:t>Done: </a:t>
            </a:r>
            <a:r>
              <a:rPr lang="en-GB" dirty="0" smtClean="0"/>
              <a:t>Jaya </a:t>
            </a:r>
            <a:r>
              <a:rPr lang="en-GB" dirty="0"/>
              <a:t>John to send </a:t>
            </a:r>
            <a:r>
              <a:rPr lang="en-GB" dirty="0" smtClean="0"/>
              <a:t>software source code for setting up the Texas Instruments DAC to Robin</a:t>
            </a:r>
            <a:endParaRPr lang="en-GB" dirty="0"/>
          </a:p>
        </p:txBody>
      </p:sp>
    </p:spTree>
    <p:extLst>
      <p:ext uri="{BB962C8B-B14F-4D97-AF65-F5344CB8AC3E}">
        <p14:creationId xmlns:p14="http://schemas.microsoft.com/office/powerpoint/2010/main" val="2477520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5416868"/>
          </a:xfrm>
          <a:prstGeom prst="rect">
            <a:avLst/>
          </a:prstGeom>
          <a:noFill/>
        </p:spPr>
        <p:txBody>
          <a:bodyPr wrap="square" rtlCol="0">
            <a:spAutoFit/>
          </a:bodyPr>
          <a:lstStyle/>
          <a:p>
            <a:pPr marL="0" lvl="1">
              <a:spcAft>
                <a:spcPts val="600"/>
              </a:spcAft>
            </a:pPr>
            <a:r>
              <a:rPr lang="en-GB" sz="2400" dirty="0" smtClean="0"/>
              <a:t>2. CHESS-2-to-FMC adaptor board </a:t>
            </a:r>
          </a:p>
          <a:p>
            <a:pPr marL="457200" lvl="2">
              <a:spcAft>
                <a:spcPts val="600"/>
              </a:spcAft>
            </a:pPr>
            <a:r>
              <a:rPr lang="en-GB" dirty="0" smtClean="0"/>
              <a:t>Board manufacturing underway. Have not heard anything, so should be going fine.</a:t>
            </a:r>
          </a:p>
          <a:p>
            <a:pPr marL="457200" lvl="2">
              <a:spcAft>
                <a:spcPts val="600"/>
              </a:spcAft>
            </a:pPr>
            <a:r>
              <a:rPr lang="en-GB" dirty="0" smtClean="0"/>
              <a:t>Pavel now ordering components for assembly and confirming the order with the assembly house. So we should be able to send the boards for stuffing once the boards and connectors arrive ~mid Nov.</a:t>
            </a:r>
            <a:endParaRPr lang="en-GB" dirty="0" smtClean="0"/>
          </a:p>
          <a:p>
            <a:pPr marL="457200" lvl="2">
              <a:spcAft>
                <a:spcPts val="600"/>
              </a:spcAft>
            </a:pPr>
            <a:r>
              <a:rPr lang="en-GB" dirty="0"/>
              <a:t>C</a:t>
            </a:r>
            <a:r>
              <a:rPr lang="en-GB" dirty="0" smtClean="0"/>
              <a:t>onnectors </a:t>
            </a:r>
            <a:r>
              <a:rPr lang="en-GB" dirty="0"/>
              <a:t>are needed within 2.5 weeks, </a:t>
            </a:r>
            <a:r>
              <a:rPr lang="en-GB" dirty="0">
                <a:solidFill>
                  <a:srgbClr val="FF0066"/>
                </a:solidFill>
              </a:rPr>
              <a:t>~15 November.</a:t>
            </a:r>
            <a:endParaRPr lang="en-GB" dirty="0" smtClean="0">
              <a:solidFill>
                <a:srgbClr val="FF0066"/>
              </a:solidFill>
            </a:endParaRPr>
          </a:p>
          <a:p>
            <a:pPr marL="457200" lvl="2">
              <a:spcAft>
                <a:spcPts val="600"/>
              </a:spcAft>
            </a:pPr>
            <a:r>
              <a:rPr lang="en-GB" dirty="0" smtClean="0"/>
              <a:t>1 week turnaround from ‘audit’ (once components all checked by assembly house).</a:t>
            </a:r>
          </a:p>
          <a:p>
            <a:pPr marL="457200" lvl="2">
              <a:spcAft>
                <a:spcPts val="600"/>
              </a:spcAft>
            </a:pPr>
            <a:endParaRPr lang="en-GB" dirty="0"/>
          </a:p>
          <a:p>
            <a:pPr marL="457200" lvl="2">
              <a:spcAft>
                <a:spcPts val="600"/>
              </a:spcAft>
            </a:pPr>
            <a:r>
              <a:rPr lang="en-GB" dirty="0" smtClean="0"/>
              <a:t>Actions:</a:t>
            </a:r>
            <a:endParaRPr lang="en-GB" dirty="0" smtClean="0"/>
          </a:p>
          <a:p>
            <a:pPr marL="1200150" lvl="3" indent="-285750">
              <a:spcAft>
                <a:spcPts val="600"/>
              </a:spcAft>
              <a:buFont typeface="Arial" panose="020B0604020202020204" pitchFamily="34" charset="0"/>
              <a:buChar char="•"/>
            </a:pPr>
            <a:r>
              <a:rPr lang="en-GB" sz="1600" dirty="0" smtClean="0">
                <a:solidFill>
                  <a:srgbClr val="006600"/>
                </a:solidFill>
              </a:rPr>
              <a:t>Done:</a:t>
            </a:r>
            <a:r>
              <a:rPr lang="en-GB" sz="1600" dirty="0" smtClean="0"/>
              <a:t> Jaya John has ordered 11 connectors. Order issued to Onecall on 1 Nov, so connectors expected ~13 Nov. We will use 2-day shipping to UBC. With customs, it is a bit tight.</a:t>
            </a:r>
            <a:endParaRPr lang="en-GB" sz="1600" dirty="0"/>
          </a:p>
          <a:p>
            <a:pPr marL="914400" lvl="3">
              <a:spcAft>
                <a:spcPts val="600"/>
              </a:spcAft>
            </a:pPr>
            <a:r>
              <a:rPr lang="en-GB" sz="1600" dirty="0" smtClean="0"/>
              <a:t>The digital daughterboard – for the version UBC had – had a typo in some signals: BL appeared also as BR; BLR appeared also as BRL. </a:t>
            </a:r>
            <a:endParaRPr lang="en-GB" sz="1600" dirty="0"/>
          </a:p>
          <a:p>
            <a:pPr marL="1200150" lvl="3" indent="-285750">
              <a:spcAft>
                <a:spcPts val="600"/>
              </a:spcAft>
              <a:buFont typeface="Arial" panose="020B0604020202020204" pitchFamily="34" charset="0"/>
              <a:buChar char="•"/>
            </a:pPr>
            <a:r>
              <a:rPr lang="en-GB" sz="1600" dirty="0">
                <a:solidFill>
                  <a:srgbClr val="006600"/>
                </a:solidFill>
              </a:rPr>
              <a:t>Done:</a:t>
            </a:r>
            <a:r>
              <a:rPr lang="en-GB" sz="1600" dirty="0"/>
              <a:t> </a:t>
            </a:r>
            <a:r>
              <a:rPr lang="en-GB" sz="1600" dirty="0" smtClean="0"/>
              <a:t>Jaya John </a:t>
            </a:r>
            <a:r>
              <a:rPr lang="en-GB" sz="1600" dirty="0" smtClean="0"/>
              <a:t>checked the final </a:t>
            </a:r>
            <a:r>
              <a:rPr lang="en-GB" sz="1600" dirty="0" smtClean="0"/>
              <a:t>version of digital </a:t>
            </a:r>
            <a:r>
              <a:rPr lang="en-GB" sz="1600" dirty="0" smtClean="0"/>
              <a:t>daughterboard schematics. This BL/BR and BLR/BRL signal naming mismatch is </a:t>
            </a:r>
            <a:r>
              <a:rPr lang="en-GB" sz="1600" dirty="0" smtClean="0"/>
              <a:t>present </a:t>
            </a:r>
            <a:r>
              <a:rPr lang="en-GB" sz="1600" dirty="0" smtClean="0"/>
              <a:t>in </a:t>
            </a:r>
            <a:r>
              <a:rPr lang="en-GB" sz="1600" dirty="0" smtClean="0"/>
              <a:t>the v14 </a:t>
            </a:r>
            <a:r>
              <a:rPr lang="en-GB" sz="1600" dirty="0" smtClean="0"/>
              <a:t>(final) schematics. </a:t>
            </a:r>
          </a:p>
          <a:p>
            <a:pPr marL="1200150" lvl="3" indent="-285750">
              <a:spcAft>
                <a:spcPts val="600"/>
              </a:spcAft>
              <a:buFont typeface="Arial" panose="020B0604020202020204" pitchFamily="34" charset="0"/>
              <a:buChar char="•"/>
            </a:pPr>
            <a:r>
              <a:rPr lang="en-GB" sz="1600" dirty="0" smtClean="0">
                <a:solidFill>
                  <a:srgbClr val="FF0066"/>
                </a:solidFill>
              </a:rPr>
              <a:t>Action: </a:t>
            </a:r>
            <a:r>
              <a:rPr lang="en-GB" sz="1600" dirty="0" smtClean="0"/>
              <a:t>Jaya John to let Larry at </a:t>
            </a:r>
            <a:r>
              <a:rPr lang="en-GB" sz="1600" dirty="0" smtClean="0"/>
              <a:t>SLAC </a:t>
            </a:r>
            <a:r>
              <a:rPr lang="en-GB" sz="1600" dirty="0" smtClean="0"/>
              <a:t>know.</a:t>
            </a:r>
          </a:p>
        </p:txBody>
      </p:sp>
    </p:spTree>
    <p:extLst>
      <p:ext uri="{BB962C8B-B14F-4D97-AF65-F5344CB8AC3E}">
        <p14:creationId xmlns:p14="http://schemas.microsoft.com/office/powerpoint/2010/main" val="1220659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6</a:t>
            </a:fld>
            <a:endParaRPr lang="en-GB" dirty="0">
              <a:solidFill>
                <a:schemeClr val="tx1"/>
              </a:solidFill>
            </a:endParaRPr>
          </a:p>
        </p:txBody>
      </p:sp>
      <p:sp>
        <p:nvSpPr>
          <p:cNvPr id="16" name="TextBox 15"/>
          <p:cNvSpPr txBox="1"/>
          <p:nvPr/>
        </p:nvSpPr>
        <p:spPr>
          <a:xfrm>
            <a:off x="156839" y="796642"/>
            <a:ext cx="8795842" cy="5109091"/>
          </a:xfrm>
          <a:prstGeom prst="rect">
            <a:avLst/>
          </a:prstGeom>
          <a:noFill/>
        </p:spPr>
        <p:txBody>
          <a:bodyPr wrap="square" rtlCol="0">
            <a:spAutoFit/>
          </a:bodyPr>
          <a:lstStyle/>
          <a:p>
            <a:pPr marL="0" lvl="1">
              <a:spcAft>
                <a:spcPts val="600"/>
              </a:spcAft>
            </a:pPr>
            <a:r>
              <a:rPr lang="en-GB" sz="2400" dirty="0" smtClean="0"/>
              <a:t>3. Other CHESS-2 hardware</a:t>
            </a:r>
          </a:p>
          <a:p>
            <a:pPr marL="457200" lvl="2">
              <a:spcAft>
                <a:spcPts val="600"/>
              </a:spcAft>
            </a:pPr>
            <a:endParaRPr lang="en-GB" dirty="0" smtClean="0">
              <a:solidFill>
                <a:srgbClr val="FF0066"/>
              </a:solidFill>
            </a:endParaRPr>
          </a:p>
          <a:p>
            <a:pPr marL="457200" lvl="2">
              <a:spcAft>
                <a:spcPts val="600"/>
              </a:spcAft>
            </a:pPr>
            <a:r>
              <a:rPr lang="en-GB" dirty="0" smtClean="0"/>
              <a:t>Latest news: </a:t>
            </a:r>
          </a:p>
          <a:p>
            <a:pPr marL="742950" lvl="2" indent="-285750">
              <a:spcAft>
                <a:spcPts val="600"/>
              </a:spcAft>
              <a:buFont typeface="Arial" panose="020B0604020202020204" pitchFamily="34" charset="0"/>
              <a:buChar char="•"/>
            </a:pPr>
            <a:r>
              <a:rPr lang="en-GB" dirty="0" smtClean="0"/>
              <a:t>Su Dong agreed to send 2 digital daughterboards to UBC just after initial debugging</a:t>
            </a:r>
          </a:p>
          <a:p>
            <a:pPr marL="742950" lvl="2" indent="-285750">
              <a:spcAft>
                <a:spcPts val="600"/>
              </a:spcAft>
              <a:buFont typeface="Arial" panose="020B0604020202020204" pitchFamily="34" charset="0"/>
              <a:buChar char="•"/>
            </a:pPr>
            <a:r>
              <a:rPr lang="en-GB" dirty="0" smtClean="0"/>
              <a:t>From Tuesday: the CHESS-2 carrier boards are out for manufacturing, ~2 weeks to have bare boards back.</a:t>
            </a:r>
          </a:p>
          <a:p>
            <a:pPr marL="457200" lvl="2">
              <a:spcAft>
                <a:spcPts val="600"/>
              </a:spcAft>
            </a:pPr>
            <a:endParaRPr lang="en-GB" dirty="0"/>
          </a:p>
          <a:p>
            <a:pPr marL="457200" lvl="2">
              <a:spcAft>
                <a:spcPts val="800"/>
              </a:spcAft>
            </a:pPr>
            <a:r>
              <a:rPr lang="en-GB" dirty="0" smtClean="0"/>
              <a:t>Last week, </a:t>
            </a:r>
            <a:r>
              <a:rPr lang="en-GB" dirty="0" smtClean="0"/>
              <a:t>asked </a:t>
            </a:r>
            <a:r>
              <a:rPr lang="en-GB" dirty="0" smtClean="0"/>
              <a:t>UCSC and SLAC for advice on the environment in which to run CHESS-2:  (cooling needed? Dry air?) Followed up</a:t>
            </a:r>
            <a:r>
              <a:rPr lang="en-GB" dirty="0" smtClean="0"/>
              <a:t>.</a:t>
            </a:r>
            <a:endParaRPr lang="en-GB" dirty="0"/>
          </a:p>
          <a:p>
            <a:pPr marL="457200" lvl="2">
              <a:spcAft>
                <a:spcPts val="800"/>
              </a:spcAft>
            </a:pPr>
            <a:r>
              <a:rPr lang="en-GB" dirty="0" smtClean="0">
                <a:solidFill>
                  <a:srgbClr val="0000FF"/>
                </a:solidFill>
              </a:rPr>
              <a:t>Post-meeting update: </a:t>
            </a:r>
            <a:r>
              <a:rPr lang="en-GB" dirty="0" smtClean="0"/>
              <a:t>Hervé believes at least some cooling is needed. We should hear more from Vitaliy soon.</a:t>
            </a:r>
            <a:endParaRPr lang="en-GB" dirty="0"/>
          </a:p>
          <a:p>
            <a:pPr marL="457200" lvl="2">
              <a:spcAft>
                <a:spcPts val="800"/>
              </a:spcAft>
            </a:pPr>
            <a:r>
              <a:rPr lang="en-GB" dirty="0" smtClean="0">
                <a:solidFill>
                  <a:srgbClr val="FF0066"/>
                </a:solidFill>
              </a:rPr>
              <a:t>Actions:</a:t>
            </a:r>
            <a:endParaRPr lang="en-GB" dirty="0">
              <a:solidFill>
                <a:srgbClr val="FF0066"/>
              </a:solidFill>
            </a:endParaRPr>
          </a:p>
          <a:p>
            <a:pPr marL="457200" lvl="2">
              <a:spcAft>
                <a:spcPts val="800"/>
              </a:spcAft>
            </a:pPr>
            <a:r>
              <a:rPr lang="en-GB" dirty="0" smtClean="0">
                <a:solidFill>
                  <a:srgbClr val="FF0066"/>
                </a:solidFill>
              </a:rPr>
              <a:t>Wojtek </a:t>
            </a:r>
            <a:r>
              <a:rPr lang="en-GB" dirty="0" smtClean="0"/>
              <a:t>will design a protective enclosure/box for running this system, also to fit the SLAC carrier board. Will leave spare volume below the boards for adding cooling later if need be.</a:t>
            </a:r>
            <a:endParaRPr lang="en-GB" dirty="0" smtClean="0">
              <a:solidFill>
                <a:srgbClr val="FF0066"/>
              </a:solidFill>
            </a:endParaRPr>
          </a:p>
        </p:txBody>
      </p:sp>
    </p:spTree>
    <p:extLst>
      <p:ext uri="{BB962C8B-B14F-4D97-AF65-F5344CB8AC3E}">
        <p14:creationId xmlns:p14="http://schemas.microsoft.com/office/powerpoint/2010/main" val="2666232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31405</TotalTime>
  <Words>561</Words>
  <Application>Microsoft Office PowerPoint</Application>
  <PresentationFormat>On-screen Show (4:3)</PresentationFormat>
  <Paragraphs>53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Progress and next steps  3 November 2016  this version is the minutes of the meeting</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1204</cp:revision>
  <cp:lastPrinted>2015-07-21T15:43:16Z</cp:lastPrinted>
  <dcterms:created xsi:type="dcterms:W3CDTF">2014-09-18T13:48:06Z</dcterms:created>
  <dcterms:modified xsi:type="dcterms:W3CDTF">2016-11-03T17:30:35Z</dcterms:modified>
</cp:coreProperties>
</file>