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382" r:id="rId2"/>
    <p:sldId id="333" r:id="rId3"/>
    <p:sldId id="383" r:id="rId4"/>
    <p:sldId id="389" r:id="rId5"/>
    <p:sldId id="384" r:id="rId6"/>
    <p:sldId id="385" r:id="rId7"/>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FF0066"/>
    <a:srgbClr val="FF6600"/>
    <a:srgbClr val="CCECFF"/>
    <a:srgbClr val="FF99CC"/>
    <a:srgbClr val="00CC00"/>
    <a:srgbClr val="FF9966"/>
    <a:srgbClr val="99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17" autoAdjust="0"/>
    <p:restoredTop sz="97853" autoAdjust="0"/>
  </p:normalViewPr>
  <p:slideViewPr>
    <p:cSldViewPr snapToGrid="0">
      <p:cViewPr varScale="1">
        <p:scale>
          <a:sx n="108" d="100"/>
          <a:sy n="108" d="100"/>
        </p:scale>
        <p:origin x="-402" y="-96"/>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43903FF-7B7F-4650-B377-95B9BB904032}" type="datetimeFigureOut">
              <a:rPr lang="en-GB" smtClean="0"/>
              <a:t>17/11/2016</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A83999C9-70B1-4FD2-959B-375AE71F5876}" type="slidenum">
              <a:rPr lang="en-GB" smtClean="0"/>
              <a:t>‹#›</a:t>
            </a:fld>
            <a:endParaRPr lang="en-GB"/>
          </a:p>
        </p:txBody>
      </p:sp>
    </p:spTree>
    <p:extLst>
      <p:ext uri="{BB962C8B-B14F-4D97-AF65-F5344CB8AC3E}">
        <p14:creationId xmlns:p14="http://schemas.microsoft.com/office/powerpoint/2010/main" val="261830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C73028-959A-4921-BF38-BD2DB0D51296}" type="datetime1">
              <a:rPr lang="en-GB" smtClean="0"/>
              <a:t>17/11/2016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4127124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9B51D4-5E23-4633-A92B-EEE476AC51E4}" type="datetime1">
              <a:rPr lang="en-GB" smtClean="0"/>
              <a:t>17/11/2016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89763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91C3C-0E3B-4B00-AC33-FF515A78F85F}" type="datetime1">
              <a:rPr lang="en-GB" smtClean="0"/>
              <a:t>17/11/2016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228001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964A98-9F44-4B53-A8B2-00E249F48934}" type="datetime1">
              <a:rPr lang="en-GB" smtClean="0"/>
              <a:t>17/11/2016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94029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8BFAD-CF8F-4BA1-8E34-5F0B756DA439}" type="datetime1">
              <a:rPr lang="en-GB" smtClean="0"/>
              <a:t>17/11/2016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00058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0356EF-8D88-4B53-9C34-08A513CE2BC7}" type="datetime1">
              <a:rPr lang="en-GB" smtClean="0"/>
              <a:t>17/11/2016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959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BAB97A-334F-47BC-99FA-08B840CB3CD0}" type="datetime1">
              <a:rPr lang="en-GB" smtClean="0"/>
              <a:t>17/11/2016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276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BC7C54-E519-49C6-A0EC-B11C32288A8D}" type="datetime1">
              <a:rPr lang="en-GB" smtClean="0"/>
              <a:t>17/11/2016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35845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869EFA-E68E-42B5-A197-AC116B6FB4C8}" type="datetime1">
              <a:rPr lang="en-GB" smtClean="0"/>
              <a:t>17/11/2016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668115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04C2D4-1065-465C-A239-A454E30F645F}" type="datetime1">
              <a:rPr lang="en-GB" smtClean="0"/>
              <a:t>17/11/2016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226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D8BB1-4107-44E1-BCF8-2D19052B92A9}" type="datetime1">
              <a:rPr lang="en-GB" smtClean="0"/>
              <a:t>17/11/2016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49064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36746-23CB-40B1-956A-853C0264A71A}" type="datetime1">
              <a:rPr lang="en-GB" smtClean="0"/>
              <a:t>17/11/2016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886EE-AD67-426B-9E40-D4D67DDB6EF0}" type="slidenum">
              <a:rPr lang="en-GB" smtClean="0"/>
              <a:t>‹#›</a:t>
            </a:fld>
            <a:endParaRPr lang="en-GB"/>
          </a:p>
        </p:txBody>
      </p:sp>
    </p:spTree>
    <p:extLst>
      <p:ext uri="{BB962C8B-B14F-4D97-AF65-F5344CB8AC3E}">
        <p14:creationId xmlns:p14="http://schemas.microsoft.com/office/powerpoint/2010/main" val="677570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1287"/>
            <a:ext cx="7772400" cy="1988531"/>
          </a:xfrm>
        </p:spPr>
        <p:txBody>
          <a:bodyPr anchor="t">
            <a:normAutofit fontScale="90000"/>
          </a:bodyPr>
          <a:lstStyle/>
          <a:p>
            <a:r>
              <a:rPr lang="en-GB" dirty="0" smtClean="0">
                <a:solidFill>
                  <a:srgbClr val="0000FF"/>
                </a:solidFill>
              </a:rPr>
              <a:t>Progress and next steps</a:t>
            </a:r>
            <a:r>
              <a:rPr lang="en-GB" dirty="0" smtClean="0"/>
              <a:t/>
            </a:r>
            <a:br>
              <a:rPr lang="en-GB" dirty="0" smtClean="0"/>
            </a:br>
            <a:r>
              <a:rPr lang="en-GB" sz="3100" dirty="0" smtClean="0"/>
              <a:t/>
            </a:r>
            <a:br>
              <a:rPr lang="en-GB" sz="3100" dirty="0" smtClean="0"/>
            </a:br>
            <a:r>
              <a:rPr lang="en-GB" sz="3200" dirty="0" smtClean="0"/>
              <a:t>10 November 2016</a:t>
            </a:r>
            <a:br>
              <a:rPr lang="en-GB" sz="3200" dirty="0" smtClean="0"/>
            </a:br>
            <a:r>
              <a:rPr lang="en-GB" sz="1800" dirty="0" smtClean="0">
                <a:solidFill>
                  <a:schemeClr val="bg1"/>
                </a:solidFill>
              </a:rPr>
              <a:t/>
            </a:r>
            <a:br>
              <a:rPr lang="en-GB" sz="1800" dirty="0" smtClean="0">
                <a:solidFill>
                  <a:schemeClr val="bg1"/>
                </a:solidFill>
              </a:rPr>
            </a:br>
            <a:r>
              <a:rPr lang="en-GB" sz="2000" dirty="0" smtClean="0">
                <a:solidFill>
                  <a:schemeClr val="bg1"/>
                </a:solidFill>
              </a:rPr>
              <a:t>this version is the minutes of the meeting</a:t>
            </a:r>
            <a:br>
              <a:rPr lang="en-GB" sz="2000" dirty="0" smtClean="0">
                <a:solidFill>
                  <a:schemeClr val="bg1"/>
                </a:solidFill>
              </a:rPr>
            </a:br>
            <a:endParaRPr lang="en-GB" sz="2000" dirty="0">
              <a:solidFill>
                <a:schemeClr val="bg1"/>
              </a:solidFill>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410" b="64122"/>
          <a:stretch/>
        </p:blipFill>
        <p:spPr>
          <a:xfrm>
            <a:off x="2157994" y="1041796"/>
            <a:ext cx="5299363" cy="1677971"/>
          </a:xfrm>
          <a:prstGeom prst="rect">
            <a:avLst/>
          </a:prstGeom>
        </p:spPr>
      </p:pic>
      <p:sp>
        <p:nvSpPr>
          <p:cNvPr id="3" name="Subtitle 2"/>
          <p:cNvSpPr>
            <a:spLocks noGrp="1"/>
          </p:cNvSpPr>
          <p:nvPr>
            <p:ph type="subTitle" idx="1"/>
          </p:nvPr>
        </p:nvSpPr>
        <p:spPr>
          <a:xfrm>
            <a:off x="755576" y="5804786"/>
            <a:ext cx="7632848" cy="831372"/>
          </a:xfrm>
        </p:spPr>
        <p:txBody>
          <a:bodyPr>
            <a:normAutofit/>
          </a:bodyPr>
          <a:lstStyle/>
          <a:p>
            <a:r>
              <a:rPr lang="en-GB" dirty="0" smtClean="0"/>
              <a:t>J. J. John on behalf of the team</a:t>
            </a:r>
          </a:p>
        </p:txBody>
      </p:sp>
    </p:spTree>
    <p:extLst>
      <p:ext uri="{BB962C8B-B14F-4D97-AF65-F5344CB8AC3E}">
        <p14:creationId xmlns:p14="http://schemas.microsoft.com/office/powerpoint/2010/main" val="504982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Agenda</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2</a:t>
            </a:fld>
            <a:endParaRPr lang="en-GB" dirty="0">
              <a:solidFill>
                <a:schemeClr val="tx1"/>
              </a:solidFill>
            </a:endParaRPr>
          </a:p>
        </p:txBody>
      </p:sp>
      <p:sp>
        <p:nvSpPr>
          <p:cNvPr id="16" name="TextBox 15"/>
          <p:cNvSpPr txBox="1"/>
          <p:nvPr/>
        </p:nvSpPr>
        <p:spPr>
          <a:xfrm>
            <a:off x="156839" y="796642"/>
            <a:ext cx="8795842" cy="3139321"/>
          </a:xfrm>
          <a:prstGeom prst="rect">
            <a:avLst/>
          </a:prstGeom>
          <a:noFill/>
        </p:spPr>
        <p:txBody>
          <a:bodyPr wrap="square" rtlCol="0">
            <a:spAutoFit/>
          </a:bodyPr>
          <a:lstStyle/>
          <a:p>
            <a:pPr>
              <a:spcAft>
                <a:spcPts val="600"/>
              </a:spcAft>
            </a:pPr>
            <a:r>
              <a:rPr lang="en-GB" sz="2400" dirty="0" smtClean="0"/>
              <a:t>Discuss progress and steps for next week:</a:t>
            </a:r>
          </a:p>
          <a:p>
            <a:pPr lvl="1">
              <a:spcAft>
                <a:spcPts val="600"/>
              </a:spcAft>
            </a:pPr>
            <a:r>
              <a:rPr lang="en-GB" sz="2400" dirty="0" smtClean="0"/>
              <a:t>ABCN’ emulator</a:t>
            </a:r>
          </a:p>
          <a:p>
            <a:pPr lvl="1">
              <a:spcAft>
                <a:spcPts val="600"/>
              </a:spcAft>
            </a:pPr>
            <a:r>
              <a:rPr lang="en-GB" sz="2400" dirty="0"/>
              <a:t>	</a:t>
            </a:r>
            <a:r>
              <a:rPr lang="en-GB" sz="2400" dirty="0" smtClean="0"/>
              <a:t>firmware - SACI </a:t>
            </a:r>
          </a:p>
          <a:p>
            <a:pPr lvl="1">
              <a:spcAft>
                <a:spcPts val="600"/>
              </a:spcAft>
            </a:pPr>
            <a:r>
              <a:rPr lang="en-GB" sz="2400" dirty="0"/>
              <a:t>	</a:t>
            </a:r>
            <a:r>
              <a:rPr lang="en-GB" sz="2400" dirty="0" smtClean="0"/>
              <a:t>readout software</a:t>
            </a:r>
          </a:p>
          <a:p>
            <a:pPr lvl="1">
              <a:spcAft>
                <a:spcPts val="600"/>
              </a:spcAft>
            </a:pPr>
            <a:r>
              <a:rPr lang="en-GB" sz="2400" dirty="0" smtClean="0"/>
              <a:t>CHESS-2-to-FMC adaptor board</a:t>
            </a:r>
          </a:p>
          <a:p>
            <a:pPr lvl="1">
              <a:spcAft>
                <a:spcPts val="600"/>
              </a:spcAft>
            </a:pPr>
            <a:r>
              <a:rPr lang="en-GB" sz="2400" dirty="0"/>
              <a:t>	</a:t>
            </a:r>
            <a:r>
              <a:rPr lang="en-GB" sz="2400" dirty="0" smtClean="0"/>
              <a:t>connectors </a:t>
            </a:r>
          </a:p>
          <a:p>
            <a:pPr lvl="1">
              <a:spcAft>
                <a:spcPts val="600"/>
              </a:spcAft>
            </a:pPr>
            <a:r>
              <a:rPr lang="en-GB" sz="2400" dirty="0" smtClean="0"/>
              <a:t>Other CHESS-2 hardware</a:t>
            </a:r>
          </a:p>
        </p:txBody>
      </p:sp>
    </p:spTree>
    <p:extLst>
      <p:ext uri="{BB962C8B-B14F-4D97-AF65-F5344CB8AC3E}">
        <p14:creationId xmlns:p14="http://schemas.microsoft.com/office/powerpoint/2010/main" val="856191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Minutes</a:t>
            </a:r>
            <a:endParaRPr lang="en-GB" sz="24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3</a:t>
            </a:fld>
            <a:endParaRPr lang="en-GB" dirty="0">
              <a:solidFill>
                <a:schemeClr val="tx1"/>
              </a:solidFill>
            </a:endParaRPr>
          </a:p>
        </p:txBody>
      </p:sp>
      <p:sp>
        <p:nvSpPr>
          <p:cNvPr id="16" name="TextBox 15"/>
          <p:cNvSpPr txBox="1"/>
          <p:nvPr/>
        </p:nvSpPr>
        <p:spPr>
          <a:xfrm>
            <a:off x="156839" y="796642"/>
            <a:ext cx="8795842" cy="6032421"/>
          </a:xfrm>
          <a:prstGeom prst="rect">
            <a:avLst/>
          </a:prstGeom>
          <a:noFill/>
        </p:spPr>
        <p:txBody>
          <a:bodyPr wrap="square" rtlCol="0">
            <a:spAutoFit/>
          </a:bodyPr>
          <a:lstStyle/>
          <a:p>
            <a:pPr marL="0" lvl="1">
              <a:spcAft>
                <a:spcPts val="600"/>
              </a:spcAft>
            </a:pPr>
            <a:r>
              <a:rPr lang="en-GB" sz="2400" dirty="0" smtClean="0"/>
              <a:t>1. ABCN’ firmware including SACI:</a:t>
            </a:r>
          </a:p>
          <a:p>
            <a:pPr marL="457200" lvl="2">
              <a:spcAft>
                <a:spcPts val="600"/>
              </a:spcAft>
            </a:pPr>
            <a:r>
              <a:rPr lang="en-GB" dirty="0" smtClean="0"/>
              <a:t>Current status:</a:t>
            </a:r>
          </a:p>
          <a:p>
            <a:pPr marL="742950" lvl="2" indent="-285750">
              <a:spcAft>
                <a:spcPts val="600"/>
              </a:spcAft>
              <a:buFont typeface="Arial" panose="020B0604020202020204" pitchFamily="34" charset="0"/>
              <a:buChar char="•"/>
            </a:pPr>
            <a:r>
              <a:rPr lang="en-GB" dirty="0" smtClean="0"/>
              <a:t>Example from Matt was very helpful.</a:t>
            </a:r>
          </a:p>
          <a:p>
            <a:pPr marL="742950" lvl="2" indent="-285750">
              <a:spcAft>
                <a:spcPts val="600"/>
              </a:spcAft>
              <a:buFont typeface="Arial" panose="020B0604020202020204" pitchFamily="34" charset="0"/>
              <a:buChar char="•"/>
            </a:pPr>
            <a:r>
              <a:rPr lang="en-GB" dirty="0" smtClean="0"/>
              <a:t>Wojtek working on encoder/decoder portions for SACI. </a:t>
            </a:r>
            <a:endParaRPr lang="en-GB" dirty="0"/>
          </a:p>
          <a:p>
            <a:pPr marL="742950" lvl="2" indent="-285750">
              <a:spcAft>
                <a:spcPts val="600"/>
              </a:spcAft>
              <a:buFont typeface="Arial" panose="020B0604020202020204" pitchFamily="34" charset="0"/>
              <a:buChar char="•"/>
            </a:pPr>
            <a:r>
              <a:rPr lang="en-GB" dirty="0" smtClean="0"/>
              <a:t>Received clarifications from Pietro on open questions. SACI clock should be gapped (quiet) during SACI reset. Max rate for SACI is 10MHz while ITSDAQ OCB clock is 80MHz, so needed to adapt rate with divided clock (avoid FIFOs).	</a:t>
            </a:r>
          </a:p>
          <a:p>
            <a:pPr marL="1200150" lvl="3" indent="-285750">
              <a:spcAft>
                <a:spcPts val="600"/>
              </a:spcAft>
              <a:buFont typeface="Arial" panose="020B0604020202020204" pitchFamily="34" charset="0"/>
              <a:buChar char="•"/>
            </a:pPr>
            <a:r>
              <a:rPr lang="en-GB" dirty="0" smtClean="0"/>
              <a:t>Opcode = 4 words of payload (16 bits x 4); process payload = 12 bits for steering, 52 of SACI payload, serialise, wait for SACI response, then feed result (status) to FIFOs for sending over Ethernet.</a:t>
            </a:r>
          </a:p>
          <a:p>
            <a:pPr marL="742950" lvl="2" indent="-285750">
              <a:spcAft>
                <a:spcPts val="600"/>
              </a:spcAft>
              <a:buFont typeface="Arial" panose="020B0604020202020204" pitchFamily="34" charset="0"/>
              <a:buChar char="•"/>
            </a:pPr>
            <a:r>
              <a:rPr lang="en-GB" dirty="0" smtClean="0"/>
              <a:t>Test bench: FIFO didn’t work yet in ISE simulation. Oxford could help running/sorting that out.</a:t>
            </a:r>
            <a:br>
              <a:rPr lang="en-GB" dirty="0" smtClean="0"/>
            </a:br>
            <a:endParaRPr lang="en-GB" dirty="0">
              <a:solidFill>
                <a:srgbClr val="FF0066"/>
              </a:solidFill>
            </a:endParaRPr>
          </a:p>
          <a:p>
            <a:pPr marL="0" lvl="1">
              <a:spcAft>
                <a:spcPts val="600"/>
              </a:spcAft>
            </a:pPr>
            <a:r>
              <a:rPr lang="en-GB" sz="2400" dirty="0" smtClean="0"/>
              <a:t>2. Software to read ABCN’</a:t>
            </a:r>
            <a:endParaRPr lang="en-GB" sz="2400" dirty="0"/>
          </a:p>
          <a:p>
            <a:pPr marL="457200" lvl="2">
              <a:spcAft>
                <a:spcPts val="600"/>
              </a:spcAft>
            </a:pPr>
            <a:r>
              <a:rPr lang="en-GB" dirty="0"/>
              <a:t>Current status:</a:t>
            </a:r>
          </a:p>
          <a:p>
            <a:pPr marL="742950" lvl="2" indent="-285750">
              <a:spcAft>
                <a:spcPts val="600"/>
              </a:spcAft>
              <a:buFont typeface="Arial" panose="020B0604020202020204" pitchFamily="34" charset="0"/>
              <a:buChar char="•"/>
            </a:pPr>
            <a:r>
              <a:rPr lang="en-GB" dirty="0" smtClean="0"/>
              <a:t>Have a good idea of the code and commands to send. Will be macros added on to SCTDAQ.</a:t>
            </a:r>
          </a:p>
          <a:p>
            <a:pPr marL="457200" lvl="2">
              <a:spcAft>
                <a:spcPts val="600"/>
              </a:spcAft>
            </a:pPr>
            <a:endParaRPr lang="en-GB" dirty="0" smtClean="0"/>
          </a:p>
        </p:txBody>
      </p:sp>
    </p:spTree>
    <p:extLst>
      <p:ext uri="{BB962C8B-B14F-4D97-AF65-F5344CB8AC3E}">
        <p14:creationId xmlns:p14="http://schemas.microsoft.com/office/powerpoint/2010/main" val="853814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Minutes</a:t>
            </a:r>
            <a:endParaRPr lang="en-GB" sz="24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4</a:t>
            </a:fld>
            <a:endParaRPr lang="en-GB" dirty="0">
              <a:solidFill>
                <a:schemeClr val="tx1"/>
              </a:solidFill>
            </a:endParaRPr>
          </a:p>
        </p:txBody>
      </p:sp>
      <p:sp>
        <p:nvSpPr>
          <p:cNvPr id="16" name="TextBox 15"/>
          <p:cNvSpPr txBox="1"/>
          <p:nvPr/>
        </p:nvSpPr>
        <p:spPr>
          <a:xfrm>
            <a:off x="156839" y="796642"/>
            <a:ext cx="8795842" cy="4124206"/>
          </a:xfrm>
          <a:prstGeom prst="rect">
            <a:avLst/>
          </a:prstGeom>
          <a:noFill/>
        </p:spPr>
        <p:txBody>
          <a:bodyPr wrap="square" rtlCol="0">
            <a:spAutoFit/>
          </a:bodyPr>
          <a:lstStyle/>
          <a:p>
            <a:pPr marL="0" lvl="1">
              <a:spcAft>
                <a:spcPts val="600"/>
              </a:spcAft>
            </a:pPr>
            <a:r>
              <a:rPr lang="en-GB" sz="2400" dirty="0" smtClean="0"/>
              <a:t>1. ABCN’ firmware, continued</a:t>
            </a:r>
          </a:p>
          <a:p>
            <a:pPr marL="457200" lvl="2">
              <a:spcAft>
                <a:spcPts val="600"/>
              </a:spcAft>
            </a:pPr>
            <a:endParaRPr lang="en-GB" dirty="0" smtClean="0">
              <a:solidFill>
                <a:srgbClr val="0000FF"/>
              </a:solidFill>
            </a:endParaRPr>
          </a:p>
          <a:p>
            <a:pPr marL="0" lvl="1">
              <a:spcAft>
                <a:spcPts val="600"/>
              </a:spcAft>
            </a:pPr>
            <a:r>
              <a:rPr lang="en-GB" dirty="0" smtClean="0">
                <a:solidFill>
                  <a:srgbClr val="0000FF"/>
                </a:solidFill>
              </a:rPr>
              <a:t>Actions from last week:</a:t>
            </a:r>
          </a:p>
          <a:p>
            <a:pPr marL="457200" lvl="2">
              <a:spcAft>
                <a:spcPts val="600"/>
              </a:spcAft>
            </a:pPr>
            <a:r>
              <a:rPr lang="en-GB" dirty="0" smtClean="0">
                <a:solidFill>
                  <a:srgbClr val="006600"/>
                </a:solidFill>
              </a:rPr>
              <a:t>Done</a:t>
            </a:r>
            <a:r>
              <a:rPr lang="en-GB" dirty="0">
                <a:solidFill>
                  <a:srgbClr val="006600"/>
                </a:solidFill>
              </a:rPr>
              <a:t>:</a:t>
            </a:r>
            <a:r>
              <a:rPr lang="en-GB" dirty="0">
                <a:solidFill>
                  <a:srgbClr val="FF0066"/>
                </a:solidFill>
              </a:rPr>
              <a:t> </a:t>
            </a:r>
            <a:r>
              <a:rPr lang="en-GB" dirty="0"/>
              <a:t>Jaya John to send Wojtek the SACI DAQ-side source code from SLAC.</a:t>
            </a:r>
          </a:p>
          <a:p>
            <a:pPr marL="457200" lvl="2">
              <a:spcAft>
                <a:spcPts val="600"/>
              </a:spcAft>
            </a:pPr>
            <a:r>
              <a:rPr lang="en-GB" dirty="0">
                <a:solidFill>
                  <a:srgbClr val="006600"/>
                </a:solidFill>
              </a:rPr>
              <a:t>Done: </a:t>
            </a:r>
            <a:r>
              <a:rPr lang="en-GB" dirty="0"/>
              <a:t>Matt wrote an opcode example block, </a:t>
            </a:r>
            <a:r>
              <a:rPr lang="en-GB" dirty="0" err="1"/>
              <a:t>ocb_example.vhd</a:t>
            </a:r>
            <a:r>
              <a:rPr lang="en-GB" dirty="0"/>
              <a:t>, to take some data from the opcode bus and send back an acknowledgment.</a:t>
            </a:r>
          </a:p>
          <a:p>
            <a:pPr marL="457200" lvl="2">
              <a:spcAft>
                <a:spcPts val="600"/>
              </a:spcAft>
            </a:pPr>
            <a:r>
              <a:rPr lang="en-GB" dirty="0">
                <a:solidFill>
                  <a:srgbClr val="006600"/>
                </a:solidFill>
              </a:rPr>
              <a:t>Done: </a:t>
            </a:r>
            <a:r>
              <a:rPr lang="en-GB" dirty="0"/>
              <a:t>Jaya John to send Robin a cheat sheet for hex codes used in SPI/DAC code.</a:t>
            </a:r>
            <a:endParaRPr lang="en-GB" dirty="0">
              <a:solidFill>
                <a:srgbClr val="FF0066"/>
              </a:solidFill>
            </a:endParaRPr>
          </a:p>
          <a:p>
            <a:pPr marL="457200" lvl="2">
              <a:spcAft>
                <a:spcPts val="600"/>
              </a:spcAft>
            </a:pPr>
            <a:r>
              <a:rPr lang="en-GB" dirty="0" smtClean="0">
                <a:solidFill>
                  <a:srgbClr val="006600"/>
                </a:solidFill>
              </a:rPr>
              <a:t>Done</a:t>
            </a:r>
            <a:r>
              <a:rPr lang="en-GB" dirty="0" smtClean="0">
                <a:solidFill>
                  <a:srgbClr val="006600"/>
                </a:solidFill>
              </a:rPr>
              <a:t>: </a:t>
            </a:r>
            <a:r>
              <a:rPr lang="en-GB" dirty="0" smtClean="0"/>
              <a:t>Jaya John to send Robin newer version of CHESS-2 register spec (version 1.3)</a:t>
            </a:r>
          </a:p>
          <a:p>
            <a:pPr marL="457200" lvl="2">
              <a:spcAft>
                <a:spcPts val="600"/>
              </a:spcAft>
            </a:pPr>
            <a:r>
              <a:rPr lang="en-GB" dirty="0">
                <a:solidFill>
                  <a:srgbClr val="006600"/>
                </a:solidFill>
              </a:rPr>
              <a:t>Done: </a:t>
            </a:r>
            <a:r>
              <a:rPr lang="en-GB" dirty="0" smtClean="0"/>
              <a:t>Jaya John to send firmware code for TWOWIRE SPI to Wojtek to verify that it’s in the current Nexys Video codebase.</a:t>
            </a:r>
          </a:p>
          <a:p>
            <a:pPr marL="457200" lvl="2">
              <a:spcAft>
                <a:spcPts val="600"/>
              </a:spcAft>
            </a:pPr>
            <a:r>
              <a:rPr lang="en-GB" dirty="0">
                <a:solidFill>
                  <a:srgbClr val="006600"/>
                </a:solidFill>
              </a:rPr>
              <a:t>Done: </a:t>
            </a:r>
            <a:r>
              <a:rPr lang="en-GB" dirty="0" smtClean="0"/>
              <a:t>Jaya </a:t>
            </a:r>
            <a:r>
              <a:rPr lang="en-GB" dirty="0"/>
              <a:t>John to send </a:t>
            </a:r>
            <a:r>
              <a:rPr lang="en-GB" dirty="0" smtClean="0"/>
              <a:t>software source code for setting up the Texas Instruments DAC to Robin</a:t>
            </a:r>
            <a:endParaRPr lang="en-GB" dirty="0"/>
          </a:p>
        </p:txBody>
      </p:sp>
    </p:spTree>
    <p:extLst>
      <p:ext uri="{BB962C8B-B14F-4D97-AF65-F5344CB8AC3E}">
        <p14:creationId xmlns:p14="http://schemas.microsoft.com/office/powerpoint/2010/main" val="2477520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Minutes</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5</a:t>
            </a:fld>
            <a:endParaRPr lang="en-GB" dirty="0">
              <a:solidFill>
                <a:schemeClr val="tx1"/>
              </a:solidFill>
            </a:endParaRPr>
          </a:p>
        </p:txBody>
      </p:sp>
      <p:sp>
        <p:nvSpPr>
          <p:cNvPr id="16" name="TextBox 15"/>
          <p:cNvSpPr txBox="1"/>
          <p:nvPr/>
        </p:nvSpPr>
        <p:spPr>
          <a:xfrm>
            <a:off x="156839" y="796642"/>
            <a:ext cx="8795842" cy="5986254"/>
          </a:xfrm>
          <a:prstGeom prst="rect">
            <a:avLst/>
          </a:prstGeom>
          <a:noFill/>
        </p:spPr>
        <p:txBody>
          <a:bodyPr wrap="square" rtlCol="0">
            <a:spAutoFit/>
          </a:bodyPr>
          <a:lstStyle/>
          <a:p>
            <a:pPr marL="0" lvl="1">
              <a:spcAft>
                <a:spcPts val="600"/>
              </a:spcAft>
            </a:pPr>
            <a:r>
              <a:rPr lang="en-GB" sz="2400" dirty="0" smtClean="0"/>
              <a:t>2. CHESS-2-to-FMC adaptor board </a:t>
            </a:r>
          </a:p>
          <a:p>
            <a:pPr marL="457200" lvl="2">
              <a:spcAft>
                <a:spcPts val="600"/>
              </a:spcAft>
            </a:pPr>
            <a:r>
              <a:rPr lang="en-GB" dirty="0" smtClean="0"/>
              <a:t>Board manufacturing underway. Have not heard anything, so should be going fine.</a:t>
            </a:r>
          </a:p>
          <a:p>
            <a:pPr marL="457200" lvl="2">
              <a:spcAft>
                <a:spcPts val="600"/>
              </a:spcAft>
            </a:pPr>
            <a:r>
              <a:rPr lang="en-GB" dirty="0" smtClean="0"/>
              <a:t>Pavel now ordering components for assembly and confirming the order with the assembly house. So we should be able to send the boards for stuffing once the boards and connectors arrive ~mid Nov.</a:t>
            </a:r>
          </a:p>
          <a:p>
            <a:pPr marL="457200" lvl="2">
              <a:spcAft>
                <a:spcPts val="600"/>
              </a:spcAft>
            </a:pPr>
            <a:r>
              <a:rPr lang="en-GB" dirty="0"/>
              <a:t>C</a:t>
            </a:r>
            <a:r>
              <a:rPr lang="en-GB" dirty="0" smtClean="0"/>
              <a:t>onnectors </a:t>
            </a:r>
            <a:r>
              <a:rPr lang="en-GB" dirty="0"/>
              <a:t>are needed within 2.5 weeks, </a:t>
            </a:r>
            <a:r>
              <a:rPr lang="en-GB" dirty="0">
                <a:solidFill>
                  <a:srgbClr val="FF0066"/>
                </a:solidFill>
              </a:rPr>
              <a:t>~15 November.</a:t>
            </a:r>
            <a:endParaRPr lang="en-GB" dirty="0" smtClean="0">
              <a:solidFill>
                <a:srgbClr val="FF0066"/>
              </a:solidFill>
            </a:endParaRPr>
          </a:p>
          <a:p>
            <a:pPr marL="457200" lvl="2">
              <a:spcAft>
                <a:spcPts val="600"/>
              </a:spcAft>
            </a:pPr>
            <a:r>
              <a:rPr lang="en-GB" dirty="0" smtClean="0"/>
              <a:t>1 week turnaround from ‘audit’ (once components all checked by assembly house).</a:t>
            </a:r>
          </a:p>
          <a:p>
            <a:pPr marL="457200" lvl="2">
              <a:spcAft>
                <a:spcPts val="600"/>
              </a:spcAft>
            </a:pPr>
            <a:endParaRPr lang="en-GB" dirty="0"/>
          </a:p>
          <a:p>
            <a:pPr marL="457200" lvl="2">
              <a:spcAft>
                <a:spcPts val="600"/>
              </a:spcAft>
            </a:pPr>
            <a:r>
              <a:rPr lang="en-GB" dirty="0" smtClean="0"/>
              <a:t>Actions:</a:t>
            </a:r>
          </a:p>
          <a:p>
            <a:pPr marL="1200150" lvl="3" indent="-285750">
              <a:spcAft>
                <a:spcPts val="600"/>
              </a:spcAft>
              <a:buFont typeface="Arial" panose="020B0604020202020204" pitchFamily="34" charset="0"/>
              <a:buChar char="•"/>
            </a:pPr>
            <a:r>
              <a:rPr lang="en-GB" sz="1600" dirty="0" smtClean="0">
                <a:solidFill>
                  <a:srgbClr val="006600"/>
                </a:solidFill>
              </a:rPr>
              <a:t>JJJ to chase </a:t>
            </a:r>
            <a:r>
              <a:rPr lang="en-GB" sz="1600" dirty="0" err="1" smtClean="0">
                <a:solidFill>
                  <a:srgbClr val="006600"/>
                </a:solidFill>
              </a:rPr>
              <a:t>OneCall</a:t>
            </a:r>
            <a:r>
              <a:rPr lang="en-GB" sz="1600" dirty="0" smtClean="0">
                <a:solidFill>
                  <a:srgbClr val="006600"/>
                </a:solidFill>
              </a:rPr>
              <a:t>.</a:t>
            </a:r>
          </a:p>
          <a:p>
            <a:pPr marL="1200150" lvl="3" indent="-285750">
              <a:spcAft>
                <a:spcPts val="600"/>
              </a:spcAft>
              <a:buFont typeface="Arial" panose="020B0604020202020204" pitchFamily="34" charset="0"/>
              <a:buChar char="•"/>
            </a:pPr>
            <a:r>
              <a:rPr lang="en-GB" sz="1600" dirty="0" smtClean="0">
                <a:solidFill>
                  <a:srgbClr val="006600"/>
                </a:solidFill>
              </a:rPr>
              <a:t>Done:</a:t>
            </a:r>
            <a:r>
              <a:rPr lang="en-GB" sz="1600" dirty="0" smtClean="0"/>
              <a:t> Jaya John has ordered 11 connectors. Order issued to Onecall on 1 Nov, so connectors expected ~13 Nov. We will use 2-day shipping to UBC. With customs, it is a bit tight.</a:t>
            </a:r>
            <a:endParaRPr lang="en-GB" sz="1600" dirty="0"/>
          </a:p>
          <a:p>
            <a:pPr marL="914400" lvl="3">
              <a:spcAft>
                <a:spcPts val="600"/>
              </a:spcAft>
            </a:pPr>
            <a:r>
              <a:rPr lang="en-GB" sz="1600" dirty="0" smtClean="0"/>
              <a:t>The digital daughterboard – for the version UBC had – had a typo in some signals: BL appeared also as BR; BLR appeared also as BRL. </a:t>
            </a:r>
            <a:endParaRPr lang="en-GB" sz="1600" dirty="0"/>
          </a:p>
          <a:p>
            <a:pPr marL="1200150" lvl="3" indent="-285750">
              <a:spcAft>
                <a:spcPts val="600"/>
              </a:spcAft>
              <a:buFont typeface="Arial" panose="020B0604020202020204" pitchFamily="34" charset="0"/>
              <a:buChar char="•"/>
            </a:pPr>
            <a:r>
              <a:rPr lang="en-GB" sz="1600" dirty="0">
                <a:solidFill>
                  <a:srgbClr val="006600"/>
                </a:solidFill>
              </a:rPr>
              <a:t>Done:</a:t>
            </a:r>
            <a:r>
              <a:rPr lang="en-GB" sz="1600" dirty="0"/>
              <a:t> </a:t>
            </a:r>
            <a:r>
              <a:rPr lang="en-GB" sz="1600" dirty="0" smtClean="0"/>
              <a:t>Jaya John checked the final version of digital daughterboard schematics. This BL/BR and BLR/BRL signal naming mismatch is present in the v14 (final) schematics. </a:t>
            </a:r>
          </a:p>
          <a:p>
            <a:pPr marL="1200150" lvl="3" indent="-285750">
              <a:spcAft>
                <a:spcPts val="600"/>
              </a:spcAft>
              <a:buFont typeface="Arial" panose="020B0604020202020204" pitchFamily="34" charset="0"/>
              <a:buChar char="•"/>
            </a:pPr>
            <a:r>
              <a:rPr lang="en-GB" sz="1600" dirty="0">
                <a:solidFill>
                  <a:srgbClr val="006600"/>
                </a:solidFill>
              </a:rPr>
              <a:t>Done:</a:t>
            </a:r>
            <a:r>
              <a:rPr lang="en-GB" sz="1600" dirty="0"/>
              <a:t> Jaya </a:t>
            </a:r>
            <a:r>
              <a:rPr lang="en-GB" sz="1600" dirty="0" smtClean="0"/>
              <a:t>John has let Larry at SLAC know. It is in the known errata and will be fixed in the next revision.</a:t>
            </a:r>
          </a:p>
        </p:txBody>
      </p:sp>
    </p:spTree>
    <p:extLst>
      <p:ext uri="{BB962C8B-B14F-4D97-AF65-F5344CB8AC3E}">
        <p14:creationId xmlns:p14="http://schemas.microsoft.com/office/powerpoint/2010/main" val="1220659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Minutes</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6</a:t>
            </a:fld>
            <a:endParaRPr lang="en-GB" dirty="0">
              <a:solidFill>
                <a:schemeClr val="tx1"/>
              </a:solidFill>
            </a:endParaRPr>
          </a:p>
        </p:txBody>
      </p:sp>
      <p:sp>
        <p:nvSpPr>
          <p:cNvPr id="16" name="TextBox 15"/>
          <p:cNvSpPr txBox="1"/>
          <p:nvPr/>
        </p:nvSpPr>
        <p:spPr>
          <a:xfrm>
            <a:off x="156839" y="796642"/>
            <a:ext cx="8795842" cy="5109091"/>
          </a:xfrm>
          <a:prstGeom prst="rect">
            <a:avLst/>
          </a:prstGeom>
          <a:noFill/>
        </p:spPr>
        <p:txBody>
          <a:bodyPr wrap="square" rtlCol="0">
            <a:spAutoFit/>
          </a:bodyPr>
          <a:lstStyle/>
          <a:p>
            <a:pPr marL="0" lvl="1">
              <a:spcAft>
                <a:spcPts val="600"/>
              </a:spcAft>
            </a:pPr>
            <a:r>
              <a:rPr lang="en-GB" sz="2400" dirty="0" smtClean="0"/>
              <a:t>3. Other CHESS-2 hardware</a:t>
            </a:r>
          </a:p>
          <a:p>
            <a:pPr marL="457200" lvl="2">
              <a:spcAft>
                <a:spcPts val="600"/>
              </a:spcAft>
            </a:pPr>
            <a:endParaRPr lang="en-GB" dirty="0" smtClean="0">
              <a:solidFill>
                <a:srgbClr val="FF0066"/>
              </a:solidFill>
            </a:endParaRPr>
          </a:p>
          <a:p>
            <a:pPr marL="457200" lvl="2">
              <a:spcAft>
                <a:spcPts val="600"/>
              </a:spcAft>
            </a:pPr>
            <a:r>
              <a:rPr lang="en-GB" dirty="0" smtClean="0"/>
              <a:t>Latest news: </a:t>
            </a:r>
          </a:p>
          <a:p>
            <a:pPr marL="742950" lvl="2" indent="-285750">
              <a:spcAft>
                <a:spcPts val="600"/>
              </a:spcAft>
              <a:buFont typeface="Arial" panose="020B0604020202020204" pitchFamily="34" charset="0"/>
              <a:buChar char="•"/>
            </a:pPr>
            <a:r>
              <a:rPr lang="en-GB" dirty="0" smtClean="0"/>
              <a:t>Su Dong agreed to send 2 digital daughterboards to UBC just after initial debugging</a:t>
            </a:r>
          </a:p>
          <a:p>
            <a:pPr marL="742950" lvl="2" indent="-285750">
              <a:spcAft>
                <a:spcPts val="600"/>
              </a:spcAft>
              <a:buFont typeface="Arial" panose="020B0604020202020204" pitchFamily="34" charset="0"/>
              <a:buChar char="•"/>
            </a:pPr>
            <a:r>
              <a:rPr lang="en-GB" dirty="0" smtClean="0"/>
              <a:t>From Tuesday: the CHESS-2 carrier boards are back – being assembled now.</a:t>
            </a:r>
          </a:p>
          <a:p>
            <a:pPr marL="457200" lvl="2">
              <a:spcAft>
                <a:spcPts val="600"/>
              </a:spcAft>
            </a:pPr>
            <a:endParaRPr lang="en-GB" dirty="0"/>
          </a:p>
          <a:p>
            <a:pPr marL="457200" lvl="2">
              <a:spcAft>
                <a:spcPts val="800"/>
              </a:spcAft>
            </a:pPr>
            <a:r>
              <a:rPr lang="en-GB" dirty="0" smtClean="0"/>
              <a:t>Last week, asked UCSC and SLAC for advice on the environment in which to run CHESS-2:  (cooling needed? Dry air?) Followed up.</a:t>
            </a:r>
            <a:endParaRPr lang="en-GB" dirty="0"/>
          </a:p>
          <a:p>
            <a:pPr marL="457200" lvl="2">
              <a:spcAft>
                <a:spcPts val="800"/>
              </a:spcAft>
            </a:pPr>
            <a:r>
              <a:rPr lang="en-GB" dirty="0" smtClean="0">
                <a:solidFill>
                  <a:srgbClr val="0000FF"/>
                </a:solidFill>
              </a:rPr>
              <a:t>Post-meeting update: </a:t>
            </a:r>
            <a:r>
              <a:rPr lang="en-GB" dirty="0" smtClean="0"/>
              <a:t>by comparison with baselin</a:t>
            </a:r>
            <a:r>
              <a:rPr lang="en-GB" dirty="0" smtClean="0"/>
              <a:t>e sensors, Vitaliy and Hervé think that cooling won’t be necessary for sensors before irradiation, but at least air flow cooling will probably be necessary for irradiated sensors.</a:t>
            </a:r>
            <a:endParaRPr lang="en-GB" dirty="0" smtClean="0">
              <a:solidFill>
                <a:srgbClr val="0000FF"/>
              </a:solidFill>
            </a:endParaRPr>
          </a:p>
          <a:p>
            <a:pPr marL="457200" lvl="2">
              <a:spcAft>
                <a:spcPts val="800"/>
              </a:spcAft>
            </a:pPr>
            <a:r>
              <a:rPr lang="en-GB" dirty="0" smtClean="0">
                <a:solidFill>
                  <a:srgbClr val="FF0066"/>
                </a:solidFill>
              </a:rPr>
              <a:t>Actions:</a:t>
            </a:r>
            <a:endParaRPr lang="en-GB" dirty="0">
              <a:solidFill>
                <a:srgbClr val="FF0066"/>
              </a:solidFill>
            </a:endParaRPr>
          </a:p>
          <a:p>
            <a:pPr marL="457200" lvl="2">
              <a:spcAft>
                <a:spcPts val="800"/>
              </a:spcAft>
            </a:pPr>
            <a:r>
              <a:rPr lang="en-GB" dirty="0" smtClean="0">
                <a:solidFill>
                  <a:srgbClr val="FF0066"/>
                </a:solidFill>
              </a:rPr>
              <a:t>Wojtek </a:t>
            </a:r>
            <a:r>
              <a:rPr lang="en-GB" dirty="0" smtClean="0"/>
              <a:t>will design a protective enclosure/box for running this system, also to fit the SLAC carrier board. Will leave spare volume below the boards for adding cooling later if need be.</a:t>
            </a:r>
            <a:endParaRPr lang="en-GB" dirty="0" smtClean="0">
              <a:solidFill>
                <a:srgbClr val="FF0066"/>
              </a:solidFill>
            </a:endParaRPr>
          </a:p>
        </p:txBody>
      </p:sp>
    </p:spTree>
    <p:extLst>
      <p:ext uri="{BB962C8B-B14F-4D97-AF65-F5344CB8AC3E}">
        <p14:creationId xmlns:p14="http://schemas.microsoft.com/office/powerpoint/2010/main" val="2666232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32093</TotalTime>
  <Words>588</Words>
  <Application>Microsoft Office PowerPoint</Application>
  <PresentationFormat>On-screen Show (4:3)</PresentationFormat>
  <Paragraphs>60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Progress and next steps  10 November 2016  this version is the minutes of the meeting </vt:lpstr>
      <vt:lpstr>PowerPoint Presentation</vt:lpstr>
      <vt:lpstr>PowerPoint Presentation</vt:lpstr>
      <vt:lpstr>PowerPoint Presentation</vt:lpstr>
      <vt:lpstr>PowerPoint Presentation</vt:lpstr>
      <vt:lpstr>PowerPoint Presentation</vt:lpstr>
    </vt:vector>
  </TitlesOfParts>
  <Company>Department of Physics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 for CHESS testing</dc:title>
  <dc:creator>Jaya John John</dc:creator>
  <cp:lastModifiedBy>Jaya John John</cp:lastModifiedBy>
  <cp:revision>1228</cp:revision>
  <cp:lastPrinted>2015-07-21T15:43:16Z</cp:lastPrinted>
  <dcterms:created xsi:type="dcterms:W3CDTF">2014-09-18T13:48:06Z</dcterms:created>
  <dcterms:modified xsi:type="dcterms:W3CDTF">2016-11-17T15:09:27Z</dcterms:modified>
</cp:coreProperties>
</file>