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3"/>
  </p:notesMasterIdLst>
  <p:sldIdLst>
    <p:sldId id="382" r:id="rId2"/>
    <p:sldId id="333" r:id="rId3"/>
    <p:sldId id="410" r:id="rId4"/>
    <p:sldId id="411" r:id="rId5"/>
    <p:sldId id="383" r:id="rId6"/>
    <p:sldId id="409" r:id="rId7"/>
    <p:sldId id="384" r:id="rId8"/>
    <p:sldId id="385" r:id="rId9"/>
    <p:sldId id="412" r:id="rId10"/>
    <p:sldId id="414" r:id="rId11"/>
    <p:sldId id="413" r:id="rId12"/>
  </p:sldIdLst>
  <p:sldSz cx="9144000" cy="6858000" type="screen4x3"/>
  <p:notesSz cx="7099300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  <a:srgbClr val="0000FF"/>
    <a:srgbClr val="FF0066"/>
    <a:srgbClr val="006600"/>
    <a:srgbClr val="FF6600"/>
    <a:srgbClr val="CCECFF"/>
    <a:srgbClr val="FF99CC"/>
    <a:srgbClr val="FF9966"/>
    <a:srgbClr val="99FF99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317" autoAdjust="0"/>
    <p:restoredTop sz="97853" autoAdjust="0"/>
  </p:normalViewPr>
  <p:slideViewPr>
    <p:cSldViewPr snapToGrid="0">
      <p:cViewPr varScale="1">
        <p:scale>
          <a:sx n="96" d="100"/>
          <a:sy n="96" d="100"/>
        </p:scale>
        <p:origin x="-32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743903FF-7B7F-4650-B377-95B9BB904032}" type="datetimeFigureOut">
              <a:rPr lang="en-GB" smtClean="0"/>
              <a:t>24/11/2016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A83999C9-70B1-4FD2-959B-375AE71F58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83071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73028-959A-4921-BF38-BD2DB0D51296}" type="datetime1">
              <a:rPr lang="en-GB" smtClean="0"/>
              <a:t>24/11/2016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886EE-AD67-426B-9E40-D4D67DDB6E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71244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B51D4-5E23-4633-A92B-EEE476AC51E4}" type="datetime1">
              <a:rPr lang="en-GB" smtClean="0"/>
              <a:t>24/11/2016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886EE-AD67-426B-9E40-D4D67DDB6E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76380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91C3C-0E3B-4B00-AC33-FF515A78F85F}" type="datetime1">
              <a:rPr lang="en-GB" smtClean="0"/>
              <a:t>24/11/2016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886EE-AD67-426B-9E40-D4D67DDB6E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00197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64A98-9F44-4B53-A8B2-00E249F48934}" type="datetime1">
              <a:rPr lang="en-GB" smtClean="0"/>
              <a:t>24/11/2016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886EE-AD67-426B-9E40-D4D67DDB6E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02920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8BFAD-CF8F-4BA1-8E34-5F0B756DA439}" type="datetime1">
              <a:rPr lang="en-GB" smtClean="0"/>
              <a:t>24/11/2016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886EE-AD67-426B-9E40-D4D67DDB6E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05875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356EF-8D88-4B53-9C34-08A513CE2BC7}" type="datetime1">
              <a:rPr lang="en-GB" smtClean="0"/>
              <a:t>24/11/2016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886EE-AD67-426B-9E40-D4D67DDB6E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9597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AB97A-334F-47BC-99FA-08B840CB3CD0}" type="datetime1">
              <a:rPr lang="en-GB" smtClean="0"/>
              <a:t>24/11/2016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886EE-AD67-426B-9E40-D4D67DDB6E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6700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C7C54-E519-49C6-A0EC-B11C32288A8D}" type="datetime1">
              <a:rPr lang="en-GB" smtClean="0"/>
              <a:t>24/11/2016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886EE-AD67-426B-9E40-D4D67DDB6E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84513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69EFA-E68E-42B5-A197-AC116B6FB4C8}" type="datetime1">
              <a:rPr lang="en-GB" smtClean="0"/>
              <a:t>24/11/2016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886EE-AD67-426B-9E40-D4D67DDB6E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81153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4C2D4-1065-465C-A239-A454E30F645F}" type="datetime1">
              <a:rPr lang="en-GB" smtClean="0"/>
              <a:t>24/11/2016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886EE-AD67-426B-9E40-D4D67DDB6E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22631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D8BB1-4107-44E1-BCF8-2D19052B92A9}" type="datetime1">
              <a:rPr lang="en-GB" smtClean="0"/>
              <a:t>24/11/2016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886EE-AD67-426B-9E40-D4D67DDB6E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06454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336746-23CB-40B1-956A-853C0264A71A}" type="datetime1">
              <a:rPr lang="en-GB" smtClean="0"/>
              <a:t>24/11/2016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2886EE-AD67-426B-9E40-D4D67DDB6E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7570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twiki.cern.ch/twiki/bin/view/Atlas/CHESSStripTestChip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indico.desy.de/getFile.py/access?contribId=1&amp;sessionId=0&amp;resId=0&amp;materialId=slides&amp;confId=16519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891287"/>
            <a:ext cx="7772400" cy="1988531"/>
          </a:xfrm>
        </p:spPr>
        <p:txBody>
          <a:bodyPr anchor="t">
            <a:normAutofit fontScale="90000"/>
          </a:bodyPr>
          <a:lstStyle/>
          <a:p>
            <a:r>
              <a:rPr lang="en-GB" dirty="0" smtClean="0">
                <a:solidFill>
                  <a:srgbClr val="0000FF"/>
                </a:solidFill>
              </a:rPr>
              <a:t>Progress and next steps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sz="3100" dirty="0" smtClean="0"/>
              <a:t/>
            </a:r>
            <a:br>
              <a:rPr lang="en-GB" sz="3100" dirty="0" smtClean="0"/>
            </a:br>
            <a:r>
              <a:rPr lang="en-GB" sz="3200" dirty="0" smtClean="0"/>
              <a:t>24</a:t>
            </a:r>
            <a:r>
              <a:rPr lang="en-GB" sz="3200" dirty="0" smtClean="0"/>
              <a:t> </a:t>
            </a:r>
            <a:r>
              <a:rPr lang="en-GB" sz="3200" dirty="0" smtClean="0"/>
              <a:t>November 2016</a:t>
            </a:r>
            <a:br>
              <a:rPr lang="en-GB" sz="3200" dirty="0" smtClean="0"/>
            </a:br>
            <a:r>
              <a:rPr lang="en-GB" sz="1800" dirty="0" smtClean="0">
                <a:solidFill>
                  <a:schemeClr val="bg1"/>
                </a:solidFill>
              </a:rPr>
              <a:t/>
            </a:r>
            <a:br>
              <a:rPr lang="en-GB" sz="1800" dirty="0" smtClean="0">
                <a:solidFill>
                  <a:schemeClr val="bg1"/>
                </a:solidFill>
              </a:rPr>
            </a:br>
            <a:r>
              <a:rPr lang="en-GB" sz="2000" dirty="0" smtClean="0">
                <a:solidFill>
                  <a:schemeClr val="bg1"/>
                </a:solidFill>
              </a:rPr>
              <a:t>this version is the minutes of the meeting</a:t>
            </a:r>
            <a:br>
              <a:rPr lang="en-GB" sz="2000" dirty="0" smtClean="0">
                <a:solidFill>
                  <a:schemeClr val="bg1"/>
                </a:solidFill>
              </a:rPr>
            </a:br>
            <a:endParaRPr lang="en-GB" sz="2000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10" b="64122"/>
          <a:stretch/>
        </p:blipFill>
        <p:spPr>
          <a:xfrm>
            <a:off x="2157994" y="1041796"/>
            <a:ext cx="5299363" cy="1677971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5576" y="5804786"/>
            <a:ext cx="7632848" cy="831372"/>
          </a:xfrm>
        </p:spPr>
        <p:txBody>
          <a:bodyPr>
            <a:normAutofit/>
          </a:bodyPr>
          <a:lstStyle/>
          <a:p>
            <a:r>
              <a:rPr lang="en-GB" dirty="0" smtClean="0"/>
              <a:t>J. J. John on behalf of the team</a:t>
            </a:r>
          </a:p>
        </p:txBody>
      </p:sp>
    </p:spTree>
    <p:extLst>
      <p:ext uri="{BB962C8B-B14F-4D97-AF65-F5344CB8AC3E}">
        <p14:creationId xmlns:p14="http://schemas.microsoft.com/office/powerpoint/2010/main" val="504982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457200" y="116632"/>
            <a:ext cx="8229600" cy="5669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 smtClean="0">
                <a:solidFill>
                  <a:srgbClr val="0000FF"/>
                </a:solidFill>
              </a:rPr>
              <a:t>CHESS-2 mini-module concept</a:t>
            </a:r>
            <a:endParaRPr lang="en-GB" sz="3600" dirty="0">
              <a:solidFill>
                <a:srgbClr val="0000FF"/>
              </a:solidFill>
            </a:endParaRPr>
          </a:p>
        </p:txBody>
      </p:sp>
      <p:sp>
        <p:nvSpPr>
          <p:cNvPr id="9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460432" y="6484255"/>
            <a:ext cx="684076" cy="365125"/>
          </a:xfrm>
        </p:spPr>
        <p:txBody>
          <a:bodyPr/>
          <a:lstStyle/>
          <a:p>
            <a:fld id="{7F2886EE-AD67-426B-9E40-D4D67DDB6EF0}" type="slidenum">
              <a:rPr lang="en-GB" sz="1800" smtClean="0">
                <a:solidFill>
                  <a:schemeClr val="tx1"/>
                </a:solidFill>
              </a:rPr>
              <a:t>10</a:t>
            </a:fld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6839" y="796642"/>
            <a:ext cx="879584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spcAft>
                <a:spcPts val="600"/>
              </a:spcAft>
            </a:pPr>
            <a:r>
              <a:rPr lang="en-GB" dirty="0" smtClean="0"/>
              <a:t>A circuit board that “looks like a module” with a small number of tiled CHESS-2 devices.</a:t>
            </a:r>
          </a:p>
          <a:p>
            <a:pPr marL="0" lvl="1">
              <a:spcAft>
                <a:spcPts val="600"/>
              </a:spcAft>
            </a:pPr>
            <a:endParaRPr lang="en-GB" dirty="0"/>
          </a:p>
          <a:p>
            <a:pPr marL="0" lvl="1">
              <a:spcAft>
                <a:spcPts val="600"/>
              </a:spcAft>
            </a:pPr>
            <a:r>
              <a:rPr lang="en-GB" dirty="0" smtClean="0"/>
              <a:t>Sketch from ~March-April, updated for single board (keep it simple):</a:t>
            </a:r>
          </a:p>
        </p:txBody>
      </p:sp>
      <p:sp>
        <p:nvSpPr>
          <p:cNvPr id="7" name="Rectangle 6"/>
          <p:cNvSpPr/>
          <p:nvPr/>
        </p:nvSpPr>
        <p:spPr>
          <a:xfrm>
            <a:off x="1394997" y="2980266"/>
            <a:ext cx="5979418" cy="3331082"/>
          </a:xfrm>
          <a:prstGeom prst="rect">
            <a:avLst/>
          </a:prstGeom>
          <a:solidFill>
            <a:srgbClr val="00CC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575017" y="5785177"/>
            <a:ext cx="900100" cy="360041"/>
          </a:xfrm>
          <a:prstGeom prst="rect">
            <a:avLst/>
          </a:prstGeom>
          <a:solidFill>
            <a:srgbClr val="CC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power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511121" y="3052608"/>
            <a:ext cx="50659" cy="257155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511121" y="3614766"/>
            <a:ext cx="50659" cy="257155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511121" y="3982531"/>
            <a:ext cx="50659" cy="257155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448173" y="3273502"/>
            <a:ext cx="762847" cy="764471"/>
          </a:xfrm>
          <a:prstGeom prst="rect">
            <a:avLst/>
          </a:prstGeom>
          <a:solidFill>
            <a:srgbClr val="FFCC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ABCN’</a:t>
            </a:r>
          </a:p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(FPGA)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6188253" y="3052608"/>
            <a:ext cx="50659" cy="257155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6188253" y="3452421"/>
            <a:ext cx="50659" cy="257155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188253" y="3972592"/>
            <a:ext cx="50659" cy="257155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6448173" y="4582964"/>
            <a:ext cx="762847" cy="764471"/>
          </a:xfrm>
          <a:prstGeom prst="rect">
            <a:avLst/>
          </a:prstGeom>
          <a:solidFill>
            <a:srgbClr val="FFCC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ABCN’</a:t>
            </a:r>
          </a:p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(FPGA)</a:t>
            </a:r>
            <a:endParaRPr lang="en-GB" sz="1600" dirty="0">
              <a:solidFill>
                <a:schemeClr val="tx1"/>
              </a:solidFill>
            </a:endParaRPr>
          </a:p>
        </p:txBody>
      </p:sp>
      <p:pic>
        <p:nvPicPr>
          <p:cNvPr id="3074" name="Picture 2" descr="H:\_SLHC\CMOS\_CHESS\AMS\CHESS-2\photos\CHESS-2 layout_50p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1397" y="3023701"/>
            <a:ext cx="1674420" cy="1281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" name="Picture 2" descr="H:\_SLHC\CMOS\_CHESS\AMS\CHESS-2\photos\CHESS-2 layout_50p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1397" y="4333147"/>
            <a:ext cx="1674420" cy="1281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" name="Picture 2" descr="H:\_SLHC\CMOS\_CHESS\AMS\CHESS-2\photos\CHESS-2 layout_50p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711798" y="3016081"/>
            <a:ext cx="1674420" cy="1281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" name="Picture 2" descr="H:\_SLHC\CMOS\_CHESS\AMS\CHESS-2\photos\CHESS-2 layout_50p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711798" y="4325527"/>
            <a:ext cx="1674420" cy="1281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" name="Rectangle 91"/>
          <p:cNvSpPr/>
          <p:nvPr/>
        </p:nvSpPr>
        <p:spPr>
          <a:xfrm>
            <a:off x="6188253" y="4368446"/>
            <a:ext cx="50659" cy="257155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93" name="Rectangle 92"/>
          <p:cNvSpPr/>
          <p:nvPr/>
        </p:nvSpPr>
        <p:spPr>
          <a:xfrm>
            <a:off x="6188253" y="4768259"/>
            <a:ext cx="50659" cy="257155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94" name="Rectangle 93"/>
          <p:cNvSpPr/>
          <p:nvPr/>
        </p:nvSpPr>
        <p:spPr>
          <a:xfrm>
            <a:off x="6188253" y="5288430"/>
            <a:ext cx="50659" cy="257155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95" name="Rectangle 94"/>
          <p:cNvSpPr/>
          <p:nvPr/>
        </p:nvSpPr>
        <p:spPr>
          <a:xfrm>
            <a:off x="1575017" y="3273502"/>
            <a:ext cx="762847" cy="764471"/>
          </a:xfrm>
          <a:prstGeom prst="rect">
            <a:avLst/>
          </a:prstGeom>
          <a:solidFill>
            <a:srgbClr val="FFCC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ABCN’</a:t>
            </a:r>
          </a:p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(FPGA)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96" name="Rectangle 95"/>
          <p:cNvSpPr/>
          <p:nvPr/>
        </p:nvSpPr>
        <p:spPr>
          <a:xfrm>
            <a:off x="1575017" y="4582964"/>
            <a:ext cx="762847" cy="764471"/>
          </a:xfrm>
          <a:prstGeom prst="rect">
            <a:avLst/>
          </a:prstGeom>
          <a:solidFill>
            <a:srgbClr val="FFCC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ABCN’</a:t>
            </a:r>
          </a:p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(FPGA)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97" name="Rectangle 96"/>
          <p:cNvSpPr/>
          <p:nvPr/>
        </p:nvSpPr>
        <p:spPr>
          <a:xfrm>
            <a:off x="2511121" y="4380839"/>
            <a:ext cx="50659" cy="257155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98" name="Rectangle 97"/>
          <p:cNvSpPr/>
          <p:nvPr/>
        </p:nvSpPr>
        <p:spPr>
          <a:xfrm>
            <a:off x="2511121" y="4942997"/>
            <a:ext cx="50659" cy="257155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99" name="Rectangle 98"/>
          <p:cNvSpPr/>
          <p:nvPr/>
        </p:nvSpPr>
        <p:spPr>
          <a:xfrm>
            <a:off x="2511121" y="5310762"/>
            <a:ext cx="50659" cy="257155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100" name="Rectangle 99"/>
          <p:cNvSpPr/>
          <p:nvPr/>
        </p:nvSpPr>
        <p:spPr>
          <a:xfrm>
            <a:off x="2579564" y="5785177"/>
            <a:ext cx="770154" cy="360041"/>
          </a:xfrm>
          <a:prstGeom prst="rect">
            <a:avLst/>
          </a:prstGeom>
          <a:solidFill>
            <a:srgbClr val="CC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JTAG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3454165" y="5785177"/>
            <a:ext cx="1383157" cy="360041"/>
          </a:xfrm>
          <a:prstGeom prst="rect">
            <a:avLst/>
          </a:prstGeom>
          <a:solidFill>
            <a:srgbClr val="CC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SFP/Ethernet?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102" name="Rectangle 101"/>
          <p:cNvSpPr/>
          <p:nvPr/>
        </p:nvSpPr>
        <p:spPr>
          <a:xfrm>
            <a:off x="5685325" y="5785177"/>
            <a:ext cx="1525696" cy="360041"/>
          </a:xfrm>
          <a:prstGeom prst="rect">
            <a:avLst/>
          </a:prstGeom>
          <a:solidFill>
            <a:srgbClr val="CC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 smtClean="0">
                <a:solidFill>
                  <a:schemeClr val="tx1"/>
                </a:solidFill>
              </a:rPr>
              <a:t>“usual module connector” ?</a:t>
            </a:r>
            <a:endParaRPr lang="en-GB" sz="1100" dirty="0">
              <a:solidFill>
                <a:schemeClr val="tx1"/>
              </a:solidFill>
            </a:endParaRPr>
          </a:p>
        </p:txBody>
      </p:sp>
      <p:sp>
        <p:nvSpPr>
          <p:cNvPr id="103" name="Rectangle 102"/>
          <p:cNvSpPr/>
          <p:nvPr/>
        </p:nvSpPr>
        <p:spPr>
          <a:xfrm>
            <a:off x="4941769" y="5785177"/>
            <a:ext cx="639108" cy="360041"/>
          </a:xfrm>
          <a:prstGeom prst="rect">
            <a:avLst/>
          </a:prstGeom>
          <a:solidFill>
            <a:srgbClr val="CC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Clock</a:t>
            </a:r>
            <a:endParaRPr lang="en-GB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1549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457200" y="116632"/>
            <a:ext cx="8229600" cy="5669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 smtClean="0">
                <a:solidFill>
                  <a:srgbClr val="0000FF"/>
                </a:solidFill>
              </a:rPr>
              <a:t>Mini-module, continued</a:t>
            </a:r>
            <a:endParaRPr lang="en-GB" sz="3600" dirty="0">
              <a:solidFill>
                <a:srgbClr val="0000FF"/>
              </a:solidFill>
            </a:endParaRPr>
          </a:p>
        </p:txBody>
      </p:sp>
      <p:sp>
        <p:nvSpPr>
          <p:cNvPr id="9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460432" y="6484255"/>
            <a:ext cx="684076" cy="365125"/>
          </a:xfrm>
        </p:spPr>
        <p:txBody>
          <a:bodyPr/>
          <a:lstStyle/>
          <a:p>
            <a:fld id="{7F2886EE-AD67-426B-9E40-D4D67DDB6EF0}" type="slidenum">
              <a:rPr lang="en-GB" sz="1800" smtClean="0">
                <a:solidFill>
                  <a:schemeClr val="tx1"/>
                </a:solidFill>
              </a:rPr>
              <a:t>11</a:t>
            </a:fld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6839" y="796642"/>
            <a:ext cx="879584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spcAft>
                <a:spcPts val="600"/>
              </a:spcAft>
            </a:pPr>
            <a:r>
              <a:rPr lang="en-GB" dirty="0" smtClean="0"/>
              <a:t>Su Dong said that SLAC may be able to hel</a:t>
            </a:r>
            <a:r>
              <a:rPr lang="en-GB" dirty="0" smtClean="0"/>
              <a:t>p to design this board.</a:t>
            </a:r>
          </a:p>
          <a:p>
            <a:pPr marL="0" lvl="1">
              <a:spcAft>
                <a:spcPts val="600"/>
              </a:spcAft>
            </a:pPr>
            <a:r>
              <a:rPr lang="en-GB" dirty="0" smtClean="0"/>
              <a:t>In many ways it is an adaptation of the digital daughterboard and carrier board combined onto one board.</a:t>
            </a:r>
          </a:p>
          <a:p>
            <a:pPr marL="0" lvl="1">
              <a:spcAft>
                <a:spcPts val="600"/>
              </a:spcAft>
            </a:pPr>
            <a:r>
              <a:rPr lang="en-GB" dirty="0" smtClean="0"/>
              <a:t>Our job is to specify it. It would be helpful to work together on it to check and ensure it is complete and what is needed.</a:t>
            </a:r>
          </a:p>
        </p:txBody>
      </p:sp>
    </p:spTree>
    <p:extLst>
      <p:ext uri="{BB962C8B-B14F-4D97-AF65-F5344CB8AC3E}">
        <p14:creationId xmlns:p14="http://schemas.microsoft.com/office/powerpoint/2010/main" val="209991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457200" y="116632"/>
            <a:ext cx="8229600" cy="5669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 smtClean="0">
                <a:solidFill>
                  <a:srgbClr val="0000FF"/>
                </a:solidFill>
              </a:rPr>
              <a:t>Agenda</a:t>
            </a:r>
            <a:endParaRPr lang="en-GB" sz="3600" dirty="0">
              <a:solidFill>
                <a:srgbClr val="0000FF"/>
              </a:solidFill>
            </a:endParaRPr>
          </a:p>
        </p:txBody>
      </p:sp>
      <p:sp>
        <p:nvSpPr>
          <p:cNvPr id="9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460432" y="6484255"/>
            <a:ext cx="684076" cy="365125"/>
          </a:xfrm>
        </p:spPr>
        <p:txBody>
          <a:bodyPr/>
          <a:lstStyle/>
          <a:p>
            <a:fld id="{7F2886EE-AD67-426B-9E40-D4D67DDB6EF0}" type="slidenum">
              <a:rPr lang="en-GB" sz="1800" smtClean="0">
                <a:solidFill>
                  <a:schemeClr val="tx1"/>
                </a:solidFill>
              </a:rPr>
              <a:t>2</a:t>
            </a:fld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6839" y="796642"/>
            <a:ext cx="879584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2400" dirty="0" smtClean="0"/>
              <a:t>Discuss progress and steps for next week</a:t>
            </a:r>
            <a:r>
              <a:rPr lang="en-GB" sz="2400" dirty="0" smtClean="0"/>
              <a:t>:</a:t>
            </a:r>
          </a:p>
          <a:p>
            <a:pPr>
              <a:spcAft>
                <a:spcPts val="600"/>
              </a:spcAft>
            </a:pPr>
            <a:endParaRPr lang="en-GB" sz="2400" dirty="0" smtClean="0"/>
          </a:p>
          <a:p>
            <a:pPr lvl="1">
              <a:spcAft>
                <a:spcPts val="600"/>
              </a:spcAft>
            </a:pPr>
            <a:r>
              <a:rPr lang="en-GB" sz="2400" dirty="0" err="1"/>
              <a:t>TWiki</a:t>
            </a:r>
            <a:r>
              <a:rPr lang="en-GB" sz="2400" dirty="0"/>
              <a:t> page for CHESS-2 and related hardware</a:t>
            </a:r>
          </a:p>
          <a:p>
            <a:pPr lvl="1">
              <a:spcAft>
                <a:spcPts val="600"/>
              </a:spcAft>
            </a:pPr>
            <a:r>
              <a:rPr lang="en-GB" sz="2400" dirty="0" smtClean="0"/>
              <a:t>ABCN</a:t>
            </a:r>
            <a:r>
              <a:rPr lang="en-GB" sz="2400" dirty="0" smtClean="0"/>
              <a:t>’ emulator</a:t>
            </a:r>
          </a:p>
          <a:p>
            <a:pPr lvl="1">
              <a:spcAft>
                <a:spcPts val="600"/>
              </a:spcAft>
            </a:pPr>
            <a:r>
              <a:rPr lang="en-GB" sz="2400" dirty="0"/>
              <a:t>	</a:t>
            </a:r>
            <a:r>
              <a:rPr lang="en-GB" sz="2400" dirty="0" smtClean="0"/>
              <a:t>firmware - SACI </a:t>
            </a:r>
          </a:p>
          <a:p>
            <a:pPr lvl="1">
              <a:spcAft>
                <a:spcPts val="600"/>
              </a:spcAft>
            </a:pPr>
            <a:r>
              <a:rPr lang="en-GB" sz="2400" dirty="0"/>
              <a:t>	</a:t>
            </a:r>
            <a:r>
              <a:rPr lang="en-GB" sz="2400" dirty="0" smtClean="0"/>
              <a:t>readout software</a:t>
            </a:r>
          </a:p>
          <a:p>
            <a:pPr lvl="1">
              <a:spcAft>
                <a:spcPts val="600"/>
              </a:spcAft>
            </a:pPr>
            <a:r>
              <a:rPr lang="en-GB" sz="2400" dirty="0" smtClean="0"/>
              <a:t>CHESS-2-to-FMC adaptor board</a:t>
            </a:r>
          </a:p>
          <a:p>
            <a:pPr lvl="1">
              <a:spcAft>
                <a:spcPts val="600"/>
              </a:spcAft>
            </a:pPr>
            <a:r>
              <a:rPr lang="en-GB" sz="2400" dirty="0" smtClean="0"/>
              <a:t>Other </a:t>
            </a:r>
            <a:r>
              <a:rPr lang="en-GB" sz="2400" dirty="0" smtClean="0"/>
              <a:t>CHESS-2 </a:t>
            </a:r>
            <a:r>
              <a:rPr lang="en-GB" sz="2400" dirty="0" smtClean="0"/>
              <a:t>hardware</a:t>
            </a:r>
          </a:p>
          <a:p>
            <a:pPr lvl="1">
              <a:spcAft>
                <a:spcPts val="600"/>
              </a:spcAft>
            </a:pPr>
            <a:r>
              <a:rPr lang="en-GB" sz="2400" dirty="0" smtClean="0"/>
              <a:t>Plans for mini-module</a:t>
            </a:r>
          </a:p>
        </p:txBody>
      </p:sp>
    </p:spTree>
    <p:extLst>
      <p:ext uri="{BB962C8B-B14F-4D97-AF65-F5344CB8AC3E}">
        <p14:creationId xmlns:p14="http://schemas.microsoft.com/office/powerpoint/2010/main" val="856191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457200" y="116632"/>
            <a:ext cx="8229600" cy="5669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 err="1" smtClean="0">
                <a:solidFill>
                  <a:srgbClr val="0000FF"/>
                </a:solidFill>
              </a:rPr>
              <a:t>TWiki</a:t>
            </a:r>
            <a:r>
              <a:rPr lang="en-GB" sz="3600" dirty="0" smtClean="0">
                <a:solidFill>
                  <a:srgbClr val="0000FF"/>
                </a:solidFill>
              </a:rPr>
              <a:t> page for CHESS-2 and hardware</a:t>
            </a:r>
            <a:endParaRPr lang="en-GB" sz="2400" dirty="0">
              <a:solidFill>
                <a:srgbClr val="0000FF"/>
              </a:solidFill>
            </a:endParaRPr>
          </a:p>
        </p:txBody>
      </p:sp>
      <p:sp>
        <p:nvSpPr>
          <p:cNvPr id="9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460432" y="6484255"/>
            <a:ext cx="684076" cy="365125"/>
          </a:xfrm>
        </p:spPr>
        <p:txBody>
          <a:bodyPr/>
          <a:lstStyle/>
          <a:p>
            <a:fld id="{7F2886EE-AD67-426B-9E40-D4D67DDB6EF0}" type="slidenum">
              <a:rPr lang="en-GB" sz="1800" smtClean="0">
                <a:solidFill>
                  <a:schemeClr val="tx1"/>
                </a:solidFill>
              </a:rPr>
              <a:t>3</a:t>
            </a:fld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6839" y="796642"/>
            <a:ext cx="8795842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spcAft>
                <a:spcPts val="600"/>
              </a:spcAft>
            </a:pPr>
            <a:r>
              <a:rPr lang="en-GB" sz="2400" dirty="0" smtClean="0"/>
              <a:t>I’ve been setting up this page to hold CHESS-2 information, including the 3 test systems: </a:t>
            </a:r>
          </a:p>
          <a:p>
            <a:pPr marL="0" lvl="1">
              <a:spcAft>
                <a:spcPts val="600"/>
              </a:spcAft>
            </a:pPr>
            <a:r>
              <a:rPr lang="en-GB" sz="2400" dirty="0">
                <a:hlinkClick r:id="rId2"/>
              </a:rPr>
              <a:t>https://</a:t>
            </a:r>
            <a:r>
              <a:rPr lang="en-GB" sz="2400" dirty="0" smtClean="0">
                <a:hlinkClick r:id="rId2"/>
              </a:rPr>
              <a:t>twiki.cern.ch/twiki/bin/view/Atlas/CHESSStripTestChip</a:t>
            </a:r>
            <a:r>
              <a:rPr lang="en-GB" sz="2400" dirty="0" smtClean="0"/>
              <a:t> </a:t>
            </a:r>
          </a:p>
          <a:p>
            <a:pPr marL="0" lvl="1">
              <a:spcAft>
                <a:spcPts val="600"/>
              </a:spcAft>
            </a:pPr>
            <a:endParaRPr lang="en-GB" sz="2400" dirty="0" smtClean="0"/>
          </a:p>
          <a:p>
            <a:pPr marL="0" lvl="1">
              <a:spcAft>
                <a:spcPts val="600"/>
              </a:spcAft>
            </a:pPr>
            <a:r>
              <a:rPr lang="en-GB" sz="2400" b="1" dirty="0" smtClean="0">
                <a:solidFill>
                  <a:srgbClr val="0000FF"/>
                </a:solidFill>
              </a:rPr>
              <a:t>outline: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7018" y="2375451"/>
            <a:ext cx="5991338" cy="4333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ight Brace 6"/>
          <p:cNvSpPr/>
          <p:nvPr/>
        </p:nvSpPr>
        <p:spPr>
          <a:xfrm>
            <a:off x="4630544" y="5448751"/>
            <a:ext cx="171449" cy="832933"/>
          </a:xfrm>
          <a:prstGeom prst="rightBrace">
            <a:avLst>
              <a:gd name="adj1" fmla="val 30555"/>
              <a:gd name="adj2" fmla="val 50000"/>
            </a:avLst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4944864" y="5425665"/>
            <a:ext cx="40475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spcAft>
                <a:spcPts val="600"/>
              </a:spcAft>
            </a:pPr>
            <a:r>
              <a:rPr lang="en-GB" sz="2400" b="1" dirty="0" smtClean="0">
                <a:solidFill>
                  <a:srgbClr val="0000FF"/>
                </a:solidFill>
              </a:rPr>
              <a:t>proposed skeleton for ABCN’ and Adaptor Board info</a:t>
            </a:r>
            <a:endParaRPr lang="en-GB" b="1" dirty="0" smtClean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887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457200" y="116632"/>
            <a:ext cx="8229600" cy="5669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 err="1" smtClean="0">
                <a:solidFill>
                  <a:srgbClr val="0000FF"/>
                </a:solidFill>
              </a:rPr>
              <a:t>TWiki</a:t>
            </a:r>
            <a:r>
              <a:rPr lang="en-GB" sz="3600" dirty="0" smtClean="0">
                <a:solidFill>
                  <a:srgbClr val="0000FF"/>
                </a:solidFill>
              </a:rPr>
              <a:t> - ABCN’ and adaptor board section</a:t>
            </a:r>
            <a:endParaRPr lang="en-GB" sz="2400" dirty="0">
              <a:solidFill>
                <a:srgbClr val="0000FF"/>
              </a:solidFill>
            </a:endParaRPr>
          </a:p>
        </p:txBody>
      </p:sp>
      <p:sp>
        <p:nvSpPr>
          <p:cNvPr id="9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460432" y="6484255"/>
            <a:ext cx="684076" cy="365125"/>
          </a:xfrm>
        </p:spPr>
        <p:txBody>
          <a:bodyPr/>
          <a:lstStyle/>
          <a:p>
            <a:fld id="{7F2886EE-AD67-426B-9E40-D4D67DDB6EF0}" type="slidenum">
              <a:rPr lang="en-GB" sz="1800" smtClean="0">
                <a:solidFill>
                  <a:schemeClr val="tx1"/>
                </a:solidFill>
              </a:rPr>
              <a:t>4</a:t>
            </a:fld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616" y="2517106"/>
            <a:ext cx="8495727" cy="4421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56839" y="796642"/>
            <a:ext cx="8795842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spcAft>
                <a:spcPts val="600"/>
              </a:spcAft>
            </a:pPr>
            <a:r>
              <a:rPr lang="en-GB" sz="2400" dirty="0" smtClean="0"/>
              <a:t>This is what I’ve drafted so far for the ABCN’ + adaptor board.</a:t>
            </a:r>
          </a:p>
          <a:p>
            <a:pPr marL="0" lvl="1">
              <a:spcAft>
                <a:spcPts val="600"/>
              </a:spcAft>
            </a:pPr>
            <a:r>
              <a:rPr lang="en-GB" sz="2400" dirty="0" smtClean="0"/>
              <a:t>Please edit and add freely, including improving the structure.</a:t>
            </a:r>
          </a:p>
          <a:p>
            <a:pPr marL="0" lvl="1">
              <a:spcAft>
                <a:spcPts val="600"/>
              </a:spcAft>
            </a:pPr>
            <a:r>
              <a:rPr lang="en-GB" sz="2400" dirty="0" smtClean="0"/>
              <a:t>We could add a linked page for the ABCN’ itself in the next while.</a:t>
            </a:r>
            <a:endParaRPr lang="en-GB" dirty="0" smtClean="0"/>
          </a:p>
          <a:p>
            <a:pPr marL="457200" lvl="2">
              <a:spcAft>
                <a:spcPts val="600"/>
              </a:spcAft>
            </a:pPr>
            <a:endParaRPr lang="en-GB" dirty="0"/>
          </a:p>
        </p:txBody>
      </p:sp>
      <p:sp>
        <p:nvSpPr>
          <p:cNvPr id="11" name="Right Brace 10"/>
          <p:cNvSpPr/>
          <p:nvPr/>
        </p:nvSpPr>
        <p:spPr>
          <a:xfrm>
            <a:off x="2463886" y="5203598"/>
            <a:ext cx="171449" cy="832933"/>
          </a:xfrm>
          <a:prstGeom prst="rightBrace">
            <a:avLst>
              <a:gd name="adj1" fmla="val 30555"/>
              <a:gd name="adj2" fmla="val 50000"/>
            </a:avLst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2778206" y="5266237"/>
            <a:ext cx="56302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spcAft>
                <a:spcPts val="600"/>
              </a:spcAft>
            </a:pPr>
            <a:r>
              <a:rPr lang="en-GB" sz="2000" dirty="0" smtClean="0">
                <a:solidFill>
                  <a:srgbClr val="0000FF"/>
                </a:solidFill>
              </a:rPr>
              <a:t>suggest we supply basic instructions on working with the system</a:t>
            </a:r>
            <a:endParaRPr lang="en-GB" sz="1600" dirty="0" smtClean="0">
              <a:solidFill>
                <a:srgbClr val="0000FF"/>
              </a:solidFill>
            </a:endParaRPr>
          </a:p>
        </p:txBody>
      </p:sp>
      <p:sp>
        <p:nvSpPr>
          <p:cNvPr id="15" name="Right Brace 14"/>
          <p:cNvSpPr/>
          <p:nvPr/>
        </p:nvSpPr>
        <p:spPr>
          <a:xfrm>
            <a:off x="2463886" y="6270626"/>
            <a:ext cx="171449" cy="503038"/>
          </a:xfrm>
          <a:prstGeom prst="rightBrace">
            <a:avLst>
              <a:gd name="adj1" fmla="val 30555"/>
              <a:gd name="adj2" fmla="val 50000"/>
            </a:avLst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/>
          <p:cNvSpPr txBox="1"/>
          <p:nvPr/>
        </p:nvSpPr>
        <p:spPr>
          <a:xfrm>
            <a:off x="2778206" y="6307639"/>
            <a:ext cx="56302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spcAft>
                <a:spcPts val="600"/>
              </a:spcAft>
            </a:pPr>
            <a:r>
              <a:rPr lang="en-GB" sz="2000" dirty="0" smtClean="0">
                <a:solidFill>
                  <a:srgbClr val="0000FF"/>
                </a:solidFill>
              </a:rPr>
              <a:t>schematics, layouts, possibly BOM…</a:t>
            </a:r>
            <a:endParaRPr lang="en-GB" dirty="0" smtClean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1306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457200" y="116632"/>
            <a:ext cx="8229600" cy="5669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 smtClean="0">
                <a:solidFill>
                  <a:srgbClr val="0000FF"/>
                </a:solidFill>
              </a:rPr>
              <a:t>ABCN’ firmware </a:t>
            </a:r>
            <a:r>
              <a:rPr lang="en-GB" sz="3600" dirty="0" smtClean="0">
                <a:solidFill>
                  <a:srgbClr val="0000FF"/>
                </a:solidFill>
              </a:rPr>
              <a:t>status</a:t>
            </a:r>
            <a:endParaRPr lang="en-GB" sz="2400" dirty="0">
              <a:solidFill>
                <a:srgbClr val="0000FF"/>
              </a:solidFill>
            </a:endParaRPr>
          </a:p>
        </p:txBody>
      </p:sp>
      <p:sp>
        <p:nvSpPr>
          <p:cNvPr id="9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460432" y="6484255"/>
            <a:ext cx="684076" cy="365125"/>
          </a:xfrm>
        </p:spPr>
        <p:txBody>
          <a:bodyPr/>
          <a:lstStyle/>
          <a:p>
            <a:fld id="{7F2886EE-AD67-426B-9E40-D4D67DDB6EF0}" type="slidenum">
              <a:rPr lang="en-GB" sz="1800" smtClean="0">
                <a:solidFill>
                  <a:schemeClr val="tx1"/>
                </a:solidFill>
              </a:rPr>
              <a:t>5</a:t>
            </a:fld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6839" y="796642"/>
            <a:ext cx="8795842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spcAft>
                <a:spcPts val="600"/>
              </a:spcAft>
            </a:pPr>
            <a:r>
              <a:rPr lang="en-GB" sz="2400" dirty="0" smtClean="0"/>
              <a:t>We received good </a:t>
            </a:r>
            <a:r>
              <a:rPr lang="en-GB" sz="2400" dirty="0"/>
              <a:t>feedback from </a:t>
            </a:r>
            <a:r>
              <a:rPr lang="en-GB" sz="2400" dirty="0" smtClean="0"/>
              <a:t>the CMOS </a:t>
            </a:r>
            <a:r>
              <a:rPr lang="en-GB" sz="2400" dirty="0"/>
              <a:t>Fortnightly meeting on our </a:t>
            </a:r>
            <a:r>
              <a:rPr lang="en-GB" sz="2400" dirty="0" smtClean="0"/>
              <a:t>progress with SACI and the adaptor board. </a:t>
            </a:r>
            <a:br>
              <a:rPr lang="en-GB" sz="2400" dirty="0" smtClean="0"/>
            </a:br>
            <a:endParaRPr lang="en-GB" sz="2400" dirty="0"/>
          </a:p>
          <a:p>
            <a:pPr lvl="1" indent="-457200">
              <a:spcAft>
                <a:spcPts val="600"/>
              </a:spcAft>
              <a:buFont typeface="+mj-lt"/>
              <a:buAutoNum type="arabicPeriod"/>
            </a:pPr>
            <a:r>
              <a:rPr lang="en-GB" sz="2400" dirty="0" smtClean="0"/>
              <a:t>ABCN’ firmware including SACI:</a:t>
            </a:r>
          </a:p>
          <a:p>
            <a:pPr marL="457200" lvl="2">
              <a:spcAft>
                <a:spcPts val="600"/>
              </a:spcAft>
            </a:pPr>
            <a:r>
              <a:rPr lang="en-GB" dirty="0" smtClean="0"/>
              <a:t>Current </a:t>
            </a:r>
            <a:r>
              <a:rPr lang="en-GB" dirty="0" smtClean="0"/>
              <a:t>status:</a:t>
            </a:r>
          </a:p>
          <a:p>
            <a:pPr marL="742950" lvl="2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rgbClr val="FF0066"/>
                </a:solidFill>
              </a:rPr>
              <a:t>Jaya </a:t>
            </a:r>
            <a:r>
              <a:rPr lang="en-GB" sz="1600" dirty="0" smtClean="0">
                <a:solidFill>
                  <a:srgbClr val="FF0066"/>
                </a:solidFill>
              </a:rPr>
              <a:t>John </a:t>
            </a:r>
            <a:r>
              <a:rPr lang="en-GB" sz="1600" dirty="0" smtClean="0"/>
              <a:t>still to run additional </a:t>
            </a:r>
            <a:r>
              <a:rPr lang="en-GB" sz="1600" dirty="0" smtClean="0"/>
              <a:t>test cases for completeness </a:t>
            </a:r>
            <a:r>
              <a:rPr lang="en-GB" sz="1600" dirty="0" smtClean="0"/>
              <a:t>and prepare the regression set of tests.</a:t>
            </a:r>
            <a:endParaRPr lang="en-GB" sz="1600" dirty="0" smtClean="0"/>
          </a:p>
          <a:p>
            <a:pPr marL="742950" lvl="2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00" dirty="0" smtClean="0"/>
              <a:t>.</a:t>
            </a:r>
            <a:endParaRPr lang="en-GB" sz="1600" dirty="0" smtClean="0"/>
          </a:p>
          <a:p>
            <a:pPr marL="457200" lvl="2">
              <a:spcAft>
                <a:spcPts val="600"/>
              </a:spcAft>
            </a:pPr>
            <a:r>
              <a:rPr lang="en-GB" sz="1600" dirty="0" smtClean="0"/>
              <a:t>Next:</a:t>
            </a:r>
          </a:p>
          <a:p>
            <a:pPr marL="742950" lvl="2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rgbClr val="FF0066"/>
                </a:solidFill>
              </a:rPr>
              <a:t>Wojtek</a:t>
            </a:r>
            <a:r>
              <a:rPr lang="en-GB" sz="1600" dirty="0" smtClean="0"/>
              <a:t> to include the SACI opcode handler in the Nexys Video ABCN’ firmware build.</a:t>
            </a:r>
          </a:p>
          <a:p>
            <a:pPr marL="742950" lvl="2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rgbClr val="FF0066"/>
                </a:solidFill>
              </a:rPr>
              <a:t>Jaya John </a:t>
            </a:r>
            <a:r>
              <a:rPr lang="en-GB" sz="1600" dirty="0" smtClean="0"/>
              <a:t>to port to Atlys / CHESS-1 motherboard set-up. BUFR clock divider to be checked, may not work in Spartan-6.</a:t>
            </a:r>
          </a:p>
          <a:p>
            <a:pPr marL="742950" lvl="2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00" dirty="0" smtClean="0"/>
              <a:t>Need to check into CHESS-2 global reset pin on the adaptor board – tied to SACI reset? Or will we also need to control the global reset line from the Nexys Video?</a:t>
            </a:r>
            <a:endParaRPr lang="en-GB" dirty="0">
              <a:solidFill>
                <a:srgbClr val="FF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3814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457200" y="116632"/>
            <a:ext cx="8229600" cy="5669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>
                <a:solidFill>
                  <a:srgbClr val="0000FF"/>
                </a:solidFill>
              </a:rPr>
              <a:t>ABCN’ </a:t>
            </a:r>
            <a:r>
              <a:rPr lang="en-GB" sz="3600" dirty="0" smtClean="0">
                <a:solidFill>
                  <a:srgbClr val="0000FF"/>
                </a:solidFill>
              </a:rPr>
              <a:t>software status</a:t>
            </a:r>
            <a:endParaRPr lang="en-GB" sz="2400" dirty="0">
              <a:solidFill>
                <a:srgbClr val="0000FF"/>
              </a:solidFill>
            </a:endParaRPr>
          </a:p>
        </p:txBody>
      </p:sp>
      <p:sp>
        <p:nvSpPr>
          <p:cNvPr id="9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460432" y="6484255"/>
            <a:ext cx="684076" cy="365125"/>
          </a:xfrm>
        </p:spPr>
        <p:txBody>
          <a:bodyPr/>
          <a:lstStyle/>
          <a:p>
            <a:fld id="{7F2886EE-AD67-426B-9E40-D4D67DDB6EF0}" type="slidenum">
              <a:rPr lang="en-GB" sz="1800" smtClean="0">
                <a:solidFill>
                  <a:schemeClr val="tx1"/>
                </a:solidFill>
              </a:rPr>
              <a:t>6</a:t>
            </a:fld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6839" y="796642"/>
            <a:ext cx="879584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indent="-457200">
              <a:spcAft>
                <a:spcPts val="600"/>
              </a:spcAft>
              <a:buFont typeface="+mj-lt"/>
              <a:buAutoNum type="arabicPeriod" startAt="2"/>
            </a:pPr>
            <a:r>
              <a:rPr lang="en-GB" sz="2400" dirty="0"/>
              <a:t>Software to read ABCN’</a:t>
            </a:r>
          </a:p>
          <a:p>
            <a:pPr marL="457200" lvl="2">
              <a:spcAft>
                <a:spcPts val="600"/>
              </a:spcAft>
            </a:pPr>
            <a:r>
              <a:rPr lang="en-GB" dirty="0"/>
              <a:t>Current status:</a:t>
            </a:r>
          </a:p>
          <a:p>
            <a:pPr marL="742950" lvl="2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00" dirty="0" smtClean="0"/>
              <a:t>. </a:t>
            </a:r>
            <a:endParaRPr lang="en-GB" sz="1600" dirty="0"/>
          </a:p>
          <a:p>
            <a:pPr marL="0" lvl="1">
              <a:spcAft>
                <a:spcPts val="600"/>
              </a:spcAft>
            </a:pPr>
            <a:r>
              <a:rPr lang="en-GB" dirty="0" smtClean="0"/>
              <a:t>Actions:</a:t>
            </a:r>
          </a:p>
          <a:p>
            <a:pPr marL="742950" lvl="2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FF0066"/>
                </a:solidFill>
              </a:rPr>
              <a:t>All</a:t>
            </a:r>
            <a:r>
              <a:rPr lang="en-GB" dirty="0" smtClean="0"/>
              <a:t>: share </a:t>
            </a:r>
            <a:r>
              <a:rPr lang="en-GB" dirty="0"/>
              <a:t>basic SACI configuration </a:t>
            </a:r>
            <a:r>
              <a:rPr lang="en-GB" dirty="0" smtClean="0"/>
              <a:t>(sequence of commands) once anyone has </a:t>
            </a:r>
            <a:r>
              <a:rPr lang="en-GB" dirty="0"/>
              <a:t>a first version</a:t>
            </a:r>
            <a:r>
              <a:rPr lang="en-GB" dirty="0" smtClean="0"/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98072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457200" y="116632"/>
            <a:ext cx="8229600" cy="5669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 smtClean="0">
                <a:solidFill>
                  <a:srgbClr val="0000FF"/>
                </a:solidFill>
              </a:rPr>
              <a:t>CHESS-2-to-FMC adaptor board status</a:t>
            </a:r>
            <a:endParaRPr lang="en-GB" sz="3600" dirty="0">
              <a:solidFill>
                <a:srgbClr val="0000FF"/>
              </a:solidFill>
            </a:endParaRPr>
          </a:p>
        </p:txBody>
      </p:sp>
      <p:sp>
        <p:nvSpPr>
          <p:cNvPr id="9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460432" y="6484255"/>
            <a:ext cx="684076" cy="365125"/>
          </a:xfrm>
        </p:spPr>
        <p:txBody>
          <a:bodyPr/>
          <a:lstStyle/>
          <a:p>
            <a:fld id="{7F2886EE-AD67-426B-9E40-D4D67DDB6EF0}" type="slidenum">
              <a:rPr lang="en-GB" sz="1800" smtClean="0">
                <a:solidFill>
                  <a:schemeClr val="tx1"/>
                </a:solidFill>
              </a:rPr>
              <a:t>7</a:t>
            </a:fld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6839" y="796642"/>
            <a:ext cx="8795842" cy="2139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spcAft>
                <a:spcPts val="600"/>
              </a:spcAft>
            </a:pPr>
            <a:r>
              <a:rPr lang="en-GB" dirty="0" smtClean="0"/>
              <a:t>Current </a:t>
            </a:r>
            <a:r>
              <a:rPr lang="en-GB" dirty="0" smtClean="0"/>
              <a:t>status:</a:t>
            </a:r>
          </a:p>
          <a:p>
            <a:pPr marL="2857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 smtClean="0"/>
              <a:t>.</a:t>
            </a:r>
          </a:p>
          <a:p>
            <a:pPr marL="2857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.</a:t>
            </a:r>
            <a:endParaRPr lang="en-GB" dirty="0" smtClean="0"/>
          </a:p>
          <a:p>
            <a:pPr marL="0" lvl="1">
              <a:spcAft>
                <a:spcPts val="600"/>
              </a:spcAft>
            </a:pPr>
            <a:endParaRPr lang="en-GB" dirty="0"/>
          </a:p>
          <a:p>
            <a:pPr marL="0" lvl="1">
              <a:spcAft>
                <a:spcPts val="600"/>
              </a:spcAft>
            </a:pPr>
            <a:r>
              <a:rPr lang="en-GB" dirty="0" smtClean="0"/>
              <a:t>Actions:</a:t>
            </a:r>
          </a:p>
          <a:p>
            <a:pPr marL="742950" lvl="2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FF0066"/>
                </a:solidFill>
              </a:rPr>
              <a:t>Wojtek </a:t>
            </a:r>
            <a:r>
              <a:rPr lang="en-GB" dirty="0" smtClean="0"/>
              <a:t>to speak with Pavel to follow up FMC connectors. </a:t>
            </a:r>
          </a:p>
        </p:txBody>
      </p:sp>
    </p:spTree>
    <p:extLst>
      <p:ext uri="{BB962C8B-B14F-4D97-AF65-F5344CB8AC3E}">
        <p14:creationId xmlns:p14="http://schemas.microsoft.com/office/powerpoint/2010/main" val="1220659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3356" y="3588024"/>
            <a:ext cx="4360610" cy="3270458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57200" y="116632"/>
            <a:ext cx="8229600" cy="5669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 smtClean="0">
                <a:solidFill>
                  <a:srgbClr val="0000FF"/>
                </a:solidFill>
              </a:rPr>
              <a:t>Other </a:t>
            </a:r>
            <a:r>
              <a:rPr lang="en-GB" sz="3600" dirty="0" smtClean="0">
                <a:solidFill>
                  <a:srgbClr val="0000FF"/>
                </a:solidFill>
              </a:rPr>
              <a:t>CHESS-2 hardware</a:t>
            </a:r>
            <a:endParaRPr lang="en-GB" sz="3600" dirty="0">
              <a:solidFill>
                <a:srgbClr val="0000FF"/>
              </a:solidFill>
            </a:endParaRPr>
          </a:p>
        </p:txBody>
      </p:sp>
      <p:sp>
        <p:nvSpPr>
          <p:cNvPr id="9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460432" y="6494194"/>
            <a:ext cx="684076" cy="365125"/>
          </a:xfrm>
        </p:spPr>
        <p:txBody>
          <a:bodyPr/>
          <a:lstStyle/>
          <a:p>
            <a:fld id="{7F2886EE-AD67-426B-9E40-D4D67DDB6EF0}" type="slidenum">
              <a:rPr lang="en-GB" sz="1800" smtClean="0">
                <a:solidFill>
                  <a:schemeClr val="tx1"/>
                </a:solidFill>
              </a:rPr>
              <a:t>8</a:t>
            </a:fld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6839" y="796642"/>
            <a:ext cx="8795842" cy="592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spcAft>
                <a:spcPts val="600"/>
              </a:spcAft>
            </a:pPr>
            <a:r>
              <a:rPr lang="en-GB" dirty="0" smtClean="0"/>
              <a:t>From the CMOS fortnightly meeting, Tuesday 22 November, from Su Dong and Larry </a:t>
            </a:r>
            <a:r>
              <a:rPr lang="en-GB" dirty="0" err="1" smtClean="0"/>
              <a:t>Ruckman’s</a:t>
            </a:r>
            <a:r>
              <a:rPr lang="en-GB" dirty="0"/>
              <a:t> update </a:t>
            </a:r>
            <a:r>
              <a:rPr lang="en-GB" dirty="0" smtClean="0"/>
              <a:t>(see </a:t>
            </a:r>
            <a:r>
              <a:rPr lang="en-GB" dirty="0" smtClean="0">
                <a:hlinkClick r:id="rId3"/>
              </a:rPr>
              <a:t>presentation</a:t>
            </a:r>
            <a:r>
              <a:rPr lang="en-GB" dirty="0" smtClean="0"/>
              <a:t>)</a:t>
            </a:r>
            <a:endParaRPr lang="en-GB" sz="1050" dirty="0"/>
          </a:p>
          <a:p>
            <a:pPr marL="0" lvl="1">
              <a:spcAft>
                <a:spcPts val="600"/>
              </a:spcAft>
            </a:pPr>
            <a:endParaRPr lang="en-GB" sz="1000" dirty="0" smtClean="0"/>
          </a:p>
          <a:p>
            <a:pPr marL="342900" lvl="1" indent="-342900">
              <a:spcAft>
                <a:spcPts val="600"/>
              </a:spcAft>
              <a:buFont typeface="+mj-lt"/>
              <a:buAutoNum type="arabicPeriod"/>
            </a:pPr>
            <a:r>
              <a:rPr lang="en-GB" b="1" dirty="0" smtClean="0">
                <a:solidFill>
                  <a:srgbClr val="0000FF"/>
                </a:solidFill>
              </a:rPr>
              <a:t>Digital daughterboard:</a:t>
            </a:r>
          </a:p>
          <a:p>
            <a:pPr marL="800100" lvl="2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 smtClean="0"/>
              <a:t>The BL/BLR-BR/BRL disconnect spotted by Wojtek is being addressed either by adding 2 wires (for boards not being irradiated) or 2 long wire-bonds.</a:t>
            </a:r>
          </a:p>
          <a:p>
            <a:pPr marL="800100" lvl="2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 smtClean="0"/>
              <a:t>2 sent for wire-bonding (</a:t>
            </a:r>
            <a:r>
              <a:rPr lang="en-GB" dirty="0" err="1" smtClean="0"/>
              <a:t>Amtech</a:t>
            </a:r>
            <a:r>
              <a:rPr lang="en-GB" dirty="0" smtClean="0"/>
              <a:t>), others to Santa Cruz for loading and testing.</a:t>
            </a:r>
          </a:p>
          <a:p>
            <a:pPr marL="800100" lvl="2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 smtClean="0"/>
              <a:t>Design will be revised for 2</a:t>
            </a:r>
            <a:r>
              <a:rPr lang="en-GB" baseline="30000" dirty="0" smtClean="0"/>
              <a:t>nd</a:t>
            </a:r>
            <a:r>
              <a:rPr lang="en-GB" dirty="0" smtClean="0"/>
              <a:t> order.</a:t>
            </a:r>
            <a:br>
              <a:rPr lang="en-GB" dirty="0" smtClean="0"/>
            </a:br>
            <a:endParaRPr lang="en-GB" sz="1000" dirty="0" smtClean="0"/>
          </a:p>
          <a:p>
            <a:pPr marL="342900" lvl="1" indent="-342900">
              <a:spcAft>
                <a:spcPts val="600"/>
              </a:spcAft>
              <a:buFont typeface="+mj-lt"/>
              <a:buAutoNum type="arabicPeriod"/>
            </a:pPr>
            <a:r>
              <a:rPr lang="en-GB" b="1" dirty="0" smtClean="0">
                <a:solidFill>
                  <a:srgbClr val="0000FF"/>
                </a:solidFill>
              </a:rPr>
              <a:t>Carrier board:</a:t>
            </a:r>
          </a:p>
          <a:p>
            <a:pPr marL="800100" lvl="2" indent="-342900">
              <a:buFont typeface="Arial" panose="020B0604020202020204" pitchFamily="34" charset="0"/>
              <a:buChar char="•"/>
            </a:pPr>
            <a:r>
              <a:rPr lang="en-GB" dirty="0" smtClean="0"/>
              <a:t>Received first few assembled boards.</a:t>
            </a:r>
          </a:p>
          <a:p>
            <a:pPr marL="800100" lvl="2" indent="-342900">
              <a:buFont typeface="Arial" panose="020B0604020202020204" pitchFamily="34" charset="0"/>
              <a:buChar char="•"/>
            </a:pPr>
            <a:r>
              <a:rPr lang="en-GB" dirty="0" smtClean="0"/>
              <a:t>Sending 2 to UBC soon.</a:t>
            </a:r>
          </a:p>
          <a:p>
            <a:pPr marL="800100" lvl="2" indent="-342900">
              <a:buFont typeface="Arial" panose="020B0604020202020204" pitchFamily="34" charset="0"/>
              <a:buChar char="•"/>
            </a:pPr>
            <a:r>
              <a:rPr lang="en-GB" dirty="0" smtClean="0"/>
              <a:t>Initial testing is going very well: </a:t>
            </a:r>
          </a:p>
          <a:p>
            <a:pPr marL="1257300" lvl="3" indent="-342900">
              <a:buFont typeface="Arial" panose="020B0604020202020204" pitchFamily="34" charset="0"/>
              <a:buChar char="•"/>
            </a:pPr>
            <a:r>
              <a:rPr lang="en-GB" dirty="0" smtClean="0"/>
              <a:t>power, JTAG, register </a:t>
            </a:r>
            <a:br>
              <a:rPr lang="en-GB" dirty="0" smtClean="0"/>
            </a:br>
            <a:r>
              <a:rPr lang="en-GB" dirty="0" smtClean="0"/>
              <a:t>read/writes via SFP port all fine</a:t>
            </a:r>
          </a:p>
          <a:p>
            <a:pPr marL="800100" lvl="2" indent="-342900">
              <a:buFont typeface="Arial" panose="020B0604020202020204" pitchFamily="34" charset="0"/>
              <a:buChar char="•"/>
            </a:pPr>
            <a:r>
              <a:rPr lang="en-GB" dirty="0" smtClean="0"/>
              <a:t>Next steps: test SPI, triggering, </a:t>
            </a:r>
            <a:br>
              <a:rPr lang="en-GB" dirty="0" smtClean="0"/>
            </a:br>
            <a:r>
              <a:rPr lang="en-GB" dirty="0" smtClean="0"/>
              <a:t>external clock, data collection.</a:t>
            </a:r>
          </a:p>
          <a:p>
            <a:pPr marL="800100" lvl="2" indent="-342900">
              <a:buFont typeface="Arial" panose="020B0604020202020204" pitchFamily="34" charset="0"/>
              <a:buChar char="•"/>
            </a:pPr>
            <a:r>
              <a:rPr lang="en-GB" dirty="0" smtClean="0"/>
              <a:t>Then, with </a:t>
            </a:r>
            <a:r>
              <a:rPr lang="en-GB" dirty="0" err="1" smtClean="0"/>
              <a:t>asssembled</a:t>
            </a:r>
            <a:r>
              <a:rPr lang="en-GB" dirty="0" smtClean="0"/>
              <a:t> </a:t>
            </a:r>
            <a:br>
              <a:rPr lang="en-GB" dirty="0" smtClean="0"/>
            </a:br>
            <a:r>
              <a:rPr lang="en-GB" dirty="0" smtClean="0"/>
              <a:t>daughterboards, ~next week: </a:t>
            </a:r>
            <a:br>
              <a:rPr lang="en-GB" dirty="0" smtClean="0"/>
            </a:br>
            <a:r>
              <a:rPr lang="en-GB" dirty="0" smtClean="0"/>
              <a:t>SACI, HV bias, LVDS tuning.</a:t>
            </a:r>
            <a:endParaRPr lang="en-GB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5342508" y="6547201"/>
            <a:ext cx="35729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>
              <a:spcAft>
                <a:spcPts val="600"/>
              </a:spcAft>
            </a:pPr>
            <a:r>
              <a:rPr lang="en-GB" sz="1600" dirty="0" smtClean="0">
                <a:solidFill>
                  <a:srgbClr val="0000FF"/>
                </a:solidFill>
              </a:rPr>
              <a:t>Photo by SLAC</a:t>
            </a:r>
            <a:endParaRPr lang="en-GB" sz="1200" dirty="0" smtClean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6232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457200" y="116632"/>
            <a:ext cx="8229600" cy="5669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 smtClean="0">
                <a:solidFill>
                  <a:srgbClr val="0000FF"/>
                </a:solidFill>
              </a:rPr>
              <a:t>Looking ahead: the CHESS-2 mini-module</a:t>
            </a:r>
            <a:endParaRPr lang="en-GB" sz="3600" dirty="0">
              <a:solidFill>
                <a:srgbClr val="0000FF"/>
              </a:solidFill>
            </a:endParaRPr>
          </a:p>
        </p:txBody>
      </p:sp>
      <p:sp>
        <p:nvSpPr>
          <p:cNvPr id="9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460432" y="6484255"/>
            <a:ext cx="684076" cy="365125"/>
          </a:xfrm>
        </p:spPr>
        <p:txBody>
          <a:bodyPr/>
          <a:lstStyle/>
          <a:p>
            <a:fld id="{7F2886EE-AD67-426B-9E40-D4D67DDB6EF0}" type="slidenum">
              <a:rPr lang="en-GB" sz="1800" smtClean="0">
                <a:solidFill>
                  <a:schemeClr val="tx1"/>
                </a:solidFill>
              </a:rPr>
              <a:t>9</a:t>
            </a:fld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6839" y="796642"/>
            <a:ext cx="8795842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spcAft>
                <a:spcPts val="600"/>
              </a:spcAft>
            </a:pPr>
            <a:r>
              <a:rPr lang="en-GB" sz="2000" dirty="0" smtClean="0"/>
              <a:t>Overall, we’re progressing well towards the goals for the CHESS programme review, expected in January.</a:t>
            </a:r>
          </a:p>
          <a:p>
            <a:pPr marL="0" lvl="1">
              <a:spcAft>
                <a:spcPts val="600"/>
              </a:spcAft>
            </a:pPr>
            <a:endParaRPr lang="en-GB" sz="2000" dirty="0"/>
          </a:p>
          <a:p>
            <a:pPr marL="0" lvl="1">
              <a:spcAft>
                <a:spcPts val="600"/>
              </a:spcAft>
            </a:pPr>
            <a:r>
              <a:rPr lang="en-GB" sz="2000" dirty="0" smtClean="0"/>
              <a:t>One gap in the programme is that we need to start on the mini-module very soon. </a:t>
            </a:r>
          </a:p>
          <a:p>
            <a:pPr marL="0" lvl="1">
              <a:spcAft>
                <a:spcPts val="600"/>
              </a:spcAft>
            </a:pPr>
            <a:endParaRPr lang="en-GB" sz="2000" dirty="0" smtClean="0"/>
          </a:p>
          <a:p>
            <a:pPr marL="0" lvl="1">
              <a:spcAft>
                <a:spcPts val="600"/>
              </a:spcAft>
            </a:pPr>
            <a:r>
              <a:rPr lang="en-GB" sz="2000" dirty="0" smtClean="0"/>
              <a:t>Ideally we’d know how CHESS-2 is working before starting on the mini-module but then it would definitely be ready after January. It’s already tight to say the least.  </a:t>
            </a:r>
          </a:p>
          <a:p>
            <a:pPr marL="0" lvl="1">
              <a:spcAft>
                <a:spcPts val="600"/>
              </a:spcAft>
            </a:pPr>
            <a:endParaRPr lang="en-GB" sz="2000" dirty="0"/>
          </a:p>
          <a:p>
            <a:pPr marL="0" lvl="1">
              <a:spcAft>
                <a:spcPts val="600"/>
              </a:spcAft>
            </a:pPr>
            <a:r>
              <a:rPr lang="en-GB" sz="2000" dirty="0" smtClean="0"/>
              <a:t>So it’s best to start now.</a:t>
            </a:r>
          </a:p>
        </p:txBody>
      </p:sp>
    </p:spTree>
    <p:extLst>
      <p:ext uri="{BB962C8B-B14F-4D97-AF65-F5344CB8AC3E}">
        <p14:creationId xmlns:p14="http://schemas.microsoft.com/office/powerpoint/2010/main" val="2086326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39165</TotalTime>
  <Words>515</Words>
  <Application>Microsoft Office PowerPoint</Application>
  <PresentationFormat>On-screen Show (4:3)</PresentationFormat>
  <Paragraphs>101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Progress and next steps  24 November 2016  this version is the minutes of the meeting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Department of Physics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Hardware for CHESS testing</dc:title>
  <dc:creator>Jaya John John</dc:creator>
  <cp:lastModifiedBy>Jaya John John</cp:lastModifiedBy>
  <cp:revision>1312</cp:revision>
  <cp:lastPrinted>2015-07-21T15:43:16Z</cp:lastPrinted>
  <dcterms:created xsi:type="dcterms:W3CDTF">2014-09-18T13:48:06Z</dcterms:created>
  <dcterms:modified xsi:type="dcterms:W3CDTF">2016-11-24T15:57:28Z</dcterms:modified>
</cp:coreProperties>
</file>