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2" r:id="rId2"/>
    <p:sldId id="333" r:id="rId3"/>
    <p:sldId id="410" r:id="rId4"/>
    <p:sldId id="411" r:id="rId5"/>
    <p:sldId id="383" r:id="rId6"/>
    <p:sldId id="415" r:id="rId7"/>
    <p:sldId id="409" r:id="rId8"/>
    <p:sldId id="384" r:id="rId9"/>
    <p:sldId id="385" r:id="rId10"/>
    <p:sldId id="412" r:id="rId11"/>
    <p:sldId id="414" r:id="rId12"/>
    <p:sldId id="417" r:id="rId13"/>
    <p:sldId id="418" r:id="rId14"/>
    <p:sldId id="413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000FF"/>
    <a:srgbClr val="FF0066"/>
    <a:srgbClr val="FF6600"/>
    <a:srgbClr val="CCECFF"/>
    <a:srgbClr val="FF99CC"/>
    <a:srgbClr val="FF99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17" autoAdjust="0"/>
    <p:restoredTop sz="97853" autoAdjust="0"/>
  </p:normalViewPr>
  <p:slideViewPr>
    <p:cSldViewPr snapToGrid="0">
      <p:cViewPr varScale="1">
        <p:scale>
          <a:sx n="96" d="100"/>
          <a:sy n="96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ki.cern.ch/twiki/bin/view/Atlas/CHESSStripTestCh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getFile.py/access?contribId=1&amp;sessionId=0&amp;resId=0&amp;materialId=slides&amp;confId=165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1287"/>
            <a:ext cx="7772400" cy="1988531"/>
          </a:xfrm>
        </p:spPr>
        <p:txBody>
          <a:bodyPr anchor="t"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Progress and next steps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200" dirty="0" smtClean="0"/>
              <a:t>24 November 2016</a:t>
            </a:r>
            <a:br>
              <a:rPr lang="en-GB" sz="3200" dirty="0" smtClean="0"/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this version is the minutes of the meeting</a:t>
            </a:r>
            <a:br>
              <a:rPr lang="en-GB" sz="2000" dirty="0" smtClean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64122"/>
          <a:stretch/>
        </p:blipFill>
        <p:spPr>
          <a:xfrm>
            <a:off x="2157994" y="1041796"/>
            <a:ext cx="5299363" cy="1677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04786"/>
            <a:ext cx="7632848" cy="831372"/>
          </a:xfrm>
        </p:spPr>
        <p:txBody>
          <a:bodyPr>
            <a:normAutofit/>
          </a:bodyPr>
          <a:lstStyle/>
          <a:p>
            <a:r>
              <a:rPr lang="en-GB" dirty="0" smtClean="0"/>
              <a:t>J. J. John on behalf of the team</a:t>
            </a:r>
          </a:p>
        </p:txBody>
      </p:sp>
    </p:spTree>
    <p:extLst>
      <p:ext uri="{BB962C8B-B14F-4D97-AF65-F5344CB8AC3E}">
        <p14:creationId xmlns:p14="http://schemas.microsoft.com/office/powerpoint/2010/main" val="504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Looking ahead: the CHESS-2 mini-module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dirty="0" smtClean="0"/>
              <a:t>Overall, we’re progressing well towards the goals for the CHESS programme review, expected in January.</a:t>
            </a:r>
          </a:p>
          <a:p>
            <a:pPr marL="0" lvl="1">
              <a:spcAft>
                <a:spcPts val="600"/>
              </a:spcAft>
            </a:pPr>
            <a:endParaRPr lang="en-GB" sz="2000" dirty="0"/>
          </a:p>
          <a:p>
            <a:pPr marL="0" lvl="1">
              <a:spcAft>
                <a:spcPts val="600"/>
              </a:spcAft>
            </a:pPr>
            <a:r>
              <a:rPr lang="en-GB" sz="2000" dirty="0" smtClean="0"/>
              <a:t>One gap in the programme is that we need to start on the mini-module very soon. </a:t>
            </a:r>
          </a:p>
          <a:p>
            <a:pPr marL="0" lvl="1">
              <a:spcAft>
                <a:spcPts val="600"/>
              </a:spcAft>
            </a:pPr>
            <a:endParaRPr lang="en-GB" sz="2000" dirty="0" smtClean="0"/>
          </a:p>
          <a:p>
            <a:pPr marL="0" lvl="1">
              <a:spcAft>
                <a:spcPts val="600"/>
              </a:spcAft>
            </a:pPr>
            <a:r>
              <a:rPr lang="en-GB" sz="2000" dirty="0" smtClean="0"/>
              <a:t>Ideally we’d know how CHESS-2 is working before starting on the mini-module but then it would definitely be ready after January. It’s already tight to say the least.  </a:t>
            </a:r>
          </a:p>
          <a:p>
            <a:pPr marL="0" lvl="1">
              <a:spcAft>
                <a:spcPts val="600"/>
              </a:spcAft>
            </a:pPr>
            <a:endParaRPr lang="en-GB" sz="2000" dirty="0"/>
          </a:p>
          <a:p>
            <a:pPr marL="0" lvl="1">
              <a:spcAft>
                <a:spcPts val="600"/>
              </a:spcAft>
            </a:pPr>
            <a:r>
              <a:rPr lang="en-GB" sz="2000" dirty="0" smtClean="0"/>
              <a:t>So it’s best to start now.</a:t>
            </a:r>
          </a:p>
        </p:txBody>
      </p:sp>
    </p:spTree>
    <p:extLst>
      <p:ext uri="{BB962C8B-B14F-4D97-AF65-F5344CB8AC3E}">
        <p14:creationId xmlns:p14="http://schemas.microsoft.com/office/powerpoint/2010/main" val="20863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mini-module concept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A circuit board that “looks like a module” with a small number of tiled CHESS-2 devices.</a:t>
            </a:r>
            <a:endParaRPr lang="en-GB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Our first iteration sketch from ~March-April, updated a bit, looks like this: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implify the proposal to just one circuit board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 other word, no hybrids for now, keep it simple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Want to see some tiling of devices to demonstrate mounting process</a:t>
            </a:r>
          </a:p>
        </p:txBody>
      </p:sp>
    </p:spTree>
    <p:extLst>
      <p:ext uri="{BB962C8B-B14F-4D97-AF65-F5344CB8AC3E}">
        <p14:creationId xmlns:p14="http://schemas.microsoft.com/office/powerpoint/2010/main" val="38415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mini-module concept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A circuit board that “looks like a module” with a small number of tiled CHESS-2 devices.</a:t>
            </a:r>
          </a:p>
          <a:p>
            <a:pPr marL="0" lvl="1">
              <a:spcAft>
                <a:spcPts val="600"/>
              </a:spcAft>
            </a:pPr>
            <a:endParaRPr lang="en-GB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First iteration sketch from ~March-April:</a:t>
            </a:r>
          </a:p>
          <a:p>
            <a:pPr marL="0" lvl="1">
              <a:spcAft>
                <a:spcPts val="600"/>
              </a:spcAft>
            </a:pPr>
            <a:endParaRPr lang="en-GB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778779" y="2026122"/>
            <a:ext cx="5979418" cy="3331082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8799" y="4831033"/>
            <a:ext cx="900100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power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94903" y="2098464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94903" y="2660622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94903" y="3028387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31955" y="2319358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72035" y="2098464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72035" y="2498277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72035" y="3018448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31955" y="3628820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2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9" y="2069557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9" y="3379003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95580" y="2061937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95580" y="3371383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5572035" y="3414302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72035" y="3814115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2035" y="433428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8799" y="2319358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8799" y="3628820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94903" y="3426695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94903" y="3988853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94903" y="4356618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63346" y="4831033"/>
            <a:ext cx="770154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JTAG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37947" y="4831033"/>
            <a:ext cx="1383157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SFP/Ethernet?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9107" y="4831033"/>
            <a:ext cx="1525696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“usual module connector” ?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25551" y="4831033"/>
            <a:ext cx="639108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Clock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After some discussion…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Probably fewer FPGAs is better. Some favour just one. To be “more module-like”, two could be a good compromise. </a:t>
            </a:r>
            <a:endParaRPr lang="en-GB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Could use cut sensors – top and middle arrays only – to avoid the big gap of the test structure areas.</a:t>
            </a:r>
            <a:endParaRPr lang="en-GB" dirty="0" smtClean="0"/>
          </a:p>
          <a:p>
            <a:pPr marL="0" lvl="1">
              <a:spcAft>
                <a:spcPts val="600"/>
              </a:spcAft>
            </a:pP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3105" y="2176374"/>
            <a:ext cx="5979418" cy="3331082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125" y="4981285"/>
            <a:ext cx="900100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power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27672" y="4981285"/>
            <a:ext cx="770154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JTAG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702273" y="4981285"/>
            <a:ext cx="1383157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SFP/Ethernet?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933433" y="4981285"/>
            <a:ext cx="1525696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“usual module connector” ?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189877" y="4981285"/>
            <a:ext cx="639108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Clock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6839" y="5614827"/>
            <a:ext cx="87958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Matt: look at Ash’s new hybrid panel, same as electrical End-of-Stave. Updated connector with more ground pairs. This is the most helpful spec to meet. = 13 pairs. 50-pin connector.</a:t>
            </a:r>
          </a:p>
          <a:p>
            <a:pPr marL="0" lvl="1">
              <a:spcAft>
                <a:spcPts val="600"/>
              </a:spcAft>
            </a:pPr>
            <a:r>
              <a:rPr lang="en-GB" dirty="0" smtClean="0"/>
              <a:t>Need to look at number of pairs needed, also. Could still use older styles too, still supported.</a:t>
            </a:r>
          </a:p>
        </p:txBody>
      </p:sp>
      <p:pic>
        <p:nvPicPr>
          <p:cNvPr id="3074" name="Picture 2" descr="H:\_SLHC\CMOS\_CHESS\AMS\CHESS-2\photos\CHESS-2 layout_50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5"/>
          <a:stretch/>
        </p:blipFill>
        <p:spPr bwMode="auto">
          <a:xfrm>
            <a:off x="3668470" y="2288651"/>
            <a:ext cx="1674420" cy="7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:\_SLHC\CMOS\_CHESS\AMS\CHESS-2\photos\CHESS-2 layout_50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0"/>
          <a:stretch/>
        </p:blipFill>
        <p:spPr bwMode="auto">
          <a:xfrm>
            <a:off x="3668470" y="3036670"/>
            <a:ext cx="1674420" cy="7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:\_SLHC\CMOS\_CHESS\AMS\CHESS-2\photos\CHESS-2 layout_50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0"/>
          <a:stretch/>
        </p:blipFill>
        <p:spPr bwMode="auto">
          <a:xfrm>
            <a:off x="3668470" y="3814853"/>
            <a:ext cx="1674420" cy="7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132"/>
          <p:cNvSpPr/>
          <p:nvPr/>
        </p:nvSpPr>
        <p:spPr>
          <a:xfrm>
            <a:off x="5449471" y="2334450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449471" y="269139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23125" y="3004428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41" name="Picture 2" descr="H:\_SLHC\CMOS\_CHESS\AMS\CHESS-2\photos\CHESS-2 layout_50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5"/>
          <a:stretch/>
        </p:blipFill>
        <p:spPr bwMode="auto">
          <a:xfrm rot="10800000">
            <a:off x="1958394" y="2293915"/>
            <a:ext cx="1674420" cy="7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H:\_SLHC\CMOS\_CHESS\AMS\CHESS-2\photos\CHESS-2 layout_50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5"/>
          <a:stretch/>
        </p:blipFill>
        <p:spPr bwMode="auto">
          <a:xfrm rot="10800000">
            <a:off x="1958394" y="3065033"/>
            <a:ext cx="1674420" cy="7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H:\_SLHC\CMOS\_CHESS\AMS\CHESS-2\photos\CHESS-2 layout_50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5"/>
          <a:stretch/>
        </p:blipFill>
        <p:spPr bwMode="auto">
          <a:xfrm rot="10800000">
            <a:off x="1958394" y="3822776"/>
            <a:ext cx="1674420" cy="7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Rectangle 150"/>
          <p:cNvSpPr/>
          <p:nvPr/>
        </p:nvSpPr>
        <p:spPr>
          <a:xfrm>
            <a:off x="5667819" y="3004428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49471" y="3107958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49471" y="3464904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49471" y="3870437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49471" y="4227383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1302" y="2334450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91302" y="269139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91302" y="3107958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91302" y="3464904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91302" y="3870437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91302" y="4227383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Mini-module, continued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Su Dong said that SLAC may be able to help to design this board.</a:t>
            </a:r>
          </a:p>
          <a:p>
            <a:pPr marL="0" lvl="1">
              <a:spcAft>
                <a:spcPts val="600"/>
              </a:spcAft>
            </a:pPr>
            <a:r>
              <a:rPr lang="en-GB" dirty="0" smtClean="0"/>
              <a:t>In many ways it is an adaptation of the digital daughterboard and carrier board combined onto one board.</a:t>
            </a:r>
          </a:p>
          <a:p>
            <a:pPr marL="0" lvl="1">
              <a:spcAft>
                <a:spcPts val="600"/>
              </a:spcAft>
            </a:pPr>
            <a:r>
              <a:rPr lang="en-GB" dirty="0" smtClean="0"/>
              <a:t>Our job is to specify it. It would be helpful to work together on it to check and ensure it is complete and what is needed.</a:t>
            </a:r>
          </a:p>
        </p:txBody>
      </p:sp>
    </p:spTree>
    <p:extLst>
      <p:ext uri="{BB962C8B-B14F-4D97-AF65-F5344CB8AC3E}">
        <p14:creationId xmlns:p14="http://schemas.microsoft.com/office/powerpoint/2010/main" val="2099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Agenda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Discuss progress and steps for next week:</a:t>
            </a:r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 lvl="1">
              <a:spcAft>
                <a:spcPts val="600"/>
              </a:spcAft>
            </a:pPr>
            <a:r>
              <a:rPr lang="en-GB" sz="2400" dirty="0" err="1"/>
              <a:t>TWiki</a:t>
            </a:r>
            <a:r>
              <a:rPr lang="en-GB" sz="2400" dirty="0"/>
              <a:t> page for CHESS-2 and related hardware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ABCN’ emulator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firmware - SACI 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readout software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CHESS-2-to-FMC adaptor board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Other CHESS-2 hardware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Plans for mini-module</a:t>
            </a:r>
          </a:p>
        </p:txBody>
      </p:sp>
    </p:spTree>
    <p:extLst>
      <p:ext uri="{BB962C8B-B14F-4D97-AF65-F5344CB8AC3E}">
        <p14:creationId xmlns:p14="http://schemas.microsoft.com/office/powerpoint/2010/main" val="856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srgbClr val="0000FF"/>
                </a:solidFill>
              </a:rPr>
              <a:t>TWiki</a:t>
            </a:r>
            <a:r>
              <a:rPr lang="en-GB" sz="3600" dirty="0" smtClean="0">
                <a:solidFill>
                  <a:srgbClr val="0000FF"/>
                </a:solidFill>
              </a:rPr>
              <a:t> page for CHESS-2 and hardware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I’ve been setting up this page to hold CHESS-2 information, including the 3 test systems: </a:t>
            </a:r>
          </a:p>
          <a:p>
            <a:pPr marL="0" lvl="1">
              <a:spcAft>
                <a:spcPts val="600"/>
              </a:spcAft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twiki.cern.ch/twiki/bin/view/Atlas/CHESSStripTestChip</a:t>
            </a:r>
            <a:r>
              <a:rPr lang="en-GB" sz="2400" dirty="0" smtClean="0"/>
              <a:t> </a:t>
            </a:r>
          </a:p>
          <a:p>
            <a:pPr marL="0" lvl="1">
              <a:spcAft>
                <a:spcPts val="600"/>
              </a:spcAft>
            </a:pPr>
            <a:endParaRPr lang="en-GB" sz="2400" dirty="0" smtClean="0"/>
          </a:p>
          <a:p>
            <a:pPr marL="0" lvl="1">
              <a:spcAft>
                <a:spcPts val="600"/>
              </a:spcAft>
            </a:pPr>
            <a:r>
              <a:rPr lang="en-GB" sz="2400" b="1" dirty="0" smtClean="0">
                <a:solidFill>
                  <a:srgbClr val="0000FF"/>
                </a:solidFill>
              </a:rPr>
              <a:t>outline: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18" y="2375451"/>
            <a:ext cx="5991338" cy="43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630544" y="5448751"/>
            <a:ext cx="171449" cy="832933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44864" y="5425665"/>
            <a:ext cx="404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b="1" dirty="0" smtClean="0">
                <a:solidFill>
                  <a:srgbClr val="0000FF"/>
                </a:solidFill>
              </a:rPr>
              <a:t>proposed skeleton for ABCN’ and Adaptor Board info</a:t>
            </a:r>
            <a:endParaRPr lang="en-GB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srgbClr val="0000FF"/>
                </a:solidFill>
              </a:rPr>
              <a:t>TWiki</a:t>
            </a:r>
            <a:r>
              <a:rPr lang="en-GB" sz="3600" dirty="0" smtClean="0">
                <a:solidFill>
                  <a:srgbClr val="0000FF"/>
                </a:solidFill>
              </a:rPr>
              <a:t> - ABCN’ and adaptor board section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6" y="2517106"/>
            <a:ext cx="8495727" cy="44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839" y="796642"/>
            <a:ext cx="87958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This is what I’ve drafted so far for the ABCN’ + adaptor board.</a:t>
            </a:r>
          </a:p>
          <a:p>
            <a:pPr marL="0" lvl="1">
              <a:spcAft>
                <a:spcPts val="600"/>
              </a:spcAft>
            </a:pPr>
            <a:r>
              <a:rPr lang="en-GB" sz="2400" dirty="0" smtClean="0"/>
              <a:t>Please edit and add freely, including improving the structure.</a:t>
            </a:r>
          </a:p>
          <a:p>
            <a:pPr marL="0" lvl="1">
              <a:spcAft>
                <a:spcPts val="600"/>
              </a:spcAft>
            </a:pPr>
            <a:r>
              <a:rPr lang="en-GB" sz="2400" dirty="0" smtClean="0"/>
              <a:t>We could add a linked page for the ABCN’ itself in the next while.</a:t>
            </a:r>
            <a:endParaRPr lang="en-GB" dirty="0" smtClean="0"/>
          </a:p>
          <a:p>
            <a:pPr marL="457200" lvl="2">
              <a:spcAft>
                <a:spcPts val="600"/>
              </a:spcAft>
            </a:pP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>
            <a:off x="2463886" y="5203598"/>
            <a:ext cx="171449" cy="832933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778206" y="5266237"/>
            <a:ext cx="563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suggest we supply basic instructions on working with the system</a:t>
            </a:r>
            <a:endParaRPr lang="en-GB" sz="1600" dirty="0" smtClean="0">
              <a:solidFill>
                <a:srgbClr val="0000FF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463886" y="6270626"/>
            <a:ext cx="171449" cy="503038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78206" y="6307639"/>
            <a:ext cx="563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schematics, layouts, possibly BOM…</a:t>
            </a:r>
            <a:endParaRPr lang="en-GB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firmware status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We received good </a:t>
            </a:r>
            <a:r>
              <a:rPr lang="en-GB" sz="2400" dirty="0"/>
              <a:t>feedback from </a:t>
            </a:r>
            <a:r>
              <a:rPr lang="en-GB" sz="2400" dirty="0" smtClean="0"/>
              <a:t>the CMOS </a:t>
            </a:r>
            <a:r>
              <a:rPr lang="en-GB" sz="2400" dirty="0"/>
              <a:t>Fortnightly meeting on our </a:t>
            </a:r>
            <a:r>
              <a:rPr lang="en-GB" sz="2400" dirty="0" smtClean="0"/>
              <a:t>progress with SACI and the adaptor board. </a:t>
            </a:r>
            <a:br>
              <a:rPr lang="en-GB" sz="2400" dirty="0" smtClean="0"/>
            </a:br>
            <a:endParaRPr lang="en-GB" sz="2400" dirty="0"/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/>
              <a:t>ABCN’ firmware including SACI: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Jaya John </a:t>
            </a:r>
            <a:r>
              <a:rPr lang="en-GB" sz="1600" dirty="0" smtClean="0"/>
              <a:t>still to run additional test cases for completeness and prepare the regression set of tests.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Wojtek has merged the SACI handler to ITSDAQ, using an unused instance of the local link bus.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Wojtek derived a new DIO block for the SACI signals, connected to the FMC. 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Also added needed single-ended signals like the 40MHz clock.</a:t>
            </a:r>
            <a:endParaRPr lang="en-GB" sz="1600" dirty="0"/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Also added differential outputs of CHESS-2’s bottom array.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Some timing violations but don’t seem to be SACI-specific, probably existing.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Will check with IDC header with a scope, then try a loopback (with shift registers from test bench)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SPI connections to DAC: didn’t find connections in code. Need to investigate and connect up to FMC. Use one of the 16-bit wide channels as the SPI channel. Has the extra lines needed.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Wojtek added constants to package files for build type. Otherwise it is new files - Matt approves.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Need to look at how best to fork or include this in the overall ITSDAQ variants.</a:t>
            </a:r>
          </a:p>
        </p:txBody>
      </p:sp>
    </p:spTree>
    <p:extLst>
      <p:ext uri="{BB962C8B-B14F-4D97-AF65-F5344CB8AC3E}">
        <p14:creationId xmlns:p14="http://schemas.microsoft.com/office/powerpoint/2010/main" val="853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firmware, continued…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/>
              <a:t>ABCN’ firmware including SACI: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Jaya John </a:t>
            </a:r>
            <a:r>
              <a:rPr lang="en-GB" sz="1600" dirty="0" smtClean="0"/>
              <a:t>to port to Atlys / CHESS-1 motherboard set-up. BUFR clock divider to be checked, may not work in Spartan-6.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Need to check into CHESS-2 global reset pin on the adaptor board – tied to SACI reset? Or will we also need to control the global reset line from the Nexys Video?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00FF"/>
                </a:solidFill>
              </a:rPr>
              <a:t>ABCN’ </a:t>
            </a:r>
            <a:r>
              <a:rPr lang="en-GB" sz="3600" dirty="0" smtClean="0">
                <a:solidFill>
                  <a:srgbClr val="0000FF"/>
                </a:solidFill>
              </a:rPr>
              <a:t>software status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GB" sz="2400" dirty="0"/>
              <a:t>Software to read ABCN’</a:t>
            </a:r>
          </a:p>
          <a:p>
            <a:pPr marL="457200" lvl="2">
              <a:spcAft>
                <a:spcPts val="600"/>
              </a:spcAft>
            </a:pPr>
            <a:r>
              <a:rPr lang="en-GB" dirty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Packages written for sending.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Now working on receiving and parsing, then DAC signalling.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Working on Linux.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Would like to use opcode sending and receiving calls from the SCTDAQ libraries/macros in due course.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Need to point to useful examples of working with opcodes in SCTDAQ macros.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Questions: global reset? 40MHz clock? any opcodes needed to control these? 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40MHz clock will be supplied by firmware, will not be gapped / does not need an opcode.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SACI clock is gapped automatically by firmware, software does not need to worry about that.</a:t>
            </a:r>
            <a:endParaRPr lang="en-GB" sz="1600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Actions: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All</a:t>
            </a:r>
            <a:r>
              <a:rPr lang="en-GB" dirty="0" smtClean="0"/>
              <a:t>: share </a:t>
            </a:r>
            <a:r>
              <a:rPr lang="en-GB" dirty="0"/>
              <a:t>basic SACI configuration </a:t>
            </a:r>
            <a:r>
              <a:rPr lang="en-GB" dirty="0" smtClean="0"/>
              <a:t>(sequence of commands) once anyone has </a:t>
            </a:r>
            <a:r>
              <a:rPr lang="en-GB" dirty="0"/>
              <a:t>a first version</a:t>
            </a:r>
            <a:r>
              <a:rPr lang="en-GB" dirty="0" smtClean="0"/>
              <a:t>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JJJ</a:t>
            </a:r>
            <a:r>
              <a:rPr lang="en-GB" dirty="0" smtClean="0"/>
              <a:t>: examples</a:t>
            </a:r>
            <a:endParaRPr lang="en-GB" dirty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CHESS-2-to-FMC adaptor board status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Current status: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Components: all in.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Bare boards: received, look fine. Probing at UBC looked fine.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Boards needed a bit of milling because of a physical tab in the edge connectors - done.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Boards and all components sent (yesterday or today).</a:t>
            </a:r>
            <a:endParaRPr lang="en-GB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Turnaround is 1 week after the assembly house confirms they have checked all parts, which is probably some days.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Call it 2 weeks all told (no customs involved).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Enclosure spec is still pending – Wojtek will work on the spec next for the box.</a:t>
            </a:r>
          </a:p>
        </p:txBody>
      </p:sp>
    </p:spTree>
    <p:extLst>
      <p:ext uri="{BB962C8B-B14F-4D97-AF65-F5344CB8AC3E}">
        <p14:creationId xmlns:p14="http://schemas.microsoft.com/office/powerpoint/2010/main" val="1220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56" y="3588024"/>
            <a:ext cx="4360610" cy="32704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Other CHESS-2 hardware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94194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From the CMOS fortnightly meeting, Tuesday 22 November, from Su Dong and Larry </a:t>
            </a:r>
            <a:r>
              <a:rPr lang="en-GB" dirty="0" err="1" smtClean="0"/>
              <a:t>Ruckman’s</a:t>
            </a:r>
            <a:r>
              <a:rPr lang="en-GB" dirty="0"/>
              <a:t> update </a:t>
            </a:r>
            <a:r>
              <a:rPr lang="en-GB" dirty="0" smtClean="0"/>
              <a:t>(see </a:t>
            </a:r>
            <a:r>
              <a:rPr lang="en-GB" dirty="0" smtClean="0">
                <a:hlinkClick r:id="rId3"/>
              </a:rPr>
              <a:t>presentation</a:t>
            </a:r>
            <a:r>
              <a:rPr lang="en-GB" dirty="0" smtClean="0"/>
              <a:t>)</a:t>
            </a:r>
            <a:endParaRPr lang="en-GB" sz="1050" dirty="0"/>
          </a:p>
          <a:p>
            <a:pPr marL="0" lvl="1">
              <a:spcAft>
                <a:spcPts val="600"/>
              </a:spcAft>
            </a:pPr>
            <a:endParaRPr lang="en-GB" sz="1000" dirty="0" smtClean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rgbClr val="0000FF"/>
                </a:solidFill>
              </a:rPr>
              <a:t>Digital daughterboard: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BL/BLR-BR/BRL disconnect spotted by Wojtek is being addressed either by adding 2 wires (for boards not being irradiated) or 2 long wire-bonds.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2 sent for wire-bonding (</a:t>
            </a:r>
            <a:r>
              <a:rPr lang="en-GB" dirty="0" err="1" smtClean="0"/>
              <a:t>Amtech</a:t>
            </a:r>
            <a:r>
              <a:rPr lang="en-GB" dirty="0" smtClean="0"/>
              <a:t>), others to Santa Cruz for loading and testing.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Design will be revised for 2</a:t>
            </a:r>
            <a:r>
              <a:rPr lang="en-GB" baseline="30000" dirty="0" smtClean="0"/>
              <a:t>nd</a:t>
            </a:r>
            <a:r>
              <a:rPr lang="en-GB" dirty="0" smtClean="0"/>
              <a:t> order.</a:t>
            </a:r>
            <a:br>
              <a:rPr lang="en-GB" dirty="0" smtClean="0"/>
            </a:br>
            <a:endParaRPr lang="en-GB" sz="1000" dirty="0" smtClean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rgbClr val="0000FF"/>
                </a:solidFill>
              </a:rPr>
              <a:t>Carrier board: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Received first few assembled boards.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Sending 2 to UBC soon.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Initial testing is going very well: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GB" dirty="0" smtClean="0"/>
              <a:t>power, JTAG, register </a:t>
            </a:r>
            <a:br>
              <a:rPr lang="en-GB" dirty="0" smtClean="0"/>
            </a:br>
            <a:r>
              <a:rPr lang="en-GB" dirty="0" smtClean="0"/>
              <a:t>read/writes via SFP port all fine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Next steps: test SPI, triggering, </a:t>
            </a:r>
            <a:br>
              <a:rPr lang="en-GB" dirty="0" smtClean="0"/>
            </a:br>
            <a:r>
              <a:rPr lang="en-GB" dirty="0" smtClean="0"/>
              <a:t>external clock, data collection.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Then, with assembled </a:t>
            </a:r>
            <a:br>
              <a:rPr lang="en-GB" dirty="0" smtClean="0"/>
            </a:br>
            <a:r>
              <a:rPr lang="en-GB" dirty="0" smtClean="0"/>
              <a:t>daughterboards, ~next week: </a:t>
            </a:r>
            <a:br>
              <a:rPr lang="en-GB" dirty="0" smtClean="0"/>
            </a:br>
            <a:r>
              <a:rPr lang="en-GB" dirty="0" smtClean="0"/>
              <a:t>SACI, HV bias, LVDS tuning.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2508" y="6547201"/>
            <a:ext cx="357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GB" sz="1600" dirty="0" smtClean="0">
                <a:solidFill>
                  <a:srgbClr val="0000FF"/>
                </a:solidFill>
              </a:rPr>
              <a:t>Photo by SLAC</a:t>
            </a:r>
            <a:endParaRPr lang="en-GB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39279</TotalTime>
  <Words>964</Words>
  <Application>Microsoft Office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Progress and next steps  24 November 2016  this version is the minutes of the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1331</cp:revision>
  <cp:lastPrinted>2015-07-21T15:43:16Z</cp:lastPrinted>
  <dcterms:created xsi:type="dcterms:W3CDTF">2014-09-18T13:48:06Z</dcterms:created>
  <dcterms:modified xsi:type="dcterms:W3CDTF">2016-12-01T15:57:34Z</dcterms:modified>
</cp:coreProperties>
</file>