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2"/>
  </p:notesMasterIdLst>
  <p:sldIdLst>
    <p:sldId id="382" r:id="rId2"/>
    <p:sldId id="333" r:id="rId3"/>
    <p:sldId id="383" r:id="rId4"/>
    <p:sldId id="415" r:id="rId5"/>
    <p:sldId id="409" r:id="rId6"/>
    <p:sldId id="384" r:id="rId7"/>
    <p:sldId id="414" r:id="rId8"/>
    <p:sldId id="416" r:id="rId9"/>
    <p:sldId id="417" r:id="rId10"/>
    <p:sldId id="413" r:id="rId11"/>
  </p:sldIdLst>
  <p:sldSz cx="9144000" cy="6858000" type="screen4x3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66"/>
    <a:srgbClr val="006600"/>
    <a:srgbClr val="00CC00"/>
    <a:srgbClr val="FF6600"/>
    <a:srgbClr val="CCECFF"/>
    <a:srgbClr val="FF99CC"/>
    <a:srgbClr val="FF9966"/>
    <a:srgbClr val="99FF99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317" autoAdjust="0"/>
    <p:restoredTop sz="97853" autoAdjust="0"/>
  </p:normalViewPr>
  <p:slideViewPr>
    <p:cSldViewPr snapToGrid="0">
      <p:cViewPr varScale="1">
        <p:scale>
          <a:sx n="108" d="100"/>
          <a:sy n="108" d="100"/>
        </p:scale>
        <p:origin x="-40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743903FF-7B7F-4650-B377-95B9BB904032}" type="datetimeFigureOut">
              <a:rPr lang="en-GB" smtClean="0"/>
              <a:t>08/12/2016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A83999C9-70B1-4FD2-959B-375AE71F58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83071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73028-959A-4921-BF38-BD2DB0D51296}" type="datetime1">
              <a:rPr lang="en-GB" smtClean="0"/>
              <a:t>08/12/2016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71244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B51D4-5E23-4633-A92B-EEE476AC51E4}" type="datetime1">
              <a:rPr lang="en-GB" smtClean="0"/>
              <a:t>08/12/2016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7638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91C3C-0E3B-4B00-AC33-FF515A78F85F}" type="datetime1">
              <a:rPr lang="en-GB" smtClean="0"/>
              <a:t>08/12/2016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0019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64A98-9F44-4B53-A8B2-00E249F48934}" type="datetime1">
              <a:rPr lang="en-GB" smtClean="0"/>
              <a:t>08/12/2016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02920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8BFAD-CF8F-4BA1-8E34-5F0B756DA439}" type="datetime1">
              <a:rPr lang="en-GB" smtClean="0"/>
              <a:t>08/12/2016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0587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356EF-8D88-4B53-9C34-08A513CE2BC7}" type="datetime1">
              <a:rPr lang="en-GB" smtClean="0"/>
              <a:t>08/12/2016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9597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AB97A-334F-47BC-99FA-08B840CB3CD0}" type="datetime1">
              <a:rPr lang="en-GB" smtClean="0"/>
              <a:t>08/12/2016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670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C7C54-E519-49C6-A0EC-B11C32288A8D}" type="datetime1">
              <a:rPr lang="en-GB" smtClean="0"/>
              <a:t>08/12/2016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8451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69EFA-E68E-42B5-A197-AC116B6FB4C8}" type="datetime1">
              <a:rPr lang="en-GB" smtClean="0"/>
              <a:t>08/12/2016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8115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4C2D4-1065-465C-A239-A454E30F645F}" type="datetime1">
              <a:rPr lang="en-GB" smtClean="0"/>
              <a:t>08/12/2016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2263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D8BB1-4107-44E1-BCF8-2D19052B92A9}" type="datetime1">
              <a:rPr lang="en-GB" smtClean="0"/>
              <a:t>08/12/2016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0645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336746-23CB-40B1-956A-853C0264A71A}" type="datetime1">
              <a:rPr lang="en-GB" smtClean="0"/>
              <a:t>08/12/2016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7570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twiki.cern.ch/twiki/bin/view/Atlas/CHESSStripTestChip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891287"/>
            <a:ext cx="7772400" cy="1988531"/>
          </a:xfrm>
        </p:spPr>
        <p:txBody>
          <a:bodyPr anchor="t">
            <a:normAutofit fontScale="90000"/>
          </a:bodyPr>
          <a:lstStyle/>
          <a:p>
            <a:r>
              <a:rPr lang="en-GB" dirty="0" smtClean="0">
                <a:solidFill>
                  <a:srgbClr val="0000FF"/>
                </a:solidFill>
              </a:rPr>
              <a:t>Progress and next steps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sz="3100" dirty="0" smtClean="0"/>
              <a:t/>
            </a:r>
            <a:br>
              <a:rPr lang="en-GB" sz="3100" dirty="0" smtClean="0"/>
            </a:br>
            <a:r>
              <a:rPr lang="en-GB" sz="3200" dirty="0" smtClean="0"/>
              <a:t>1 December 2016</a:t>
            </a:r>
            <a:br>
              <a:rPr lang="en-GB" sz="3200" dirty="0" smtClean="0"/>
            </a:br>
            <a:r>
              <a:rPr lang="en-GB" sz="1800" dirty="0" smtClean="0">
                <a:solidFill>
                  <a:srgbClr val="FF0066"/>
                </a:solidFill>
              </a:rPr>
              <a:t/>
            </a:r>
            <a:br>
              <a:rPr lang="en-GB" sz="1800" dirty="0" smtClean="0">
                <a:solidFill>
                  <a:srgbClr val="FF0066"/>
                </a:solidFill>
              </a:rPr>
            </a:br>
            <a:r>
              <a:rPr lang="en-GB" sz="2000" dirty="0" smtClean="0">
                <a:solidFill>
                  <a:srgbClr val="FF0066"/>
                </a:solidFill>
              </a:rPr>
              <a:t>this version is the minutes of the meeting</a:t>
            </a:r>
            <a:br>
              <a:rPr lang="en-GB" sz="2000" dirty="0" smtClean="0">
                <a:solidFill>
                  <a:srgbClr val="FF0066"/>
                </a:solidFill>
              </a:rPr>
            </a:br>
            <a:endParaRPr lang="en-GB" sz="2000" dirty="0">
              <a:solidFill>
                <a:srgbClr val="FF0066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410" b="64122"/>
          <a:stretch/>
        </p:blipFill>
        <p:spPr>
          <a:xfrm>
            <a:off x="2157994" y="1041796"/>
            <a:ext cx="5299363" cy="1677971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5576" y="5804786"/>
            <a:ext cx="7632848" cy="831372"/>
          </a:xfrm>
        </p:spPr>
        <p:txBody>
          <a:bodyPr>
            <a:normAutofit/>
          </a:bodyPr>
          <a:lstStyle/>
          <a:p>
            <a:r>
              <a:rPr lang="en-GB" dirty="0" smtClean="0"/>
              <a:t>J. J. John on behalf of the team</a:t>
            </a:r>
          </a:p>
        </p:txBody>
      </p:sp>
    </p:spTree>
    <p:extLst>
      <p:ext uri="{BB962C8B-B14F-4D97-AF65-F5344CB8AC3E}">
        <p14:creationId xmlns:p14="http://schemas.microsoft.com/office/powerpoint/2010/main" val="504982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Mini-module, continued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10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>
              <a:spcAft>
                <a:spcPts val="600"/>
              </a:spcAft>
            </a:pPr>
            <a:r>
              <a:rPr lang="en-GB" dirty="0" smtClean="0"/>
              <a:t>Su Dong said that SLAC may be able to help to design this board.</a:t>
            </a:r>
          </a:p>
          <a:p>
            <a:pPr marL="0" lvl="1">
              <a:spcAft>
                <a:spcPts val="600"/>
              </a:spcAft>
            </a:pPr>
            <a:r>
              <a:rPr lang="en-GB" dirty="0" smtClean="0"/>
              <a:t>In many ways it is an adaptation of the digital daughterboard and carrier board combined onto one board.</a:t>
            </a:r>
          </a:p>
          <a:p>
            <a:pPr marL="0" lvl="1">
              <a:spcAft>
                <a:spcPts val="600"/>
              </a:spcAft>
            </a:pPr>
            <a:r>
              <a:rPr lang="en-GB" dirty="0" smtClean="0"/>
              <a:t>Our job is to specify it. It would be helpful to work together on it to check and ensure it is complete and what is needed.</a:t>
            </a:r>
          </a:p>
        </p:txBody>
      </p:sp>
    </p:spTree>
    <p:extLst>
      <p:ext uri="{BB962C8B-B14F-4D97-AF65-F5344CB8AC3E}">
        <p14:creationId xmlns:p14="http://schemas.microsoft.com/office/powerpoint/2010/main" val="209991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Agenda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2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57400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2400" dirty="0" smtClean="0"/>
              <a:t>Discuss progress and steps for next week:</a:t>
            </a:r>
          </a:p>
          <a:p>
            <a:pPr>
              <a:spcAft>
                <a:spcPts val="600"/>
              </a:spcAft>
            </a:pPr>
            <a:endParaRPr lang="en-GB" sz="2400" dirty="0" smtClean="0"/>
          </a:p>
          <a:p>
            <a:pPr lvl="1">
              <a:spcAft>
                <a:spcPts val="600"/>
              </a:spcAft>
            </a:pPr>
            <a:r>
              <a:rPr lang="en-GB" sz="2400" dirty="0" smtClean="0"/>
              <a:t>ABCN’ emulator</a:t>
            </a:r>
          </a:p>
          <a:p>
            <a:pPr lvl="1">
              <a:spcAft>
                <a:spcPts val="600"/>
              </a:spcAft>
            </a:pPr>
            <a:r>
              <a:rPr lang="en-GB" sz="2400" dirty="0"/>
              <a:t>	</a:t>
            </a:r>
            <a:r>
              <a:rPr lang="en-GB" sz="2400" dirty="0" smtClean="0"/>
              <a:t>firmware - SACI </a:t>
            </a:r>
          </a:p>
          <a:p>
            <a:pPr lvl="1">
              <a:spcAft>
                <a:spcPts val="600"/>
              </a:spcAft>
            </a:pPr>
            <a:r>
              <a:rPr lang="en-GB" sz="2400" dirty="0"/>
              <a:t>	</a:t>
            </a:r>
            <a:r>
              <a:rPr lang="en-GB" sz="2400" dirty="0" smtClean="0"/>
              <a:t>readout software</a:t>
            </a:r>
          </a:p>
          <a:p>
            <a:pPr lvl="1">
              <a:spcAft>
                <a:spcPts val="600"/>
              </a:spcAft>
            </a:pPr>
            <a:r>
              <a:rPr lang="en-GB" sz="2400" dirty="0" smtClean="0"/>
              <a:t>CHESS-2-to-FMC adaptor board</a:t>
            </a:r>
          </a:p>
          <a:p>
            <a:pPr lvl="1">
              <a:spcAft>
                <a:spcPts val="600"/>
              </a:spcAft>
            </a:pPr>
            <a:r>
              <a:rPr lang="en-GB" sz="2400" dirty="0" smtClean="0"/>
              <a:t>Other CHESS-2 hardware</a:t>
            </a:r>
          </a:p>
          <a:p>
            <a:pPr lvl="1">
              <a:spcAft>
                <a:spcPts val="600"/>
              </a:spcAft>
            </a:pPr>
            <a:r>
              <a:rPr lang="en-GB" sz="2400" dirty="0" smtClean="0"/>
              <a:t>Plans for mini-module</a:t>
            </a:r>
          </a:p>
          <a:p>
            <a:pPr lvl="1">
              <a:spcAft>
                <a:spcPts val="600"/>
              </a:spcAft>
            </a:pPr>
            <a:endParaRPr lang="en-GB" sz="2400" dirty="0" smtClean="0"/>
          </a:p>
          <a:p>
            <a:pPr lvl="1">
              <a:spcAft>
                <a:spcPts val="600"/>
              </a:spcAft>
            </a:pPr>
            <a:endParaRPr lang="en-GB" sz="2400" dirty="0"/>
          </a:p>
          <a:p>
            <a:pPr lvl="1">
              <a:spcAft>
                <a:spcPts val="600"/>
              </a:spcAft>
            </a:pPr>
            <a:endParaRPr lang="en-GB" sz="2400" dirty="0"/>
          </a:p>
          <a:p>
            <a:pPr lvl="1">
              <a:spcAft>
                <a:spcPts val="600"/>
              </a:spcAft>
            </a:pPr>
            <a:r>
              <a:rPr lang="en-GB" sz="2400" dirty="0" smtClean="0"/>
              <a:t>+ a reminder of the </a:t>
            </a:r>
            <a:r>
              <a:rPr lang="en-GB" sz="2400" dirty="0" err="1" smtClean="0"/>
              <a:t>TWiki</a:t>
            </a:r>
            <a:r>
              <a:rPr lang="en-GB" sz="2400" dirty="0" smtClean="0"/>
              <a:t> page for CHESS and its test hardware: </a:t>
            </a:r>
            <a:r>
              <a:rPr lang="en-GB" sz="2400" dirty="0">
                <a:hlinkClick r:id="rId2"/>
              </a:rPr>
              <a:t>https://twiki.cern.ch/twiki/bin/view/Atlas/CHESSStripTestChip</a:t>
            </a:r>
            <a:r>
              <a:rPr lang="en-GB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56191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ABCN’ firmware status</a:t>
            </a:r>
            <a:endParaRPr lang="en-GB" sz="24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3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>
              <a:spcAft>
                <a:spcPts val="600"/>
              </a:spcAft>
            </a:pPr>
            <a:r>
              <a:rPr lang="en-GB" sz="2400" dirty="0" smtClean="0"/>
              <a:t>We received good </a:t>
            </a:r>
            <a:r>
              <a:rPr lang="en-GB" sz="2400" dirty="0"/>
              <a:t>feedback from </a:t>
            </a:r>
            <a:r>
              <a:rPr lang="en-GB" sz="2400" dirty="0" smtClean="0"/>
              <a:t>the CMOS </a:t>
            </a:r>
            <a:r>
              <a:rPr lang="en-GB" sz="2400" dirty="0"/>
              <a:t>Fortnightly meeting on our </a:t>
            </a:r>
            <a:r>
              <a:rPr lang="en-GB" sz="2400" dirty="0" smtClean="0"/>
              <a:t>progress with SACI and the adaptor board. </a:t>
            </a:r>
            <a:br>
              <a:rPr lang="en-GB" sz="2400" dirty="0" smtClean="0"/>
            </a:br>
            <a:endParaRPr lang="en-GB" sz="2400" dirty="0"/>
          </a:p>
          <a:p>
            <a:pPr lvl="1" indent="-457200">
              <a:spcAft>
                <a:spcPts val="600"/>
              </a:spcAft>
              <a:buFont typeface="+mj-lt"/>
              <a:buAutoNum type="arabicPeriod"/>
            </a:pPr>
            <a:r>
              <a:rPr lang="en-GB" sz="2400" dirty="0" smtClean="0"/>
              <a:t>ABCN’ firmware including SACI:</a:t>
            </a:r>
          </a:p>
          <a:p>
            <a:pPr marL="742950" lvl="2" indent="-285750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sz="1600" dirty="0" smtClean="0">
                <a:solidFill>
                  <a:srgbClr val="FF0066"/>
                </a:solidFill>
              </a:rPr>
              <a:t>Jaya John </a:t>
            </a:r>
            <a:r>
              <a:rPr lang="en-GB" sz="1600" dirty="0" smtClean="0"/>
              <a:t>still to run additional test cases for completeness and prepare the regression set of tests.</a:t>
            </a:r>
          </a:p>
          <a:p>
            <a:pPr marL="742950" lvl="2" indent="-285750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sz="1600" dirty="0" smtClean="0"/>
              <a:t>Wojtek assembled the firmware including SACI. Will work on SPI next.</a:t>
            </a:r>
          </a:p>
          <a:p>
            <a:pPr marL="742950" lvl="2" indent="-285750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sz="1600" dirty="0" smtClean="0"/>
              <a:t>Robin has started on basic testing of the SACI signals with a break-out board.</a:t>
            </a:r>
          </a:p>
          <a:p>
            <a:pPr marL="742950" lvl="2" indent="-285750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sz="1600" dirty="0" smtClean="0"/>
              <a:t>Have commands ready for this.</a:t>
            </a:r>
          </a:p>
        </p:txBody>
      </p:sp>
    </p:spTree>
    <p:extLst>
      <p:ext uri="{BB962C8B-B14F-4D97-AF65-F5344CB8AC3E}">
        <p14:creationId xmlns:p14="http://schemas.microsoft.com/office/powerpoint/2010/main" val="853814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ABCN’ firmware, continued…</a:t>
            </a:r>
            <a:endParaRPr lang="en-GB" sz="24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4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indent="-457200">
              <a:spcAft>
                <a:spcPts val="600"/>
              </a:spcAft>
              <a:buFont typeface="+mj-lt"/>
              <a:buAutoNum type="arabicPeriod"/>
            </a:pPr>
            <a:r>
              <a:rPr lang="en-GB" sz="2400" dirty="0" smtClean="0"/>
              <a:t>ABCN’ firmware including SACI:</a:t>
            </a:r>
          </a:p>
          <a:p>
            <a:pPr marL="742950" lvl="2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dirty="0" smtClean="0">
                <a:solidFill>
                  <a:srgbClr val="FF0066"/>
                </a:solidFill>
              </a:rPr>
              <a:t>Jaya John </a:t>
            </a:r>
            <a:r>
              <a:rPr lang="en-GB" sz="1600" dirty="0" smtClean="0"/>
              <a:t>to port to Atlys / CHESS-1 motherboard set-up. BUFR clock divider to be checked, may not work in Spartan-6.</a:t>
            </a:r>
          </a:p>
          <a:p>
            <a:pPr marL="742950" lvl="2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dirty="0" smtClean="0"/>
              <a:t>Need to check into CHESS-2 global reset pin on the adaptor board – tied to SACI reset? Or will we also need to control the global reset line from the Nexys Video?</a:t>
            </a:r>
          </a:p>
          <a:p>
            <a:pPr marL="1200150" lvl="3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rgbClr val="0000FF"/>
                </a:solidFill>
              </a:rPr>
              <a:t>They are tied to SACI reset on the daughterboard.</a:t>
            </a:r>
          </a:p>
          <a:p>
            <a:pPr marL="1200150" lvl="3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rgbClr val="0000FF"/>
                </a:solidFill>
              </a:rPr>
              <a:t>So by issuing a SACI opcode with the reset bit set, the ABCN’ will reset both SACI and </a:t>
            </a:r>
            <a:r>
              <a:rPr lang="en-GB" smtClean="0">
                <a:solidFill>
                  <a:srgbClr val="0000FF"/>
                </a:solidFill>
              </a:rPr>
              <a:t>the global reset.</a:t>
            </a:r>
            <a:endParaRPr lang="en-GB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3064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>
                <a:solidFill>
                  <a:srgbClr val="0000FF"/>
                </a:solidFill>
              </a:rPr>
              <a:t>ABCN’ </a:t>
            </a:r>
            <a:r>
              <a:rPr lang="en-GB" sz="3600" dirty="0" smtClean="0">
                <a:solidFill>
                  <a:srgbClr val="0000FF"/>
                </a:solidFill>
              </a:rPr>
              <a:t>software status</a:t>
            </a:r>
            <a:endParaRPr lang="en-GB" sz="24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5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14619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indent="-457200">
              <a:spcAft>
                <a:spcPts val="600"/>
              </a:spcAft>
              <a:buFont typeface="+mj-lt"/>
              <a:buAutoNum type="arabicPeriod" startAt="2"/>
            </a:pPr>
            <a:r>
              <a:rPr lang="en-GB" sz="2400" dirty="0"/>
              <a:t>Software to read ABCN’</a:t>
            </a:r>
          </a:p>
          <a:p>
            <a:pPr marL="457200" lvl="2">
              <a:spcAft>
                <a:spcPts val="600"/>
              </a:spcAft>
            </a:pPr>
            <a:r>
              <a:rPr lang="en-GB" dirty="0"/>
              <a:t>Current status:</a:t>
            </a:r>
          </a:p>
          <a:p>
            <a:pPr marL="742950" lvl="2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dirty="0" smtClean="0"/>
              <a:t>Have commands ready.</a:t>
            </a:r>
          </a:p>
          <a:p>
            <a:pPr marL="742950" lvl="2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dirty="0" smtClean="0"/>
              <a:t>Finishing parsing of responses</a:t>
            </a:r>
            <a:r>
              <a:rPr lang="en-GB" sz="1600" dirty="0" smtClean="0"/>
              <a:t>.</a:t>
            </a:r>
            <a:endParaRPr lang="en-GB" sz="1600" dirty="0" smtClean="0"/>
          </a:p>
        </p:txBody>
      </p:sp>
    </p:spTree>
    <p:extLst>
      <p:ext uri="{BB962C8B-B14F-4D97-AF65-F5344CB8AC3E}">
        <p14:creationId xmlns:p14="http://schemas.microsoft.com/office/powerpoint/2010/main" val="4198072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CHESS-2-to-FMC adaptor board status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6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2769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>
              <a:spcAft>
                <a:spcPts val="600"/>
              </a:spcAft>
            </a:pPr>
            <a:r>
              <a:rPr lang="en-GB" dirty="0" smtClean="0"/>
              <a:t>Current status:</a:t>
            </a:r>
          </a:p>
          <a:p>
            <a:pPr marL="2857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Pavel and the assembly house have been in touch. Audit of components in progress.</a:t>
            </a:r>
          </a:p>
          <a:p>
            <a:pPr marL="2857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Currently sorting out a BOM issue, so the clock has not yet started.</a:t>
            </a:r>
          </a:p>
          <a:p>
            <a:pPr marL="2857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Will reconfirm dates once the assembly house confirms the audit has been passed.</a:t>
            </a:r>
          </a:p>
          <a:p>
            <a:pPr marL="0" lvl="1">
              <a:spcAft>
                <a:spcPts val="600"/>
              </a:spcAft>
            </a:pP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  <a:p>
            <a:pPr marL="2857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Enclosure spec is still pending – Wojtek will work on the spec next for the box.</a:t>
            </a:r>
          </a:p>
          <a:p>
            <a:pPr marL="2857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Have a good base to begin from at UBC.</a:t>
            </a:r>
          </a:p>
        </p:txBody>
      </p:sp>
    </p:spTree>
    <p:extLst>
      <p:ext uri="{BB962C8B-B14F-4D97-AF65-F5344CB8AC3E}">
        <p14:creationId xmlns:p14="http://schemas.microsoft.com/office/powerpoint/2010/main" val="1220659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CHESS-2 mini-module concept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7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21390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>
              <a:spcAft>
                <a:spcPts val="600"/>
              </a:spcAft>
            </a:pPr>
            <a:r>
              <a:rPr lang="en-GB" dirty="0" smtClean="0"/>
              <a:t>Reminder, what we’re working towards:</a:t>
            </a:r>
          </a:p>
          <a:p>
            <a:pPr marL="742950" lvl="2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Simplify the proposal to just one circuit board </a:t>
            </a:r>
          </a:p>
          <a:p>
            <a:pPr marL="742950" lvl="2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In other word, no hybrids for now, keep it simple</a:t>
            </a:r>
          </a:p>
          <a:p>
            <a:pPr marL="742950" lvl="2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Want to see some tiling of devices to demonstrate mounting process</a:t>
            </a:r>
          </a:p>
          <a:p>
            <a:pPr marL="742950" lvl="2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dirty="0"/>
          </a:p>
          <a:p>
            <a:pPr marL="0" lvl="1">
              <a:spcAft>
                <a:spcPts val="600"/>
              </a:spcAft>
            </a:pPr>
            <a:r>
              <a:rPr lang="en-GB" dirty="0" smtClean="0"/>
              <a:t>Reminder, initial concept from March/April 2016:</a:t>
            </a:r>
          </a:p>
        </p:txBody>
      </p:sp>
      <p:sp>
        <p:nvSpPr>
          <p:cNvPr id="5" name="Rectangle 4"/>
          <p:cNvSpPr/>
          <p:nvPr/>
        </p:nvSpPr>
        <p:spPr>
          <a:xfrm>
            <a:off x="1394997" y="3228741"/>
            <a:ext cx="5979418" cy="3331082"/>
          </a:xfrm>
          <a:prstGeom prst="rect">
            <a:avLst/>
          </a:prstGeom>
          <a:solidFill>
            <a:srgbClr val="00CC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575017" y="6033652"/>
            <a:ext cx="900100" cy="360041"/>
          </a:xfrm>
          <a:prstGeom prst="rect">
            <a:avLst/>
          </a:prstGeom>
          <a:solidFill>
            <a:srgbClr val="CCCC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chemeClr val="tx1"/>
                </a:solidFill>
              </a:rPr>
              <a:t>power</a:t>
            </a:r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511121" y="3301083"/>
            <a:ext cx="50659" cy="257155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511121" y="3863241"/>
            <a:ext cx="50659" cy="257155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511121" y="4231006"/>
            <a:ext cx="50659" cy="257155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448173" y="3521977"/>
            <a:ext cx="762847" cy="764471"/>
          </a:xfrm>
          <a:prstGeom prst="rect">
            <a:avLst/>
          </a:prstGeom>
          <a:solidFill>
            <a:srgbClr val="FFCC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chemeClr val="tx1"/>
                </a:solidFill>
              </a:rPr>
              <a:t>ABCN’</a:t>
            </a:r>
          </a:p>
          <a:p>
            <a:pPr algn="ctr"/>
            <a:r>
              <a:rPr lang="en-GB" sz="1600" dirty="0" smtClean="0">
                <a:solidFill>
                  <a:schemeClr val="tx1"/>
                </a:solidFill>
              </a:rPr>
              <a:t>(FPGA)</a:t>
            </a:r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188253" y="3301083"/>
            <a:ext cx="50659" cy="257155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188253" y="3700896"/>
            <a:ext cx="50659" cy="257155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6188253" y="4221067"/>
            <a:ext cx="50659" cy="257155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448173" y="4831439"/>
            <a:ext cx="762847" cy="764471"/>
          </a:xfrm>
          <a:prstGeom prst="rect">
            <a:avLst/>
          </a:prstGeom>
          <a:solidFill>
            <a:srgbClr val="FFCC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chemeClr val="tx1"/>
                </a:solidFill>
              </a:rPr>
              <a:t>ABCN’</a:t>
            </a:r>
          </a:p>
          <a:p>
            <a:pPr algn="ctr"/>
            <a:r>
              <a:rPr lang="en-GB" sz="1600" dirty="0" smtClean="0">
                <a:solidFill>
                  <a:schemeClr val="tx1"/>
                </a:solidFill>
              </a:rPr>
              <a:t>(FPGA)</a:t>
            </a:r>
            <a:endParaRPr lang="en-GB" sz="1600" dirty="0">
              <a:solidFill>
                <a:schemeClr val="tx1"/>
              </a:solidFill>
            </a:endParaRPr>
          </a:p>
        </p:txBody>
      </p:sp>
      <p:pic>
        <p:nvPicPr>
          <p:cNvPr id="18" name="Picture 2" descr="H:\_SLHC\CMOS\_CHESS\AMS\CHESS-2\photos\CHESS-2 layout_50pc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1397" y="3272176"/>
            <a:ext cx="1674420" cy="12819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2" descr="H:\_SLHC\CMOS\_CHESS\AMS\CHESS-2\photos\CHESS-2 layout_50pc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1397" y="4581622"/>
            <a:ext cx="1674420" cy="12819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2" descr="H:\_SLHC\CMOS\_CHESS\AMS\CHESS-2\photos\CHESS-2 layout_50pc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2711798" y="3264556"/>
            <a:ext cx="1674420" cy="12819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2" descr="H:\_SLHC\CMOS\_CHESS\AMS\CHESS-2\photos\CHESS-2 layout_50pc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2711798" y="4574002"/>
            <a:ext cx="1674420" cy="12819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Rectangle 21"/>
          <p:cNvSpPr/>
          <p:nvPr/>
        </p:nvSpPr>
        <p:spPr>
          <a:xfrm>
            <a:off x="6188253" y="4616921"/>
            <a:ext cx="50659" cy="257155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6188253" y="5016734"/>
            <a:ext cx="50659" cy="257155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6188253" y="5536905"/>
            <a:ext cx="50659" cy="257155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1575017" y="3521977"/>
            <a:ext cx="762847" cy="764471"/>
          </a:xfrm>
          <a:prstGeom prst="rect">
            <a:avLst/>
          </a:prstGeom>
          <a:solidFill>
            <a:srgbClr val="FFCC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chemeClr val="tx1"/>
                </a:solidFill>
              </a:rPr>
              <a:t>ABCN’</a:t>
            </a:r>
          </a:p>
          <a:p>
            <a:pPr algn="ctr"/>
            <a:r>
              <a:rPr lang="en-GB" sz="1600" dirty="0" smtClean="0">
                <a:solidFill>
                  <a:schemeClr val="tx1"/>
                </a:solidFill>
              </a:rPr>
              <a:t>(FPGA)</a:t>
            </a:r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1575017" y="4831439"/>
            <a:ext cx="762847" cy="764471"/>
          </a:xfrm>
          <a:prstGeom prst="rect">
            <a:avLst/>
          </a:prstGeom>
          <a:solidFill>
            <a:srgbClr val="FFCC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chemeClr val="tx1"/>
                </a:solidFill>
              </a:rPr>
              <a:t>ABCN’</a:t>
            </a:r>
          </a:p>
          <a:p>
            <a:pPr algn="ctr"/>
            <a:r>
              <a:rPr lang="en-GB" sz="1600" dirty="0" smtClean="0">
                <a:solidFill>
                  <a:schemeClr val="tx1"/>
                </a:solidFill>
              </a:rPr>
              <a:t>(FPGA)</a:t>
            </a:r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511121" y="4629314"/>
            <a:ext cx="50659" cy="257155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2511121" y="5191472"/>
            <a:ext cx="50659" cy="257155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511121" y="5559237"/>
            <a:ext cx="50659" cy="257155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2579564" y="6033652"/>
            <a:ext cx="770154" cy="360041"/>
          </a:xfrm>
          <a:prstGeom prst="rect">
            <a:avLst/>
          </a:prstGeom>
          <a:solidFill>
            <a:srgbClr val="CCCC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chemeClr val="tx1"/>
                </a:solidFill>
              </a:rPr>
              <a:t>JTAG</a:t>
            </a:r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3454165" y="6033652"/>
            <a:ext cx="1383157" cy="360041"/>
          </a:xfrm>
          <a:prstGeom prst="rect">
            <a:avLst/>
          </a:prstGeom>
          <a:solidFill>
            <a:srgbClr val="CCCC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chemeClr val="tx1"/>
                </a:solidFill>
              </a:rPr>
              <a:t>SFP/Ethernet?</a:t>
            </a:r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5685325" y="6033652"/>
            <a:ext cx="1525696" cy="360041"/>
          </a:xfrm>
          <a:prstGeom prst="rect">
            <a:avLst/>
          </a:prstGeom>
          <a:solidFill>
            <a:srgbClr val="CCCC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 smtClean="0">
                <a:solidFill>
                  <a:schemeClr val="tx1"/>
                </a:solidFill>
              </a:rPr>
              <a:t>“usual module connector” ?</a:t>
            </a:r>
            <a:endParaRPr lang="en-GB" sz="1100" dirty="0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4941769" y="6033652"/>
            <a:ext cx="639108" cy="360041"/>
          </a:xfrm>
          <a:prstGeom prst="rect">
            <a:avLst/>
          </a:prstGeom>
          <a:solidFill>
            <a:srgbClr val="CCCC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chemeClr val="tx1"/>
                </a:solidFill>
              </a:rPr>
              <a:t>Clock</a:t>
            </a:r>
            <a:endParaRPr lang="en-GB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1549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After some discussion…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8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>
              <a:spcAft>
                <a:spcPts val="600"/>
              </a:spcAft>
            </a:pPr>
            <a:r>
              <a:rPr lang="en-GB" dirty="0" smtClean="0"/>
              <a:t>Probably fewer FPGAs is better. Some favour just one. To be “more module-like”, two could be a good compromise. </a:t>
            </a:r>
            <a:endParaRPr lang="en-GB" dirty="0"/>
          </a:p>
          <a:p>
            <a:pPr marL="0" lvl="1">
              <a:spcAft>
                <a:spcPts val="600"/>
              </a:spcAft>
            </a:pPr>
            <a:r>
              <a:rPr lang="en-GB" dirty="0" smtClean="0"/>
              <a:t>Could use cut sensors – top and middle arrays only – to avoid the big gap of the test structure areas.</a:t>
            </a:r>
          </a:p>
          <a:p>
            <a:pPr marL="0" lvl="1">
              <a:spcAft>
                <a:spcPts val="600"/>
              </a:spcAft>
            </a:pPr>
            <a:endParaRPr lang="en-GB" dirty="0" smtClean="0"/>
          </a:p>
        </p:txBody>
      </p:sp>
      <p:sp>
        <p:nvSpPr>
          <p:cNvPr id="7" name="Rectangle 6"/>
          <p:cNvSpPr/>
          <p:nvPr/>
        </p:nvSpPr>
        <p:spPr>
          <a:xfrm>
            <a:off x="643105" y="2176374"/>
            <a:ext cx="5979418" cy="3331082"/>
          </a:xfrm>
          <a:prstGeom prst="rect">
            <a:avLst/>
          </a:prstGeom>
          <a:solidFill>
            <a:srgbClr val="00CC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823125" y="4981285"/>
            <a:ext cx="900100" cy="360041"/>
          </a:xfrm>
          <a:prstGeom prst="rect">
            <a:avLst/>
          </a:prstGeom>
          <a:solidFill>
            <a:srgbClr val="CCCC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chemeClr val="tx1"/>
                </a:solidFill>
              </a:rPr>
              <a:t>power</a:t>
            </a:r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100" name="Rectangle 99"/>
          <p:cNvSpPr/>
          <p:nvPr/>
        </p:nvSpPr>
        <p:spPr>
          <a:xfrm>
            <a:off x="1827672" y="4981285"/>
            <a:ext cx="770154" cy="360041"/>
          </a:xfrm>
          <a:prstGeom prst="rect">
            <a:avLst/>
          </a:prstGeom>
          <a:solidFill>
            <a:srgbClr val="CCCC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chemeClr val="tx1"/>
                </a:solidFill>
              </a:rPr>
              <a:t>JTAG</a:t>
            </a:r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101" name="Rectangle 100"/>
          <p:cNvSpPr/>
          <p:nvPr/>
        </p:nvSpPr>
        <p:spPr>
          <a:xfrm>
            <a:off x="2702273" y="4981285"/>
            <a:ext cx="1383157" cy="360041"/>
          </a:xfrm>
          <a:prstGeom prst="rect">
            <a:avLst/>
          </a:prstGeom>
          <a:solidFill>
            <a:srgbClr val="CCCC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chemeClr val="tx1"/>
                </a:solidFill>
              </a:rPr>
              <a:t>SFP/Ethernet?</a:t>
            </a:r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102" name="Rectangle 101"/>
          <p:cNvSpPr/>
          <p:nvPr/>
        </p:nvSpPr>
        <p:spPr>
          <a:xfrm>
            <a:off x="4933433" y="4981285"/>
            <a:ext cx="1525696" cy="360041"/>
          </a:xfrm>
          <a:prstGeom prst="rect">
            <a:avLst/>
          </a:prstGeom>
          <a:solidFill>
            <a:srgbClr val="CCCC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 smtClean="0">
                <a:solidFill>
                  <a:schemeClr val="tx1"/>
                </a:solidFill>
              </a:rPr>
              <a:t>“usual module connector” ?</a:t>
            </a:r>
            <a:endParaRPr lang="en-GB" sz="1100" dirty="0">
              <a:solidFill>
                <a:schemeClr val="tx1"/>
              </a:solidFill>
            </a:endParaRPr>
          </a:p>
        </p:txBody>
      </p:sp>
      <p:sp>
        <p:nvSpPr>
          <p:cNvPr id="103" name="Rectangle 102"/>
          <p:cNvSpPr/>
          <p:nvPr/>
        </p:nvSpPr>
        <p:spPr>
          <a:xfrm>
            <a:off x="4189877" y="4981285"/>
            <a:ext cx="639108" cy="360041"/>
          </a:xfrm>
          <a:prstGeom prst="rect">
            <a:avLst/>
          </a:prstGeom>
          <a:solidFill>
            <a:srgbClr val="CCCC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chemeClr val="tx1"/>
                </a:solidFill>
              </a:rPr>
              <a:t>Clock</a:t>
            </a:r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104" name="TextBox 103"/>
          <p:cNvSpPr txBox="1"/>
          <p:nvPr/>
        </p:nvSpPr>
        <p:spPr>
          <a:xfrm>
            <a:off x="156839" y="5614827"/>
            <a:ext cx="8795842" cy="10002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>
              <a:spcAft>
                <a:spcPts val="600"/>
              </a:spcAft>
            </a:pPr>
            <a:r>
              <a:rPr lang="en-GB" dirty="0" smtClean="0"/>
              <a:t>Matt: look at Ash’s new hybrid panel, same as electrical End-of-Stave. Updated connector with more ground pairs. This is the most helpful spec to meet. = 13 pairs. 50-pin connector.</a:t>
            </a:r>
          </a:p>
          <a:p>
            <a:pPr marL="0" lvl="1">
              <a:spcAft>
                <a:spcPts val="600"/>
              </a:spcAft>
            </a:pPr>
            <a:r>
              <a:rPr lang="en-GB" dirty="0" smtClean="0"/>
              <a:t>Need to look at number of pairs needed, also. Could still use older styles too, still supported.</a:t>
            </a:r>
          </a:p>
        </p:txBody>
      </p:sp>
      <p:pic>
        <p:nvPicPr>
          <p:cNvPr id="3074" name="Picture 2" descr="H:\_SLHC\CMOS\_CHESS\AMS\CHESS-2\photos\CHESS-2 layout_50pc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3865"/>
          <a:stretch/>
        </p:blipFill>
        <p:spPr bwMode="auto">
          <a:xfrm>
            <a:off x="3668470" y="2288651"/>
            <a:ext cx="1674420" cy="7196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9" name="Picture 2" descr="H:\_SLHC\CMOS\_CHESS\AMS\CHESS-2\photos\CHESS-2 layout_50pc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2400"/>
          <a:stretch/>
        </p:blipFill>
        <p:spPr bwMode="auto">
          <a:xfrm>
            <a:off x="3668470" y="3036670"/>
            <a:ext cx="1674420" cy="7384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" name="Picture 2" descr="H:\_SLHC\CMOS\_CHESS\AMS\CHESS-2\photos\CHESS-2 layout_50pc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2400"/>
          <a:stretch/>
        </p:blipFill>
        <p:spPr bwMode="auto">
          <a:xfrm>
            <a:off x="3668470" y="3814853"/>
            <a:ext cx="1674420" cy="7384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3" name="Rectangle 132"/>
          <p:cNvSpPr/>
          <p:nvPr/>
        </p:nvSpPr>
        <p:spPr>
          <a:xfrm>
            <a:off x="5449471" y="2334450"/>
            <a:ext cx="50659" cy="257155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134" name="Rectangle 133"/>
          <p:cNvSpPr/>
          <p:nvPr/>
        </p:nvSpPr>
        <p:spPr>
          <a:xfrm>
            <a:off x="5449471" y="2691396"/>
            <a:ext cx="50659" cy="257155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140" name="Rectangle 139"/>
          <p:cNvSpPr/>
          <p:nvPr/>
        </p:nvSpPr>
        <p:spPr>
          <a:xfrm>
            <a:off x="823125" y="3004428"/>
            <a:ext cx="762847" cy="764471"/>
          </a:xfrm>
          <a:prstGeom prst="rect">
            <a:avLst/>
          </a:prstGeom>
          <a:solidFill>
            <a:srgbClr val="FFCC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chemeClr val="tx1"/>
                </a:solidFill>
              </a:rPr>
              <a:t>ABCN’</a:t>
            </a:r>
          </a:p>
          <a:p>
            <a:pPr algn="ctr"/>
            <a:r>
              <a:rPr lang="en-GB" sz="1600" dirty="0" smtClean="0">
                <a:solidFill>
                  <a:schemeClr val="tx1"/>
                </a:solidFill>
              </a:rPr>
              <a:t>(FPGA)</a:t>
            </a:r>
            <a:endParaRPr lang="en-GB" sz="1600" dirty="0">
              <a:solidFill>
                <a:schemeClr val="tx1"/>
              </a:solidFill>
            </a:endParaRPr>
          </a:p>
        </p:txBody>
      </p:sp>
      <p:pic>
        <p:nvPicPr>
          <p:cNvPr id="141" name="Picture 2" descr="H:\_SLHC\CMOS\_CHESS\AMS\CHESS-2\photos\CHESS-2 layout_50pc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3865"/>
          <a:stretch/>
        </p:blipFill>
        <p:spPr bwMode="auto">
          <a:xfrm rot="10800000">
            <a:off x="1958394" y="2293915"/>
            <a:ext cx="1674420" cy="7196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2" name="Picture 2" descr="H:\_SLHC\CMOS\_CHESS\AMS\CHESS-2\photos\CHESS-2 layout_50pc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3865"/>
          <a:stretch/>
        </p:blipFill>
        <p:spPr bwMode="auto">
          <a:xfrm rot="10800000">
            <a:off x="1958394" y="3065033"/>
            <a:ext cx="1674420" cy="7196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3" name="Picture 2" descr="H:\_SLHC\CMOS\_CHESS\AMS\CHESS-2\photos\CHESS-2 layout_50pc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3865"/>
          <a:stretch/>
        </p:blipFill>
        <p:spPr bwMode="auto">
          <a:xfrm rot="10800000">
            <a:off x="1958394" y="3822776"/>
            <a:ext cx="1674420" cy="7196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1" name="Rectangle 150"/>
          <p:cNvSpPr/>
          <p:nvPr/>
        </p:nvSpPr>
        <p:spPr>
          <a:xfrm>
            <a:off x="5667819" y="3004428"/>
            <a:ext cx="762847" cy="764471"/>
          </a:xfrm>
          <a:prstGeom prst="rect">
            <a:avLst/>
          </a:prstGeom>
          <a:solidFill>
            <a:srgbClr val="FFCC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chemeClr val="tx1"/>
                </a:solidFill>
              </a:rPr>
              <a:t>ABCN’</a:t>
            </a:r>
          </a:p>
          <a:p>
            <a:pPr algn="ctr"/>
            <a:r>
              <a:rPr lang="en-GB" sz="1600" dirty="0" smtClean="0">
                <a:solidFill>
                  <a:schemeClr val="tx1"/>
                </a:solidFill>
              </a:rPr>
              <a:t>(FPGA)</a:t>
            </a:r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5449471" y="3107958"/>
            <a:ext cx="50659" cy="257155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5449471" y="3464904"/>
            <a:ext cx="50659" cy="257155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5449471" y="3870437"/>
            <a:ext cx="50659" cy="257155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5449471" y="4227383"/>
            <a:ext cx="50659" cy="257155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1791302" y="2334450"/>
            <a:ext cx="50659" cy="257155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1791302" y="2691396"/>
            <a:ext cx="50659" cy="257155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1791302" y="3107958"/>
            <a:ext cx="50659" cy="257155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1791302" y="3464904"/>
            <a:ext cx="50659" cy="257155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1791302" y="3870437"/>
            <a:ext cx="50659" cy="257155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1791302" y="4227383"/>
            <a:ext cx="50659" cy="257155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4080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After more discussion…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9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>
              <a:spcAft>
                <a:spcPts val="600"/>
              </a:spcAft>
            </a:pPr>
            <a:r>
              <a:rPr lang="en-GB" dirty="0" smtClean="0"/>
              <a:t>Probably fewer FPGAs is better. Some favour just one. To be “more module-like”, two could be a good compromise. </a:t>
            </a:r>
            <a:endParaRPr lang="en-GB" dirty="0"/>
          </a:p>
          <a:p>
            <a:pPr marL="0" lvl="1">
              <a:spcAft>
                <a:spcPts val="600"/>
              </a:spcAft>
            </a:pPr>
            <a:r>
              <a:rPr lang="en-GB" dirty="0" smtClean="0"/>
              <a:t>Could use cut sensors – top and middle arrays only – to avoid the big gap of the test structure areas.</a:t>
            </a:r>
          </a:p>
          <a:p>
            <a:pPr marL="0" lvl="1">
              <a:spcAft>
                <a:spcPts val="600"/>
              </a:spcAft>
            </a:pPr>
            <a:endParaRPr lang="en-GB" dirty="0" smtClean="0"/>
          </a:p>
        </p:txBody>
      </p:sp>
      <p:sp>
        <p:nvSpPr>
          <p:cNvPr id="7" name="Rectangle 6"/>
          <p:cNvSpPr/>
          <p:nvPr/>
        </p:nvSpPr>
        <p:spPr>
          <a:xfrm>
            <a:off x="643105" y="2176374"/>
            <a:ext cx="5979418" cy="3331082"/>
          </a:xfrm>
          <a:prstGeom prst="rect">
            <a:avLst/>
          </a:prstGeom>
          <a:solidFill>
            <a:srgbClr val="00CC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823125" y="4981285"/>
            <a:ext cx="900100" cy="360041"/>
          </a:xfrm>
          <a:prstGeom prst="rect">
            <a:avLst/>
          </a:prstGeom>
          <a:solidFill>
            <a:srgbClr val="CCCC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chemeClr val="tx1"/>
                </a:solidFill>
              </a:rPr>
              <a:t>power</a:t>
            </a:r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100" name="Rectangle 99"/>
          <p:cNvSpPr/>
          <p:nvPr/>
        </p:nvSpPr>
        <p:spPr>
          <a:xfrm>
            <a:off x="1827672" y="4981285"/>
            <a:ext cx="770154" cy="360041"/>
          </a:xfrm>
          <a:prstGeom prst="rect">
            <a:avLst/>
          </a:prstGeom>
          <a:solidFill>
            <a:srgbClr val="CCCC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chemeClr val="tx1"/>
                </a:solidFill>
              </a:rPr>
              <a:t>JTAG</a:t>
            </a:r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102" name="Rectangle 101"/>
          <p:cNvSpPr/>
          <p:nvPr/>
        </p:nvSpPr>
        <p:spPr>
          <a:xfrm>
            <a:off x="4933433" y="4981285"/>
            <a:ext cx="1525696" cy="360041"/>
          </a:xfrm>
          <a:prstGeom prst="rect">
            <a:avLst/>
          </a:prstGeom>
          <a:solidFill>
            <a:srgbClr val="CCCC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 smtClean="0">
                <a:solidFill>
                  <a:schemeClr val="tx1"/>
                </a:solidFill>
              </a:rPr>
              <a:t>“usual module connector” ?</a:t>
            </a:r>
            <a:endParaRPr lang="en-GB" sz="1100" dirty="0">
              <a:solidFill>
                <a:schemeClr val="tx1"/>
              </a:solidFill>
            </a:endParaRPr>
          </a:p>
        </p:txBody>
      </p:sp>
      <p:sp>
        <p:nvSpPr>
          <p:cNvPr id="103" name="Rectangle 102"/>
          <p:cNvSpPr/>
          <p:nvPr/>
        </p:nvSpPr>
        <p:spPr>
          <a:xfrm>
            <a:off x="2703977" y="4981285"/>
            <a:ext cx="639108" cy="360041"/>
          </a:xfrm>
          <a:prstGeom prst="rect">
            <a:avLst/>
          </a:prstGeom>
          <a:solidFill>
            <a:srgbClr val="CCCC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chemeClr val="tx1"/>
                </a:solidFill>
              </a:rPr>
              <a:t>Clock</a:t>
            </a:r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104" name="TextBox 103"/>
          <p:cNvSpPr txBox="1"/>
          <p:nvPr/>
        </p:nvSpPr>
        <p:spPr>
          <a:xfrm>
            <a:off x="156839" y="5614827"/>
            <a:ext cx="8795842" cy="10002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>
              <a:spcAft>
                <a:spcPts val="600"/>
              </a:spcAft>
            </a:pPr>
            <a:r>
              <a:rPr lang="en-GB" dirty="0" smtClean="0"/>
              <a:t>Matt: look at Ash’s new hybrid panel, same as electrical End-of-Stave. Updated connector with more ground pairs. This is the most helpful spec to meet. = 13 pairs. 50-pin connector.</a:t>
            </a:r>
          </a:p>
          <a:p>
            <a:pPr marL="0" lvl="1">
              <a:spcAft>
                <a:spcPts val="600"/>
              </a:spcAft>
            </a:pPr>
            <a:r>
              <a:rPr lang="en-GB" dirty="0" smtClean="0"/>
              <a:t>Need to look at number of pairs needed, also. Could still use older styles too, still supported.</a:t>
            </a:r>
          </a:p>
        </p:txBody>
      </p:sp>
      <p:pic>
        <p:nvPicPr>
          <p:cNvPr id="3074" name="Picture 2" descr="H:\_SLHC\CMOS\_CHESS\AMS\CHESS-2\photos\CHESS-2 layout_50pc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3865"/>
          <a:stretch/>
        </p:blipFill>
        <p:spPr bwMode="auto">
          <a:xfrm>
            <a:off x="3668470" y="2288651"/>
            <a:ext cx="1674420" cy="7196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9" name="Picture 2" descr="H:\_SLHC\CMOS\_CHESS\AMS\CHESS-2\photos\CHESS-2 layout_50pc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2400"/>
          <a:stretch/>
        </p:blipFill>
        <p:spPr bwMode="auto">
          <a:xfrm>
            <a:off x="3668470" y="3036670"/>
            <a:ext cx="1674420" cy="7384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" name="Picture 2" descr="H:\_SLHC\CMOS\_CHESS\AMS\CHESS-2\photos\CHESS-2 layout_50pc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2400"/>
          <a:stretch/>
        </p:blipFill>
        <p:spPr bwMode="auto">
          <a:xfrm>
            <a:off x="3668470" y="3814853"/>
            <a:ext cx="1674420" cy="7384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3" name="Rectangle 132"/>
          <p:cNvSpPr/>
          <p:nvPr/>
        </p:nvSpPr>
        <p:spPr>
          <a:xfrm>
            <a:off x="5449471" y="2334450"/>
            <a:ext cx="50659" cy="257155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134" name="Rectangle 133"/>
          <p:cNvSpPr/>
          <p:nvPr/>
        </p:nvSpPr>
        <p:spPr>
          <a:xfrm>
            <a:off x="5449471" y="2691396"/>
            <a:ext cx="50659" cy="257155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140" name="Rectangle 139"/>
          <p:cNvSpPr/>
          <p:nvPr/>
        </p:nvSpPr>
        <p:spPr>
          <a:xfrm>
            <a:off x="823125" y="3004428"/>
            <a:ext cx="762847" cy="764471"/>
          </a:xfrm>
          <a:prstGeom prst="rect">
            <a:avLst/>
          </a:prstGeom>
          <a:solidFill>
            <a:srgbClr val="FFCC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chemeClr val="tx1"/>
                </a:solidFill>
              </a:rPr>
              <a:t>ABCN’</a:t>
            </a:r>
          </a:p>
          <a:p>
            <a:pPr algn="ctr"/>
            <a:r>
              <a:rPr lang="en-GB" sz="1600" dirty="0" smtClean="0">
                <a:solidFill>
                  <a:schemeClr val="tx1"/>
                </a:solidFill>
              </a:rPr>
              <a:t>(FPGA)</a:t>
            </a:r>
            <a:endParaRPr lang="en-GB" sz="1600" dirty="0">
              <a:solidFill>
                <a:schemeClr val="tx1"/>
              </a:solidFill>
            </a:endParaRPr>
          </a:p>
        </p:txBody>
      </p:sp>
      <p:pic>
        <p:nvPicPr>
          <p:cNvPr id="141" name="Picture 2" descr="H:\_SLHC\CMOS\_CHESS\AMS\CHESS-2\photos\CHESS-2 layout_50pc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3865"/>
          <a:stretch/>
        </p:blipFill>
        <p:spPr bwMode="auto">
          <a:xfrm rot="10800000">
            <a:off x="1958394" y="2293915"/>
            <a:ext cx="1674420" cy="7196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2" name="Picture 2" descr="H:\_SLHC\CMOS\_CHESS\AMS\CHESS-2\photos\CHESS-2 layout_50pc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3865"/>
          <a:stretch/>
        </p:blipFill>
        <p:spPr bwMode="auto">
          <a:xfrm rot="10800000">
            <a:off x="1958394" y="3065033"/>
            <a:ext cx="1674420" cy="7196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3" name="Picture 2" descr="H:\_SLHC\CMOS\_CHESS\AMS\CHESS-2\photos\CHESS-2 layout_50pc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3865"/>
          <a:stretch/>
        </p:blipFill>
        <p:spPr bwMode="auto">
          <a:xfrm rot="10800000">
            <a:off x="1958394" y="3822776"/>
            <a:ext cx="1674420" cy="7196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1" name="Rectangle 150"/>
          <p:cNvSpPr/>
          <p:nvPr/>
        </p:nvSpPr>
        <p:spPr>
          <a:xfrm>
            <a:off x="5667819" y="3004427"/>
            <a:ext cx="762847" cy="764471"/>
          </a:xfrm>
          <a:prstGeom prst="rect">
            <a:avLst/>
          </a:prstGeom>
          <a:solidFill>
            <a:srgbClr val="FFCC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chemeClr val="tx1"/>
                </a:solidFill>
              </a:rPr>
              <a:t>ABCN’</a:t>
            </a:r>
          </a:p>
          <a:p>
            <a:pPr algn="ctr"/>
            <a:r>
              <a:rPr lang="en-GB" sz="1600" dirty="0" smtClean="0">
                <a:solidFill>
                  <a:schemeClr val="tx1"/>
                </a:solidFill>
              </a:rPr>
              <a:t>(FPGA)</a:t>
            </a:r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5449471" y="3107958"/>
            <a:ext cx="50659" cy="257155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5449471" y="3464904"/>
            <a:ext cx="50659" cy="257155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5449471" y="3870437"/>
            <a:ext cx="50659" cy="257155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5449471" y="4227383"/>
            <a:ext cx="50659" cy="257155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1791302" y="2334450"/>
            <a:ext cx="50659" cy="257155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1791302" y="2691396"/>
            <a:ext cx="50659" cy="257155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1791302" y="3107958"/>
            <a:ext cx="50659" cy="257155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1791302" y="3464904"/>
            <a:ext cx="50659" cy="257155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1791302" y="3870437"/>
            <a:ext cx="50659" cy="257155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1791302" y="4227383"/>
            <a:ext cx="50659" cy="257155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4134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39349</TotalTime>
  <Words>636</Words>
  <Application>Microsoft Office PowerPoint</Application>
  <PresentationFormat>On-screen Show (4:3)</PresentationFormat>
  <Paragraphs>101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Progress and next steps  1 December 2016  this version is the minutes of the meeting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Department of Physics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Hardware for CHESS testing</dc:title>
  <dc:creator>Jaya John John</dc:creator>
  <cp:lastModifiedBy>Jaya John John</cp:lastModifiedBy>
  <cp:revision>1340</cp:revision>
  <cp:lastPrinted>2015-07-21T15:43:16Z</cp:lastPrinted>
  <dcterms:created xsi:type="dcterms:W3CDTF">2014-09-18T13:48:06Z</dcterms:created>
  <dcterms:modified xsi:type="dcterms:W3CDTF">2016-12-08T15:36:03Z</dcterms:modified>
</cp:coreProperties>
</file>