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7"/>
  </p:notesMasterIdLst>
  <p:sldIdLst>
    <p:sldId id="382" r:id="rId2"/>
    <p:sldId id="333" r:id="rId3"/>
    <p:sldId id="383" r:id="rId4"/>
    <p:sldId id="384" r:id="rId5"/>
    <p:sldId id="414" r:id="rId6"/>
  </p:sldIdLst>
  <p:sldSz cx="9144000" cy="6858000" type="screen4x3"/>
  <p:notesSz cx="7099300" cy="102346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66"/>
    <a:srgbClr val="0000FF"/>
    <a:srgbClr val="006600"/>
    <a:srgbClr val="00CC00"/>
    <a:srgbClr val="FF6600"/>
    <a:srgbClr val="CCECFF"/>
    <a:srgbClr val="FF99CC"/>
    <a:srgbClr val="FF9966"/>
    <a:srgbClr val="99FF99"/>
    <a:srgbClr val="CC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4317" autoAdjust="0"/>
    <p:restoredTop sz="97853" autoAdjust="0"/>
  </p:normalViewPr>
  <p:slideViewPr>
    <p:cSldViewPr snapToGrid="0">
      <p:cViewPr varScale="1">
        <p:scale>
          <a:sx n="108" d="100"/>
          <a:sy n="108" d="100"/>
        </p:scale>
        <p:origin x="-40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743903FF-7B7F-4650-B377-95B9BB904032}" type="datetimeFigureOut">
              <a:rPr lang="en-GB" smtClean="0"/>
              <a:t>12/12/2016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930" y="4861441"/>
            <a:ext cx="5679440" cy="4605576"/>
          </a:xfrm>
          <a:prstGeom prst="rect">
            <a:avLst/>
          </a:prstGeom>
        </p:spPr>
        <p:txBody>
          <a:bodyPr vert="horz" lIns="99048" tIns="49524" rIns="99048" bIns="49524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A83999C9-70B1-4FD2-959B-375AE71F58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83071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73028-959A-4921-BF38-BD2DB0D51296}" type="datetime1">
              <a:rPr lang="en-GB" smtClean="0"/>
              <a:t>12/12/2016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71244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B51D4-5E23-4633-A92B-EEE476AC51E4}" type="datetime1">
              <a:rPr lang="en-GB" smtClean="0"/>
              <a:t>12/12/2016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76380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91C3C-0E3B-4B00-AC33-FF515A78F85F}" type="datetime1">
              <a:rPr lang="en-GB" smtClean="0"/>
              <a:t>12/12/2016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00197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64A98-9F44-4B53-A8B2-00E249F48934}" type="datetime1">
              <a:rPr lang="en-GB" smtClean="0"/>
              <a:t>12/12/2016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02920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8BFAD-CF8F-4BA1-8E34-5F0B756DA439}" type="datetime1">
              <a:rPr lang="en-GB" smtClean="0"/>
              <a:t>12/12/2016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05875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356EF-8D88-4B53-9C34-08A513CE2BC7}" type="datetime1">
              <a:rPr lang="en-GB" smtClean="0"/>
              <a:t>12/12/2016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95972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AB97A-334F-47BC-99FA-08B840CB3CD0}" type="datetime1">
              <a:rPr lang="en-GB" smtClean="0"/>
              <a:t>12/12/2016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6700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C7C54-E519-49C6-A0EC-B11C32288A8D}" type="datetime1">
              <a:rPr lang="en-GB" smtClean="0"/>
              <a:t>12/12/2016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84513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69EFA-E68E-42B5-A197-AC116B6FB4C8}" type="datetime1">
              <a:rPr lang="en-GB" smtClean="0"/>
              <a:t>12/12/2016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81153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4C2D4-1065-465C-A239-A454E30F645F}" type="datetime1">
              <a:rPr lang="en-GB" smtClean="0"/>
              <a:t>12/12/2016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22631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D8BB1-4107-44E1-BCF8-2D19052B92A9}" type="datetime1">
              <a:rPr lang="en-GB" smtClean="0"/>
              <a:t>12/12/2016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06454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336746-23CB-40B1-956A-853C0264A71A}" type="datetime1">
              <a:rPr lang="en-GB" smtClean="0"/>
              <a:t>12/12/2016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75704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twiki.cern.ch/twiki/bin/view/Atlas/CHESSStripTestChip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891287"/>
            <a:ext cx="7772400" cy="1988531"/>
          </a:xfrm>
        </p:spPr>
        <p:txBody>
          <a:bodyPr anchor="t">
            <a:normAutofit fontScale="90000"/>
          </a:bodyPr>
          <a:lstStyle/>
          <a:p>
            <a:r>
              <a:rPr lang="en-GB" dirty="0" smtClean="0">
                <a:solidFill>
                  <a:srgbClr val="0000FF"/>
                </a:solidFill>
              </a:rPr>
              <a:t>Progress and next steps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sz="3100" dirty="0" smtClean="0"/>
              <a:t/>
            </a:r>
            <a:br>
              <a:rPr lang="en-GB" sz="3100" dirty="0" smtClean="0"/>
            </a:br>
            <a:r>
              <a:rPr lang="en-GB" sz="3200" dirty="0"/>
              <a:t>8</a:t>
            </a:r>
            <a:r>
              <a:rPr lang="en-GB" sz="3200" dirty="0" smtClean="0"/>
              <a:t> December 2016</a:t>
            </a:r>
            <a:br>
              <a:rPr lang="en-GB" sz="3200" dirty="0" smtClean="0"/>
            </a:br>
            <a:r>
              <a:rPr lang="en-GB" sz="1800" dirty="0" smtClean="0">
                <a:solidFill>
                  <a:srgbClr val="FF0066"/>
                </a:solidFill>
              </a:rPr>
              <a:t/>
            </a:r>
            <a:br>
              <a:rPr lang="en-GB" sz="1800" dirty="0" smtClean="0">
                <a:solidFill>
                  <a:srgbClr val="FF0066"/>
                </a:solidFill>
              </a:rPr>
            </a:br>
            <a:r>
              <a:rPr lang="en-GB" sz="2000" dirty="0" smtClean="0">
                <a:solidFill>
                  <a:srgbClr val="FF0066"/>
                </a:solidFill>
              </a:rPr>
              <a:t>this version is the minutes of the meeting</a:t>
            </a:r>
            <a:br>
              <a:rPr lang="en-GB" sz="2000" dirty="0" smtClean="0">
                <a:solidFill>
                  <a:srgbClr val="FF0066"/>
                </a:solidFill>
              </a:rPr>
            </a:br>
            <a:endParaRPr lang="en-GB" sz="2000" dirty="0">
              <a:solidFill>
                <a:srgbClr val="FF0066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410" b="64122"/>
          <a:stretch/>
        </p:blipFill>
        <p:spPr>
          <a:xfrm>
            <a:off x="2157994" y="1041796"/>
            <a:ext cx="5299363" cy="1677971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55576" y="5804786"/>
            <a:ext cx="7632848" cy="831372"/>
          </a:xfrm>
        </p:spPr>
        <p:txBody>
          <a:bodyPr>
            <a:normAutofit/>
          </a:bodyPr>
          <a:lstStyle/>
          <a:p>
            <a:r>
              <a:rPr lang="en-GB" dirty="0" smtClean="0"/>
              <a:t>J. J. John on behalf of the team</a:t>
            </a:r>
          </a:p>
        </p:txBody>
      </p:sp>
    </p:spTree>
    <p:extLst>
      <p:ext uri="{BB962C8B-B14F-4D97-AF65-F5344CB8AC3E}">
        <p14:creationId xmlns:p14="http://schemas.microsoft.com/office/powerpoint/2010/main" val="504982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457200" y="116632"/>
            <a:ext cx="82296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 smtClean="0">
                <a:solidFill>
                  <a:srgbClr val="0000FF"/>
                </a:solidFill>
              </a:rPr>
              <a:t>Agenda</a:t>
            </a:r>
            <a:endParaRPr lang="en-GB" sz="3600" dirty="0">
              <a:solidFill>
                <a:srgbClr val="0000FF"/>
              </a:solidFill>
            </a:endParaRPr>
          </a:p>
        </p:txBody>
      </p:sp>
      <p:sp>
        <p:nvSpPr>
          <p:cNvPr id="9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460432" y="6484255"/>
            <a:ext cx="684076" cy="365125"/>
          </a:xfrm>
        </p:spPr>
        <p:txBody>
          <a:bodyPr/>
          <a:lstStyle/>
          <a:p>
            <a:fld id="{7F2886EE-AD67-426B-9E40-D4D67DDB6EF0}" type="slidenum">
              <a:rPr lang="en-GB" sz="1800" smtClean="0">
                <a:solidFill>
                  <a:schemeClr val="tx1"/>
                </a:solidFill>
              </a:rPr>
              <a:t>2</a:t>
            </a:fld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56839" y="796642"/>
            <a:ext cx="8795842" cy="57400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GB" sz="2400" dirty="0" smtClean="0"/>
              <a:t>Discuss progress and steps for next week:</a:t>
            </a:r>
          </a:p>
          <a:p>
            <a:pPr>
              <a:spcAft>
                <a:spcPts val="600"/>
              </a:spcAft>
            </a:pPr>
            <a:endParaRPr lang="en-GB" sz="2400" dirty="0" smtClean="0"/>
          </a:p>
          <a:p>
            <a:pPr lvl="1">
              <a:spcAft>
                <a:spcPts val="600"/>
              </a:spcAft>
            </a:pPr>
            <a:r>
              <a:rPr lang="en-GB" sz="2400" dirty="0" smtClean="0"/>
              <a:t>ABCN’ emulator</a:t>
            </a:r>
          </a:p>
          <a:p>
            <a:pPr lvl="1">
              <a:spcAft>
                <a:spcPts val="600"/>
              </a:spcAft>
            </a:pPr>
            <a:r>
              <a:rPr lang="en-GB" sz="2400" dirty="0"/>
              <a:t>	</a:t>
            </a:r>
            <a:r>
              <a:rPr lang="en-GB" sz="2400" dirty="0" smtClean="0"/>
              <a:t>firmware - SACI </a:t>
            </a:r>
          </a:p>
          <a:p>
            <a:pPr lvl="1">
              <a:spcAft>
                <a:spcPts val="600"/>
              </a:spcAft>
            </a:pPr>
            <a:r>
              <a:rPr lang="en-GB" sz="2400" dirty="0"/>
              <a:t>	</a:t>
            </a:r>
            <a:r>
              <a:rPr lang="en-GB" sz="2400" dirty="0" smtClean="0"/>
              <a:t>readout software</a:t>
            </a:r>
          </a:p>
          <a:p>
            <a:pPr lvl="1">
              <a:spcAft>
                <a:spcPts val="600"/>
              </a:spcAft>
            </a:pPr>
            <a:r>
              <a:rPr lang="en-GB" sz="2400" dirty="0" smtClean="0"/>
              <a:t>CHESS-2-to-FMC adaptor board</a:t>
            </a:r>
          </a:p>
          <a:p>
            <a:pPr lvl="1">
              <a:spcAft>
                <a:spcPts val="600"/>
              </a:spcAft>
            </a:pPr>
            <a:r>
              <a:rPr lang="en-GB" sz="2400" dirty="0" smtClean="0"/>
              <a:t>Other CHESS-2 hardware</a:t>
            </a:r>
          </a:p>
          <a:p>
            <a:pPr lvl="1">
              <a:spcAft>
                <a:spcPts val="600"/>
              </a:spcAft>
            </a:pPr>
            <a:r>
              <a:rPr lang="en-GB" sz="2400" dirty="0" smtClean="0"/>
              <a:t>Plans for mini-module</a:t>
            </a:r>
          </a:p>
          <a:p>
            <a:pPr lvl="1">
              <a:spcAft>
                <a:spcPts val="600"/>
              </a:spcAft>
            </a:pPr>
            <a:endParaRPr lang="en-GB" sz="2400" dirty="0" smtClean="0"/>
          </a:p>
          <a:p>
            <a:pPr lvl="1">
              <a:spcAft>
                <a:spcPts val="600"/>
              </a:spcAft>
            </a:pPr>
            <a:endParaRPr lang="en-GB" sz="2400" dirty="0"/>
          </a:p>
          <a:p>
            <a:pPr lvl="1">
              <a:spcAft>
                <a:spcPts val="600"/>
              </a:spcAft>
            </a:pPr>
            <a:endParaRPr lang="en-GB" sz="2400" dirty="0"/>
          </a:p>
          <a:p>
            <a:pPr lvl="1">
              <a:spcAft>
                <a:spcPts val="600"/>
              </a:spcAft>
            </a:pPr>
            <a:r>
              <a:rPr lang="en-GB" sz="2400" dirty="0" smtClean="0"/>
              <a:t>+ a reminder of the </a:t>
            </a:r>
            <a:r>
              <a:rPr lang="en-GB" sz="2400" dirty="0" err="1" smtClean="0"/>
              <a:t>TWiki</a:t>
            </a:r>
            <a:r>
              <a:rPr lang="en-GB" sz="2400" dirty="0" smtClean="0"/>
              <a:t> page for CHESS and its test hardware: </a:t>
            </a:r>
            <a:r>
              <a:rPr lang="en-GB" sz="2400" dirty="0">
                <a:hlinkClick r:id="rId2"/>
              </a:rPr>
              <a:t>https://twiki.cern.ch/twiki/bin/view/Atlas/CHESSStripTestChip</a:t>
            </a:r>
            <a:r>
              <a:rPr lang="en-GB" sz="24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856191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457200" y="116632"/>
            <a:ext cx="82296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 smtClean="0">
                <a:solidFill>
                  <a:srgbClr val="0000FF"/>
                </a:solidFill>
              </a:rPr>
              <a:t>ABCN’ firmware and software status</a:t>
            </a:r>
            <a:endParaRPr lang="en-GB" sz="2400" dirty="0">
              <a:solidFill>
                <a:srgbClr val="0000FF"/>
              </a:solidFill>
            </a:endParaRPr>
          </a:p>
        </p:txBody>
      </p:sp>
      <p:sp>
        <p:nvSpPr>
          <p:cNvPr id="9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460432" y="6484255"/>
            <a:ext cx="684076" cy="365125"/>
          </a:xfrm>
        </p:spPr>
        <p:txBody>
          <a:bodyPr/>
          <a:lstStyle/>
          <a:p>
            <a:fld id="{7F2886EE-AD67-426B-9E40-D4D67DDB6EF0}" type="slidenum">
              <a:rPr lang="en-GB" sz="1800" smtClean="0">
                <a:solidFill>
                  <a:schemeClr val="tx1"/>
                </a:solidFill>
              </a:rPr>
              <a:t>3</a:t>
            </a:fld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56839" y="796642"/>
            <a:ext cx="8795842" cy="13285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 indent="-457200">
              <a:spcAft>
                <a:spcPts val="600"/>
              </a:spcAft>
              <a:buFont typeface="+mj-lt"/>
              <a:buAutoNum type="arabicPeriod"/>
            </a:pPr>
            <a:r>
              <a:rPr lang="en-GB" sz="2400" dirty="0" smtClean="0"/>
              <a:t>ABCN’ firmware including SACI:</a:t>
            </a:r>
          </a:p>
          <a:p>
            <a:pPr marL="742950" lvl="2" indent="-285750"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en-GB" sz="1600" dirty="0" smtClean="0">
                <a:solidFill>
                  <a:srgbClr val="FF0066"/>
                </a:solidFill>
              </a:rPr>
              <a:t>Jaya John </a:t>
            </a:r>
            <a:r>
              <a:rPr lang="en-GB" sz="1600" dirty="0" smtClean="0"/>
              <a:t>to run additional test cases for completeness and prepare the regression set of tests.</a:t>
            </a:r>
          </a:p>
          <a:p>
            <a:pPr marL="1200150" lvl="3" indent="-285750"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en-GB" sz="1600" dirty="0" smtClean="0"/>
              <a:t>presently working on integrating SACI code into Atlys/CHESS-2 analogue system build. Thanks to Matt for his help.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56839" y="2388050"/>
            <a:ext cx="8795842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 indent="-457200">
              <a:spcAft>
                <a:spcPts val="600"/>
              </a:spcAft>
              <a:buFont typeface="+mj-lt"/>
              <a:buAutoNum type="arabicPeriod" startAt="2"/>
            </a:pPr>
            <a:r>
              <a:rPr lang="en-GB" sz="2400" dirty="0"/>
              <a:t>Software to read ABCN</a:t>
            </a:r>
            <a:r>
              <a:rPr lang="en-GB" sz="2400" dirty="0" smtClean="0"/>
              <a:t>’ and SACI testing</a:t>
            </a:r>
            <a:endParaRPr lang="en-GB" sz="2400" dirty="0"/>
          </a:p>
          <a:p>
            <a:pPr marL="457200" lvl="2">
              <a:spcAft>
                <a:spcPts val="600"/>
              </a:spcAft>
            </a:pPr>
            <a:r>
              <a:rPr lang="en-GB" dirty="0"/>
              <a:t>Current status:</a:t>
            </a:r>
          </a:p>
          <a:p>
            <a:pPr marL="742950" lvl="2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600" dirty="0" smtClean="0"/>
              <a:t>Wojtek and Robin could not attend this week’s meeting, so we’ll have an update next week.</a:t>
            </a:r>
          </a:p>
        </p:txBody>
      </p:sp>
    </p:spTree>
    <p:extLst>
      <p:ext uri="{BB962C8B-B14F-4D97-AF65-F5344CB8AC3E}">
        <p14:creationId xmlns:p14="http://schemas.microsoft.com/office/powerpoint/2010/main" val="853814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457200" y="116632"/>
            <a:ext cx="82296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 smtClean="0">
                <a:solidFill>
                  <a:srgbClr val="0000FF"/>
                </a:solidFill>
              </a:rPr>
              <a:t>CHESS-2-to-FMC adaptor board status</a:t>
            </a:r>
            <a:endParaRPr lang="en-GB" sz="3600" dirty="0">
              <a:solidFill>
                <a:srgbClr val="0000FF"/>
              </a:solidFill>
            </a:endParaRPr>
          </a:p>
        </p:txBody>
      </p:sp>
      <p:sp>
        <p:nvSpPr>
          <p:cNvPr id="9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460432" y="6484255"/>
            <a:ext cx="684076" cy="365125"/>
          </a:xfrm>
        </p:spPr>
        <p:txBody>
          <a:bodyPr/>
          <a:lstStyle/>
          <a:p>
            <a:fld id="{7F2886EE-AD67-426B-9E40-D4D67DDB6EF0}" type="slidenum">
              <a:rPr lang="en-GB" sz="1800" smtClean="0">
                <a:solidFill>
                  <a:schemeClr val="tx1"/>
                </a:solidFill>
              </a:rPr>
              <a:t>4</a:t>
            </a:fld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56839" y="796642"/>
            <a:ext cx="8795842" cy="10002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>
              <a:spcAft>
                <a:spcPts val="600"/>
              </a:spcAft>
            </a:pPr>
            <a:r>
              <a:rPr lang="en-GB" dirty="0" smtClean="0"/>
              <a:t>Current status:</a:t>
            </a:r>
          </a:p>
          <a:p>
            <a:pPr marL="285750" lvl="1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dirty="0" smtClean="0"/>
              <a:t>Assembly house update: Colin will speak with Pavel to follow up the audit at the assembly house. A payment issue was resolved this week.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20659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457200" y="116632"/>
            <a:ext cx="82296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 smtClean="0">
                <a:solidFill>
                  <a:srgbClr val="0000FF"/>
                </a:solidFill>
              </a:rPr>
              <a:t>CHESS-2 mini-module</a:t>
            </a:r>
            <a:endParaRPr lang="en-GB" sz="3600" dirty="0">
              <a:solidFill>
                <a:srgbClr val="0000FF"/>
              </a:solidFill>
            </a:endParaRPr>
          </a:p>
        </p:txBody>
      </p:sp>
      <p:sp>
        <p:nvSpPr>
          <p:cNvPr id="9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460432" y="6484255"/>
            <a:ext cx="684076" cy="365125"/>
          </a:xfrm>
        </p:spPr>
        <p:txBody>
          <a:bodyPr/>
          <a:lstStyle/>
          <a:p>
            <a:fld id="{7F2886EE-AD67-426B-9E40-D4D67DDB6EF0}" type="slidenum">
              <a:rPr lang="en-GB" sz="1800" smtClean="0">
                <a:solidFill>
                  <a:schemeClr val="tx1"/>
                </a:solidFill>
              </a:rPr>
              <a:t>5</a:t>
            </a:fld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56839" y="796642"/>
            <a:ext cx="8795842" cy="1708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-457200">
              <a:spcAft>
                <a:spcPts val="600"/>
              </a:spcAft>
            </a:pPr>
            <a:r>
              <a:rPr lang="en-GB" dirty="0" smtClean="0"/>
              <a:t>Feedback from Strip CMOS fortnightly meeting: </a:t>
            </a:r>
          </a:p>
          <a:p>
            <a:pPr lvl="2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dirty="0" smtClean="0"/>
              <a:t>People felt the design is on the right track. </a:t>
            </a:r>
          </a:p>
          <a:p>
            <a:pPr lvl="2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dirty="0"/>
              <a:t>M</a:t>
            </a:r>
            <a:r>
              <a:rPr lang="en-GB" dirty="0" smtClean="0"/>
              <a:t>ove connectors to avoid dead space at bottom of tiled </a:t>
            </a:r>
            <a:r>
              <a:rPr lang="en-GB" dirty="0" smtClean="0"/>
              <a:t>array, </a:t>
            </a:r>
            <a:r>
              <a:rPr lang="en-GB" dirty="0" smtClean="0"/>
              <a:t>similar to this updated sketch.</a:t>
            </a:r>
          </a:p>
          <a:p>
            <a:pPr lvl="2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dirty="0" smtClean="0"/>
              <a:t>Next step: Jaya John to look at details of hybrid panel connector. </a:t>
            </a:r>
            <a:endParaRPr lang="en-GB" dirty="0"/>
          </a:p>
        </p:txBody>
      </p:sp>
      <p:sp>
        <p:nvSpPr>
          <p:cNvPr id="34" name="Rectangle 33"/>
          <p:cNvSpPr/>
          <p:nvPr/>
        </p:nvSpPr>
        <p:spPr>
          <a:xfrm>
            <a:off x="643105" y="3169870"/>
            <a:ext cx="5979418" cy="2463148"/>
          </a:xfrm>
          <a:prstGeom prst="rect">
            <a:avLst/>
          </a:prstGeom>
          <a:solidFill>
            <a:srgbClr val="00CC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819471" y="3327946"/>
            <a:ext cx="770154" cy="360041"/>
          </a:xfrm>
          <a:prstGeom prst="rect">
            <a:avLst/>
          </a:prstGeom>
          <a:solidFill>
            <a:srgbClr val="CCCC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 smtClean="0">
                <a:solidFill>
                  <a:schemeClr val="tx1"/>
                </a:solidFill>
              </a:rPr>
              <a:t>JTAG</a:t>
            </a:r>
            <a:endParaRPr lang="en-GB" sz="1600" dirty="0">
              <a:solidFill>
                <a:schemeClr val="tx1"/>
              </a:solidFill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5667819" y="4984599"/>
            <a:ext cx="762847" cy="471895"/>
          </a:xfrm>
          <a:prstGeom prst="rect">
            <a:avLst/>
          </a:prstGeom>
          <a:solidFill>
            <a:srgbClr val="CCCC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dirty="0" smtClean="0">
                <a:solidFill>
                  <a:schemeClr val="tx1"/>
                </a:solidFill>
              </a:rPr>
              <a:t>hybrid panel connector</a:t>
            </a:r>
            <a:endParaRPr lang="en-GB" sz="1100" dirty="0">
              <a:solidFill>
                <a:schemeClr val="tx1"/>
              </a:solidFill>
            </a:endParaRPr>
          </a:p>
        </p:txBody>
      </p:sp>
      <p:pic>
        <p:nvPicPr>
          <p:cNvPr id="39" name="Picture 2" descr="H:\_SLHC\CMOS\_CHESS\AMS\CHESS-2\photos\CHESS-2 layout_50pc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3865"/>
          <a:stretch/>
        </p:blipFill>
        <p:spPr bwMode="auto">
          <a:xfrm>
            <a:off x="3668470" y="3282147"/>
            <a:ext cx="1674420" cy="7196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2" name="Rectangle 41"/>
          <p:cNvSpPr/>
          <p:nvPr/>
        </p:nvSpPr>
        <p:spPr>
          <a:xfrm>
            <a:off x="5449471" y="3327946"/>
            <a:ext cx="50659" cy="257155"/>
          </a:xfrm>
          <a:prstGeom prst="rect">
            <a:avLst/>
          </a:prstGeom>
          <a:solidFill>
            <a:srgbClr val="FFCC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00" dirty="0">
              <a:solidFill>
                <a:schemeClr val="tx1"/>
              </a:solidFill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5449471" y="3684892"/>
            <a:ext cx="50659" cy="257155"/>
          </a:xfrm>
          <a:prstGeom prst="rect">
            <a:avLst/>
          </a:prstGeom>
          <a:solidFill>
            <a:srgbClr val="FFCC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00" dirty="0">
              <a:solidFill>
                <a:schemeClr val="tx1"/>
              </a:solidFill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823125" y="3997924"/>
            <a:ext cx="762847" cy="764471"/>
          </a:xfrm>
          <a:prstGeom prst="rect">
            <a:avLst/>
          </a:prstGeom>
          <a:solidFill>
            <a:srgbClr val="FFCC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 smtClean="0">
                <a:solidFill>
                  <a:schemeClr val="tx1"/>
                </a:solidFill>
              </a:rPr>
              <a:t>ABCN’</a:t>
            </a:r>
          </a:p>
          <a:p>
            <a:pPr algn="ctr"/>
            <a:r>
              <a:rPr lang="en-GB" sz="1600" dirty="0" smtClean="0">
                <a:solidFill>
                  <a:schemeClr val="tx1"/>
                </a:solidFill>
              </a:rPr>
              <a:t>(FPGA)</a:t>
            </a:r>
            <a:endParaRPr lang="en-GB" sz="1600" dirty="0">
              <a:solidFill>
                <a:schemeClr val="tx1"/>
              </a:solidFill>
            </a:endParaRPr>
          </a:p>
        </p:txBody>
      </p:sp>
      <p:pic>
        <p:nvPicPr>
          <p:cNvPr id="45" name="Picture 2" descr="H:\_SLHC\CMOS\_CHESS\AMS\CHESS-2\photos\CHESS-2 layout_50pc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3865"/>
          <a:stretch/>
        </p:blipFill>
        <p:spPr bwMode="auto">
          <a:xfrm rot="10800000">
            <a:off x="1958394" y="3287411"/>
            <a:ext cx="1674420" cy="7196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6" name="Picture 2" descr="H:\_SLHC\CMOS\_CHESS\AMS\CHESS-2\photos\CHESS-2 layout_50pc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3865"/>
          <a:stretch/>
        </p:blipFill>
        <p:spPr bwMode="auto">
          <a:xfrm rot="10800000">
            <a:off x="1958394" y="4051842"/>
            <a:ext cx="1674420" cy="7196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7" name="Picture 2" descr="H:\_SLHC\CMOS\_CHESS\AMS\CHESS-2\photos\CHESS-2 layout_50pc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3865"/>
          <a:stretch/>
        </p:blipFill>
        <p:spPr bwMode="auto">
          <a:xfrm rot="10800000">
            <a:off x="1958394" y="4816272"/>
            <a:ext cx="1674420" cy="7196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8" name="Rectangle 47"/>
          <p:cNvSpPr/>
          <p:nvPr/>
        </p:nvSpPr>
        <p:spPr>
          <a:xfrm>
            <a:off x="5667819" y="3997923"/>
            <a:ext cx="762847" cy="764471"/>
          </a:xfrm>
          <a:prstGeom prst="rect">
            <a:avLst/>
          </a:prstGeom>
          <a:solidFill>
            <a:srgbClr val="FFCC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 smtClean="0">
                <a:solidFill>
                  <a:schemeClr val="tx1"/>
                </a:solidFill>
              </a:rPr>
              <a:t>ABCN’</a:t>
            </a:r>
          </a:p>
          <a:p>
            <a:pPr algn="ctr"/>
            <a:r>
              <a:rPr lang="en-GB" sz="1600" dirty="0" smtClean="0">
                <a:solidFill>
                  <a:schemeClr val="tx1"/>
                </a:solidFill>
              </a:rPr>
              <a:t>(FPGA)</a:t>
            </a:r>
            <a:endParaRPr lang="en-GB" sz="1600" dirty="0">
              <a:solidFill>
                <a:schemeClr val="tx1"/>
              </a:solidFill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5449471" y="4101454"/>
            <a:ext cx="50659" cy="257155"/>
          </a:xfrm>
          <a:prstGeom prst="rect">
            <a:avLst/>
          </a:prstGeom>
          <a:solidFill>
            <a:srgbClr val="FFCC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00" dirty="0">
              <a:solidFill>
                <a:schemeClr val="tx1"/>
              </a:solidFill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5449471" y="4458400"/>
            <a:ext cx="50659" cy="257155"/>
          </a:xfrm>
          <a:prstGeom prst="rect">
            <a:avLst/>
          </a:prstGeom>
          <a:solidFill>
            <a:srgbClr val="FFCC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00" dirty="0">
              <a:solidFill>
                <a:schemeClr val="tx1"/>
              </a:solidFill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5449471" y="4863933"/>
            <a:ext cx="50659" cy="257155"/>
          </a:xfrm>
          <a:prstGeom prst="rect">
            <a:avLst/>
          </a:prstGeom>
          <a:solidFill>
            <a:srgbClr val="FFCC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00" dirty="0">
              <a:solidFill>
                <a:schemeClr val="tx1"/>
              </a:solidFill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5449471" y="5220879"/>
            <a:ext cx="50659" cy="257155"/>
          </a:xfrm>
          <a:prstGeom prst="rect">
            <a:avLst/>
          </a:prstGeom>
          <a:solidFill>
            <a:srgbClr val="FFCC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00" dirty="0">
              <a:solidFill>
                <a:schemeClr val="tx1"/>
              </a:solidFill>
            </a:endParaRPr>
          </a:p>
        </p:txBody>
      </p:sp>
      <p:sp>
        <p:nvSpPr>
          <p:cNvPr id="53" name="Rectangle 52"/>
          <p:cNvSpPr/>
          <p:nvPr/>
        </p:nvSpPr>
        <p:spPr>
          <a:xfrm>
            <a:off x="1791302" y="3327946"/>
            <a:ext cx="50659" cy="257155"/>
          </a:xfrm>
          <a:prstGeom prst="rect">
            <a:avLst/>
          </a:prstGeom>
          <a:solidFill>
            <a:srgbClr val="FFCC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00" dirty="0">
              <a:solidFill>
                <a:schemeClr val="tx1"/>
              </a:solidFill>
            </a:endParaRPr>
          </a:p>
        </p:txBody>
      </p:sp>
      <p:sp>
        <p:nvSpPr>
          <p:cNvPr id="54" name="Rectangle 53"/>
          <p:cNvSpPr/>
          <p:nvPr/>
        </p:nvSpPr>
        <p:spPr>
          <a:xfrm>
            <a:off x="1791302" y="3684892"/>
            <a:ext cx="50659" cy="257155"/>
          </a:xfrm>
          <a:prstGeom prst="rect">
            <a:avLst/>
          </a:prstGeom>
          <a:solidFill>
            <a:srgbClr val="FFCC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00" dirty="0">
              <a:solidFill>
                <a:schemeClr val="tx1"/>
              </a:solidFill>
            </a:endParaRPr>
          </a:p>
        </p:txBody>
      </p:sp>
      <p:sp>
        <p:nvSpPr>
          <p:cNvPr id="55" name="Rectangle 54"/>
          <p:cNvSpPr/>
          <p:nvPr/>
        </p:nvSpPr>
        <p:spPr>
          <a:xfrm>
            <a:off x="1791302" y="4101454"/>
            <a:ext cx="50659" cy="257155"/>
          </a:xfrm>
          <a:prstGeom prst="rect">
            <a:avLst/>
          </a:prstGeom>
          <a:solidFill>
            <a:srgbClr val="FFCC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00" dirty="0">
              <a:solidFill>
                <a:schemeClr val="tx1"/>
              </a:solidFill>
            </a:endParaRPr>
          </a:p>
        </p:txBody>
      </p:sp>
      <p:sp>
        <p:nvSpPr>
          <p:cNvPr id="56" name="Rectangle 55"/>
          <p:cNvSpPr/>
          <p:nvPr/>
        </p:nvSpPr>
        <p:spPr>
          <a:xfrm>
            <a:off x="1791302" y="4458400"/>
            <a:ext cx="50659" cy="257155"/>
          </a:xfrm>
          <a:prstGeom prst="rect">
            <a:avLst/>
          </a:prstGeom>
          <a:solidFill>
            <a:srgbClr val="FFCC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00" dirty="0">
              <a:solidFill>
                <a:schemeClr val="tx1"/>
              </a:solidFill>
            </a:endParaRPr>
          </a:p>
        </p:txBody>
      </p:sp>
      <p:sp>
        <p:nvSpPr>
          <p:cNvPr id="57" name="Rectangle 56"/>
          <p:cNvSpPr/>
          <p:nvPr/>
        </p:nvSpPr>
        <p:spPr>
          <a:xfrm>
            <a:off x="1791302" y="4863933"/>
            <a:ext cx="50659" cy="257155"/>
          </a:xfrm>
          <a:prstGeom prst="rect">
            <a:avLst/>
          </a:prstGeom>
          <a:solidFill>
            <a:srgbClr val="FFCC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00" dirty="0">
              <a:solidFill>
                <a:schemeClr val="tx1"/>
              </a:solidFill>
            </a:endParaRPr>
          </a:p>
        </p:txBody>
      </p:sp>
      <p:sp>
        <p:nvSpPr>
          <p:cNvPr id="58" name="Rectangle 57"/>
          <p:cNvSpPr/>
          <p:nvPr/>
        </p:nvSpPr>
        <p:spPr>
          <a:xfrm>
            <a:off x="1791302" y="5220879"/>
            <a:ext cx="50659" cy="257155"/>
          </a:xfrm>
          <a:prstGeom prst="rect">
            <a:avLst/>
          </a:prstGeom>
          <a:solidFill>
            <a:srgbClr val="FFCC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00" dirty="0">
              <a:solidFill>
                <a:schemeClr val="tx1"/>
              </a:solidFill>
            </a:endParaRPr>
          </a:p>
        </p:txBody>
      </p:sp>
      <p:sp>
        <p:nvSpPr>
          <p:cNvPr id="59" name="Rectangle 58"/>
          <p:cNvSpPr/>
          <p:nvPr/>
        </p:nvSpPr>
        <p:spPr>
          <a:xfrm>
            <a:off x="819471" y="5040525"/>
            <a:ext cx="770154" cy="360041"/>
          </a:xfrm>
          <a:prstGeom prst="rect">
            <a:avLst/>
          </a:prstGeom>
          <a:solidFill>
            <a:srgbClr val="CCCC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 smtClean="0">
                <a:solidFill>
                  <a:schemeClr val="tx1"/>
                </a:solidFill>
              </a:rPr>
              <a:t>power</a:t>
            </a:r>
            <a:endParaRPr lang="en-GB" sz="1600" dirty="0">
              <a:solidFill>
                <a:schemeClr val="tx1"/>
              </a:solidFill>
            </a:endParaRPr>
          </a:p>
        </p:txBody>
      </p:sp>
      <p:sp>
        <p:nvSpPr>
          <p:cNvPr id="61" name="Rectangle 60"/>
          <p:cNvSpPr/>
          <p:nvPr/>
        </p:nvSpPr>
        <p:spPr>
          <a:xfrm>
            <a:off x="5667819" y="3327946"/>
            <a:ext cx="770154" cy="360041"/>
          </a:xfrm>
          <a:prstGeom prst="rect">
            <a:avLst/>
          </a:prstGeom>
          <a:solidFill>
            <a:srgbClr val="CCCC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 smtClean="0">
                <a:solidFill>
                  <a:schemeClr val="tx1"/>
                </a:solidFill>
              </a:rPr>
              <a:t>clock?</a:t>
            </a:r>
            <a:endParaRPr lang="en-GB" sz="1600" dirty="0">
              <a:solidFill>
                <a:schemeClr val="tx1"/>
              </a:solidFill>
            </a:endParaRPr>
          </a:p>
        </p:txBody>
      </p:sp>
      <p:pic>
        <p:nvPicPr>
          <p:cNvPr id="30" name="Picture 2" descr="H:\_SLHC\CMOS\_CHESS\AMS\CHESS-2\photos\CHESS-2 layout_50pc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3865"/>
          <a:stretch/>
        </p:blipFill>
        <p:spPr bwMode="auto">
          <a:xfrm>
            <a:off x="3668470" y="4049210"/>
            <a:ext cx="1674420" cy="7196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1" name="Picture 2" descr="H:\_SLHC\CMOS\_CHESS\AMS\CHESS-2\photos\CHESS-2 layout_50pc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3865"/>
          <a:stretch/>
        </p:blipFill>
        <p:spPr bwMode="auto">
          <a:xfrm>
            <a:off x="3668470" y="4816272"/>
            <a:ext cx="1674420" cy="7196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41549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39426</TotalTime>
  <Words>209</Words>
  <Application>Microsoft Office PowerPoint</Application>
  <PresentationFormat>On-screen Show (4:3)</PresentationFormat>
  <Paragraphs>42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Progress and next steps  8 December 2016  this version is the minutes of the meeting </vt:lpstr>
      <vt:lpstr>PowerPoint Presentation</vt:lpstr>
      <vt:lpstr>PowerPoint Presentation</vt:lpstr>
      <vt:lpstr>PowerPoint Presentation</vt:lpstr>
      <vt:lpstr>PowerPoint Presentation</vt:lpstr>
    </vt:vector>
  </TitlesOfParts>
  <Company>Department of Physics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Hardware for CHESS testing</dc:title>
  <dc:creator>Jaya John John</dc:creator>
  <cp:lastModifiedBy>Jaya John John</cp:lastModifiedBy>
  <cp:revision>1351</cp:revision>
  <cp:lastPrinted>2015-07-21T15:43:16Z</cp:lastPrinted>
  <dcterms:created xsi:type="dcterms:W3CDTF">2014-09-18T13:48:06Z</dcterms:created>
  <dcterms:modified xsi:type="dcterms:W3CDTF">2016-12-12T12:51:42Z</dcterms:modified>
</cp:coreProperties>
</file>