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6" r:id="rId3"/>
    <p:sldId id="284" r:id="rId4"/>
    <p:sldId id="285" r:id="rId5"/>
    <p:sldId id="275" r:id="rId6"/>
    <p:sldId id="283" r:id="rId7"/>
    <p:sldId id="280" r:id="rId8"/>
    <p:sldId id="287" r:id="rId9"/>
    <p:sldId id="289" r:id="rId10"/>
    <p:sldId id="288" r:id="rId11"/>
    <p:sldId id="278" r:id="rId1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1455"/>
    <a:srgbClr val="FD930A"/>
    <a:srgbClr val="CC9900"/>
    <a:srgbClr val="E0E0E0"/>
    <a:srgbClr val="261748"/>
    <a:srgbClr val="251555"/>
    <a:srgbClr val="626262"/>
    <a:srgbClr val="100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52" autoAdjust="0"/>
    <p:restoredTop sz="95478" autoAdjust="0"/>
  </p:normalViewPr>
  <p:slideViewPr>
    <p:cSldViewPr snapToGrid="0" showGuides="1">
      <p:cViewPr varScale="1">
        <p:scale>
          <a:sx n="109" d="100"/>
          <a:sy n="109" d="100"/>
        </p:scale>
        <p:origin x="-408" y="-112"/>
      </p:cViewPr>
      <p:guideLst>
        <p:guide orient="horz" pos="3956"/>
        <p:guide orient="horz" pos="900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3468" y="-72"/>
      </p:cViewPr>
      <p:guideLst>
        <p:guide orient="horz" pos="2880"/>
        <p:guide pos="215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203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70F96095-A911-4B8A-9974-6A40BAAD550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93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08DDF-290B-49BC-9F94-6BC547E80180}" type="slidenum">
              <a:rPr lang="de-DE"/>
              <a:pPr/>
              <a:t>1</a:t>
            </a:fld>
            <a:endParaRPr lang="de-DE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 dirty="0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 dirty="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Upper </a:t>
            </a:r>
            <a:r>
              <a:rPr lang="en-GB" sz="1100" dirty="0"/>
              <a:t>area: </a:t>
            </a:r>
            <a:r>
              <a:rPr lang="en-GB" sz="1100" b="1" dirty="0"/>
              <a:t>Title</a:t>
            </a:r>
            <a:r>
              <a:rPr lang="en-GB" sz="1100" dirty="0"/>
              <a:t> of your talk, max. 2 rows of the defined size (55 </a:t>
            </a:r>
            <a:r>
              <a:rPr lang="en-GB" sz="1100" dirty="0" err="1"/>
              <a:t>pt</a:t>
            </a:r>
            <a:r>
              <a:rPr lang="en-GB" sz="1100" dirty="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Lower </a:t>
            </a:r>
            <a:r>
              <a:rPr lang="en-GB" sz="1100" dirty="0"/>
              <a:t>area </a:t>
            </a:r>
            <a:r>
              <a:rPr lang="en-GB" sz="1100" b="1" dirty="0"/>
              <a:t>(subtitle):</a:t>
            </a:r>
            <a:r>
              <a:rPr lang="en-GB" sz="1100" dirty="0"/>
              <a:t> Conference/meeting/workshop, location, date, </a:t>
            </a:r>
            <a:br>
              <a:rPr lang="en-GB" sz="1100" dirty="0"/>
            </a:br>
            <a:r>
              <a:rPr lang="en-GB" sz="1100" dirty="0" smtClean="0"/>
              <a:t>your </a:t>
            </a:r>
            <a:r>
              <a:rPr lang="en-GB" sz="1100" dirty="0"/>
              <a:t>name and affiliation, </a:t>
            </a:r>
            <a:r>
              <a:rPr lang="en-GB" sz="1100" dirty="0" smtClean="0"/>
              <a:t>max</a:t>
            </a:r>
            <a:r>
              <a:rPr lang="en-GB" sz="1100" dirty="0"/>
              <a:t>. 4 rows of the defined size (32 </a:t>
            </a:r>
            <a:r>
              <a:rPr lang="en-GB" sz="1100" dirty="0" err="1"/>
              <a:t>pt</a:t>
            </a:r>
            <a:r>
              <a:rPr lang="en-GB" sz="1100" dirty="0" smtClean="0"/>
              <a:t>)</a:t>
            </a:r>
            <a:endParaRPr lang="en-GB" sz="11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0595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/>
              <a:t>Before you start</a:t>
            </a:r>
            <a:r>
              <a:rPr lang="en-GB" sz="1200" dirty="0" smtClean="0"/>
              <a:t> editing the slides of your talk change to the </a:t>
            </a:r>
            <a:r>
              <a:rPr lang="en-GB" sz="1200" b="1" dirty="0" smtClean="0"/>
              <a:t>Master Slide view</a:t>
            </a:r>
            <a:r>
              <a:rPr lang="en-GB" sz="1200" dirty="0" smtClean="0"/>
              <a:t>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dirty="0" smtClean="0"/>
              <a:t>Menu button “View”</a:t>
            </a:r>
            <a:r>
              <a:rPr lang="en-GB" sz="1200" baseline="0" dirty="0" smtClean="0"/>
              <a:t> &gt; </a:t>
            </a:r>
            <a:r>
              <a:rPr lang="en-GB" sz="1200" dirty="0" smtClean="0">
                <a:sym typeface="Wingdings" pitchFamily="2" charset="2"/>
              </a:rPr>
              <a:t>Slide Master: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sz="1200" dirty="0" smtClean="0">
              <a:sym typeface="Wingdings" pitchFamily="2" charset="2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200" b="1" dirty="0" smtClean="0">
                <a:sym typeface="Wingdings" pitchFamily="2" charset="2"/>
              </a:rPr>
              <a:t>Edit the following items: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b="1" dirty="0" smtClean="0">
                <a:sym typeface="Wingdings" pitchFamily="2" charset="2"/>
              </a:rPr>
              <a:t>1. O</a:t>
            </a:r>
            <a:r>
              <a:rPr lang="en-GB" sz="1200" b="1" dirty="0" smtClean="0">
                <a:sym typeface="Wingdings" pitchFamily="2" charset="2"/>
              </a:rPr>
              <a:t>n the Title slide (second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     </a:t>
            </a:r>
            <a:r>
              <a:rPr lang="en-GB" sz="1200" b="0" baseline="0" dirty="0" smtClean="0">
                <a:sym typeface="Wingdings" pitchFamily="2" charset="2"/>
              </a:rPr>
              <a:t> a) C</a:t>
            </a:r>
            <a:r>
              <a:rPr lang="en-GB" sz="1200" dirty="0" smtClean="0">
                <a:sym typeface="Wingdings" pitchFamily="2" charset="2"/>
              </a:rPr>
              <a:t>lick to add title of your</a:t>
            </a:r>
            <a:r>
              <a:rPr lang="en-GB" sz="1200" baseline="0" dirty="0" smtClean="0">
                <a:sym typeface="Wingdings" pitchFamily="2" charset="2"/>
              </a:rPr>
              <a:t> talk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aseline="0" dirty="0" smtClean="0">
                <a:sym typeface="Wingdings" pitchFamily="2" charset="2"/>
              </a:rPr>
              <a:t>      b) </a:t>
            </a:r>
            <a:r>
              <a:rPr lang="en-GB" sz="1200" dirty="0" smtClean="0">
                <a:sym typeface="Wingdings" pitchFamily="2" charset="2"/>
              </a:rPr>
              <a:t>Click to add subtitle</a:t>
            </a:r>
            <a:r>
              <a:rPr lang="en-GB" sz="1200" baseline="0" dirty="0" smtClean="0">
                <a:sym typeface="Wingdings" pitchFamily="2" charset="2"/>
              </a:rPr>
              <a:t> </a:t>
            </a:r>
            <a:r>
              <a:rPr lang="en-GB" noProof="0" dirty="0" smtClean="0"/>
              <a:t>(conference, location, name of the speaker, date)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ym typeface="Wingdings" pitchFamily="2" charset="2"/>
              </a:rPr>
              <a:t>2. O</a:t>
            </a:r>
            <a:r>
              <a:rPr lang="en-GB" sz="1200" b="1" dirty="0" smtClean="0">
                <a:sym typeface="Wingdings" pitchFamily="2" charset="2"/>
              </a:rPr>
              <a:t>n the Slide Master (first master slide)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de-DE" sz="1200" noProof="0" dirty="0" smtClean="0">
                <a:sym typeface="Wingdings" pitchFamily="2" charset="2"/>
              </a:rPr>
              <a:t>      a) The </a:t>
            </a:r>
            <a:r>
              <a:rPr lang="en-GB" sz="1200" dirty="0" smtClean="0">
                <a:sym typeface="Wingdings" pitchFamily="2" charset="2"/>
              </a:rPr>
              <a:t>1st row in the violet header: </a:t>
            </a:r>
            <a:r>
              <a:rPr lang="de-DE" sz="1200" dirty="0" smtClean="0">
                <a:sym typeface="Wingdings" pitchFamily="2" charset="2"/>
              </a:rPr>
              <a:t>D</a:t>
            </a:r>
            <a:r>
              <a:rPr lang="en-GB" sz="1200" dirty="0" err="1" smtClean="0">
                <a:sym typeface="Wingdings" pitchFamily="2" charset="2"/>
              </a:rPr>
              <a:t>elete</a:t>
            </a:r>
            <a:r>
              <a:rPr lang="en-GB" sz="1200" dirty="0" smtClean="0">
                <a:sym typeface="Wingdings" pitchFamily="2" charset="2"/>
              </a:rPr>
              <a:t> the existent text and write the title of your talk into this text field</a:t>
            </a:r>
            <a:br>
              <a:rPr lang="en-GB" sz="1200" dirty="0" smtClean="0">
                <a:sym typeface="Wingdings" pitchFamily="2" charset="2"/>
              </a:rPr>
            </a:br>
            <a:r>
              <a:rPr lang="en-GB" sz="1200" dirty="0" smtClean="0">
                <a:sym typeface="Wingdings" pitchFamily="2" charset="2"/>
              </a:rPr>
              <a:t>      b) The 2 rows in the footer area: Delete the text and write the information regarding your talk (same as on the Title Slide) into this text field.  </a:t>
            </a:r>
            <a:br>
              <a:rPr lang="en-GB" sz="1200" dirty="0" smtClean="0">
                <a:sym typeface="Wingdings" pitchFamily="2" charset="2"/>
              </a:rPr>
            </a:br>
            <a:endParaRPr lang="en-GB" sz="1200" b="1" dirty="0" smtClean="0"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r>
              <a:rPr lang="en-GB" sz="1200" b="1" dirty="0" smtClean="0">
                <a:sym typeface="Wingdings" pitchFamily="2" charset="2"/>
              </a:rPr>
              <a:t>Close Master View</a:t>
            </a:r>
            <a:endParaRPr lang="en-GB" sz="1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909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Gas-supply Diagnostic Devices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0325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239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326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6658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noProof="0"/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noProof="0" dirty="0" smtClean="0">
                <a:solidFill>
                  <a:schemeClr val="bg1"/>
                </a:solidFill>
              </a:rPr>
              <a:t>WP74 installations in XTD1</a:t>
            </a:r>
            <a:r>
              <a:rPr lang="en-GB" sz="1000" baseline="0" noProof="0" dirty="0" smtClean="0">
                <a:solidFill>
                  <a:schemeClr val="bg1"/>
                </a:solidFill>
              </a:rPr>
              <a:t> (SASE2)</a:t>
            </a:r>
            <a:endParaRPr lang="en-GB" sz="1000" noProof="0" dirty="0" smtClean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noProof="0" smtClean="0">
                <a:solidFill>
                  <a:schemeClr val="bg1"/>
                </a:solidFill>
                <a:ea typeface="Geneva" pitchFamily="1" charset="-128"/>
              </a:rPr>
              <a:t>‹#›</a:t>
            </a:fld>
            <a:endParaRPr lang="en-GB" sz="1000" b="1" noProof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 smtClean="0"/>
              <a:t>J. Grünert</a:t>
            </a:r>
            <a:r>
              <a:rPr lang="en-GB" baseline="0" noProof="0" dirty="0" smtClean="0"/>
              <a:t>, X-Ray Photon Diagnostics (WP74)</a:t>
            </a:r>
            <a:endParaRPr lang="en-GB" noProof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subTitle" sz="quarter" idx="1"/>
          </p:nvPr>
        </p:nvSpPr>
        <p:spPr>
          <a:xfrm>
            <a:off x="396987" y="4892040"/>
            <a:ext cx="8325262" cy="1136650"/>
          </a:xfrm>
        </p:spPr>
        <p:txBody>
          <a:bodyPr/>
          <a:lstStyle/>
          <a:p>
            <a:r>
              <a:rPr lang="en-GB" u="sng" dirty="0" err="1" smtClean="0"/>
              <a:t>J.Grünert</a:t>
            </a:r>
            <a:r>
              <a:rPr lang="en-GB" dirty="0" smtClean="0"/>
              <a:t>, </a:t>
            </a:r>
            <a:r>
              <a:rPr lang="en-GB" dirty="0" err="1" smtClean="0"/>
              <a:t>F.Dietrich</a:t>
            </a:r>
            <a:r>
              <a:rPr lang="en-GB" dirty="0" smtClean="0"/>
              <a:t>, </a:t>
            </a:r>
            <a:r>
              <a:rPr lang="en-GB" dirty="0" err="1" smtClean="0"/>
              <a:t>A.Koch</a:t>
            </a:r>
            <a:r>
              <a:rPr lang="en-GB" dirty="0" smtClean="0"/>
              <a:t>, </a:t>
            </a:r>
            <a:r>
              <a:rPr lang="en-GB" dirty="0" err="1" smtClean="0"/>
              <a:t>W.Freund</a:t>
            </a:r>
            <a:endParaRPr lang="en-GB" dirty="0" smtClean="0"/>
          </a:p>
          <a:p>
            <a:r>
              <a:rPr lang="en-GB" sz="2400" dirty="0" smtClean="0"/>
              <a:t>X-ray Photon Diagnostics Group (WP74)</a:t>
            </a:r>
          </a:p>
          <a:p>
            <a:r>
              <a:rPr lang="en-GB" sz="2400" dirty="0" smtClean="0"/>
              <a:t>European XFEL </a:t>
            </a:r>
            <a:endParaRPr lang="en-GB" sz="2400" dirty="0"/>
          </a:p>
        </p:txBody>
      </p:sp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>
          <a:xfrm>
            <a:off x="396104" y="1906633"/>
            <a:ext cx="8331200" cy="1844675"/>
          </a:xfrm>
        </p:spPr>
        <p:txBody>
          <a:bodyPr/>
          <a:lstStyle/>
          <a:p>
            <a:r>
              <a:rPr lang="en-GB" dirty="0" smtClean="0"/>
              <a:t>WP74 installations in</a:t>
            </a:r>
            <a:br>
              <a:rPr lang="en-GB" dirty="0" smtClean="0"/>
            </a:br>
            <a:r>
              <a:rPr lang="en-GB" dirty="0" smtClean="0"/>
              <a:t>XTD1 (SASE2)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view of floor, actual dimensions </a:t>
            </a:r>
            <a:br>
              <a:rPr lang="en-US" dirty="0" smtClean="0"/>
            </a:br>
            <a:r>
              <a:rPr lang="en-US" dirty="0" smtClean="0"/>
              <a:t>(in cm, measured)</a:t>
            </a:r>
            <a:endParaRPr lang="en-US" dirty="0"/>
          </a:p>
        </p:txBody>
      </p:sp>
      <p:pic>
        <p:nvPicPr>
          <p:cNvPr id="4" name="Picture 3" descr="XGM-XTD1_Sketch-tunnel_floor-SE00107715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44207" y="-459679"/>
            <a:ext cx="6043638" cy="85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45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for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endParaRPr lang="de-DE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64"/>
          <a:stretch/>
        </p:blipFill>
        <p:spPr>
          <a:xfrm>
            <a:off x="700088" y="1573590"/>
            <a:ext cx="3605212" cy="452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6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Overview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WP74 </a:t>
            </a:r>
            <a:r>
              <a:rPr lang="de-DE" dirty="0" err="1" smtClean="0"/>
              <a:t>installations</a:t>
            </a:r>
            <a:r>
              <a:rPr lang="de-DE" dirty="0" smtClean="0"/>
              <a:t> in XTD1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K-monochromator System</a:t>
            </a:r>
          </a:p>
          <a:p>
            <a:pPr lvl="1"/>
            <a:r>
              <a:rPr lang="en-GB" dirty="0"/>
              <a:t>Filter </a:t>
            </a:r>
            <a:r>
              <a:rPr lang="en-GB" dirty="0" smtClean="0"/>
              <a:t>Chamber</a:t>
            </a:r>
          </a:p>
          <a:p>
            <a:pPr lvl="1"/>
            <a:r>
              <a:rPr lang="en-GB" dirty="0"/>
              <a:t>K-Mono</a:t>
            </a:r>
          </a:p>
          <a:p>
            <a:r>
              <a:rPr lang="de-DE" dirty="0" err="1"/>
              <a:t>Imagers</a:t>
            </a:r>
            <a:endParaRPr lang="de-DE" dirty="0"/>
          </a:p>
          <a:p>
            <a:pPr lvl="1"/>
            <a:r>
              <a:rPr lang="en-GB" dirty="0"/>
              <a:t>Transmissive Imager</a:t>
            </a:r>
          </a:p>
          <a:p>
            <a:pPr lvl="1"/>
            <a:r>
              <a:rPr lang="en-GB" dirty="0"/>
              <a:t>SR Imager</a:t>
            </a:r>
          </a:p>
          <a:p>
            <a:pPr lvl="1"/>
            <a:r>
              <a:rPr lang="en-GB" dirty="0"/>
              <a:t>FEL </a:t>
            </a:r>
            <a:r>
              <a:rPr lang="en-GB" dirty="0" smtClean="0"/>
              <a:t>Imager</a:t>
            </a:r>
            <a:endParaRPr lang="de-DE" dirty="0" smtClean="0"/>
          </a:p>
          <a:p>
            <a:r>
              <a:rPr lang="de-DE" dirty="0" smtClean="0"/>
              <a:t>X-</a:t>
            </a:r>
            <a:r>
              <a:rPr lang="de-DE" dirty="0" err="1" smtClean="0"/>
              <a:t>ray</a:t>
            </a:r>
            <a:r>
              <a:rPr lang="de-DE" dirty="0" smtClean="0"/>
              <a:t> Gas Monitor (XGM)</a:t>
            </a:r>
          </a:p>
          <a:p>
            <a:r>
              <a:rPr lang="de-DE" dirty="0" smtClean="0"/>
              <a:t>Gas </a:t>
            </a:r>
            <a:r>
              <a:rPr lang="de-DE" dirty="0" err="1" smtClean="0"/>
              <a:t>supply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dirty="0" smtClean="0"/>
          </a:p>
          <a:p>
            <a:endParaRPr lang="de-DE" dirty="0" smtClean="0"/>
          </a:p>
          <a:p>
            <a:pPr lvl="1"/>
            <a:endParaRPr lang="en-GB" dirty="0"/>
          </a:p>
          <a:p>
            <a:pPr lvl="1"/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2848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093788" y="307975"/>
            <a:ext cx="7283450" cy="714375"/>
          </a:xfrm>
        </p:spPr>
        <p:txBody>
          <a:bodyPr/>
          <a:lstStyle/>
          <a:p>
            <a:r>
              <a:rPr lang="en-GB" dirty="0"/>
              <a:t>K-Mono system for </a:t>
            </a:r>
            <a:r>
              <a:rPr lang="en-GB" dirty="0" smtClean="0"/>
              <a:t>XTD1</a:t>
            </a:r>
            <a:r>
              <a:rPr lang="en-GB" dirty="0"/>
              <a:t>,</a:t>
            </a:r>
            <a:r>
              <a:rPr lang="en-GB" dirty="0" smtClean="0"/>
              <a:t> </a:t>
            </a:r>
            <a:r>
              <a:rPr lang="en-GB" dirty="0"/>
              <a:t>SASE2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666" y="3348538"/>
            <a:ext cx="2673791" cy="30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214" y="1108034"/>
            <a:ext cx="1911344" cy="224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nhaltsplatzhalter 2"/>
          <p:cNvSpPr txBox="1">
            <a:spLocks/>
          </p:cNvSpPr>
          <p:nvPr/>
        </p:nvSpPr>
        <p:spPr>
          <a:xfrm>
            <a:off x="404813" y="1043395"/>
            <a:ext cx="8314644" cy="4932362"/>
          </a:xfrm>
          <a:prstGeom prst="rect">
            <a:avLst/>
          </a:prstGeom>
        </p:spPr>
        <p:txBody>
          <a:bodyPr/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GB" sz="2000" kern="0" dirty="0" smtClean="0"/>
              <a:t>LA = 2577 m, Filter Chamber</a:t>
            </a:r>
          </a:p>
          <a:p>
            <a:pPr lvl="1"/>
            <a:r>
              <a:rPr lang="en-GB" sz="2000" kern="0" dirty="0" err="1" smtClean="0"/>
              <a:t>Appr</a:t>
            </a:r>
            <a:r>
              <a:rPr lang="en-GB" sz="2000" kern="0" dirty="0" smtClean="0"/>
              <a:t>. 0.4 x 0.5 x 1.5 m</a:t>
            </a:r>
            <a:r>
              <a:rPr lang="en-GB" sz="2000" kern="0" baseline="30000" dirty="0" smtClean="0"/>
              <a:t>3</a:t>
            </a:r>
            <a:r>
              <a:rPr lang="en-GB" sz="2000" kern="0" dirty="0" smtClean="0"/>
              <a:t> (</a:t>
            </a:r>
            <a:r>
              <a:rPr lang="en-GB" sz="2000" kern="0" dirty="0" err="1" smtClean="0"/>
              <a:t>LxWxH</a:t>
            </a:r>
            <a:r>
              <a:rPr lang="en-GB" sz="2000" kern="0" dirty="0" smtClean="0"/>
              <a:t>), 60 kg</a:t>
            </a:r>
          </a:p>
          <a:p>
            <a:pPr lvl="1"/>
            <a:r>
              <a:rPr lang="en-GB" sz="2000" kern="0" dirty="0" smtClean="0"/>
              <a:t>Transport on transport frame with wheels</a:t>
            </a:r>
          </a:p>
          <a:p>
            <a:pPr lvl="1"/>
            <a:r>
              <a:rPr lang="en-GB" sz="2000" kern="0" dirty="0" smtClean="0"/>
              <a:t>Ready for installation </a:t>
            </a:r>
            <a:r>
              <a:rPr lang="en-GB" sz="2000" kern="0" dirty="0" smtClean="0"/>
              <a:t>now (at </a:t>
            </a:r>
            <a:r>
              <a:rPr lang="en-GB" sz="2000" kern="0" dirty="0" smtClean="0"/>
              <a:t>XHE3).</a:t>
            </a:r>
            <a:br>
              <a:rPr lang="en-GB" sz="2000" kern="0" dirty="0" smtClean="0"/>
            </a:br>
            <a:endParaRPr lang="en-GB" sz="2000" kern="0" dirty="0" smtClean="0"/>
          </a:p>
          <a:p>
            <a:r>
              <a:rPr lang="en-GB" sz="2000" kern="0" dirty="0" smtClean="0"/>
              <a:t>LA = 2586 m, K-Mono</a:t>
            </a:r>
          </a:p>
          <a:p>
            <a:pPr lvl="1"/>
            <a:r>
              <a:rPr lang="en-GB" sz="2000" kern="0" dirty="0" err="1" smtClean="0"/>
              <a:t>Appr</a:t>
            </a:r>
            <a:r>
              <a:rPr lang="en-GB" sz="2000" kern="0" dirty="0" smtClean="0"/>
              <a:t>. 1.6 x 0.7 x 2.5 m</a:t>
            </a:r>
            <a:r>
              <a:rPr lang="en-GB" sz="2000" kern="0" baseline="30000" dirty="0" smtClean="0"/>
              <a:t>3</a:t>
            </a:r>
            <a:r>
              <a:rPr lang="en-GB" sz="2000" kern="0" dirty="0" smtClean="0"/>
              <a:t> </a:t>
            </a:r>
            <a:r>
              <a:rPr lang="en-GB" sz="2000" kern="0" dirty="0"/>
              <a:t>(</a:t>
            </a:r>
            <a:r>
              <a:rPr lang="en-GB" sz="2000" kern="0" dirty="0" err="1"/>
              <a:t>LxWxH</a:t>
            </a:r>
            <a:r>
              <a:rPr lang="en-GB" sz="2000" kern="0" dirty="0"/>
              <a:t>)</a:t>
            </a:r>
            <a:r>
              <a:rPr lang="en-GB" sz="2000" kern="0" dirty="0" smtClean="0"/>
              <a:t>, 850 kg</a:t>
            </a:r>
          </a:p>
          <a:p>
            <a:pPr lvl="1"/>
            <a:r>
              <a:rPr lang="en-GB" sz="2000" kern="0" dirty="0" smtClean="0"/>
              <a:t>Transport on wheels</a:t>
            </a:r>
            <a:r>
              <a:rPr lang="en-GB" sz="2000" kern="0" dirty="0"/>
              <a:t> </a:t>
            </a:r>
            <a:r>
              <a:rPr lang="en-GB" sz="2000" kern="0" dirty="0" smtClean="0"/>
              <a:t>or with forklift truck (?)</a:t>
            </a:r>
            <a:br>
              <a:rPr lang="en-GB" sz="2000" kern="0" dirty="0" smtClean="0"/>
            </a:br>
            <a:r>
              <a:rPr lang="en-GB" sz="2000" kern="0" dirty="0" smtClean="0"/>
              <a:t>(maybe without SR-Imager mounted, as</a:t>
            </a:r>
            <a:br>
              <a:rPr lang="en-GB" sz="2000" kern="0" dirty="0" smtClean="0"/>
            </a:br>
            <a:r>
              <a:rPr lang="en-GB" sz="2000" kern="0" dirty="0" smtClean="0"/>
              <a:t>we have to pass the XGM frame in XTD1)</a:t>
            </a:r>
          </a:p>
          <a:p>
            <a:pPr lvl="1"/>
            <a:r>
              <a:rPr lang="en-GB" sz="2000" kern="0" dirty="0" smtClean="0"/>
              <a:t>position in tunnel: on ramp!</a:t>
            </a:r>
          </a:p>
          <a:p>
            <a:pPr lvl="1"/>
            <a:r>
              <a:rPr lang="en-GB" sz="2000" kern="0" dirty="0" smtClean="0"/>
              <a:t>RFI planned April 2017</a:t>
            </a:r>
          </a:p>
        </p:txBody>
      </p:sp>
    </p:spTree>
    <p:extLst>
      <p:ext uri="{BB962C8B-B14F-4D97-AF65-F5344CB8AC3E}">
        <p14:creationId xmlns:p14="http://schemas.microsoft.com/office/powerpoint/2010/main" val="4259589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Imager in XTD1, room 10-11, SASE2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4813" y="1193413"/>
            <a:ext cx="7972425" cy="4932362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Imager for XTD1, room 10-11, SASE2</a:t>
            </a:r>
            <a:br>
              <a:rPr lang="en-GB" b="1" dirty="0" smtClean="0"/>
            </a:br>
            <a:endParaRPr lang="en-GB" sz="2000" b="1" dirty="0" smtClean="0"/>
          </a:p>
          <a:p>
            <a:r>
              <a:rPr lang="en-GB" sz="2000" dirty="0" smtClean="0"/>
              <a:t>LA = 2577 m, </a:t>
            </a:r>
            <a:r>
              <a:rPr lang="en-GB" sz="2000" dirty="0" err="1" smtClean="0"/>
              <a:t>Transmissive</a:t>
            </a:r>
            <a:r>
              <a:rPr lang="en-GB" sz="2000" dirty="0" smtClean="0"/>
              <a:t> Imager</a:t>
            </a:r>
          </a:p>
          <a:p>
            <a:pPr lvl="1"/>
            <a:r>
              <a:rPr lang="en-GB" sz="2000" dirty="0" err="1" smtClean="0"/>
              <a:t>Appr</a:t>
            </a:r>
            <a:r>
              <a:rPr lang="en-GB" sz="2000" dirty="0" smtClean="0"/>
              <a:t>. 0.3 x 0.4 x </a:t>
            </a:r>
            <a:r>
              <a:rPr lang="en-GB" sz="2000" dirty="0"/>
              <a:t>0.9 </a:t>
            </a:r>
            <a:r>
              <a:rPr lang="en-GB" sz="2000" dirty="0" smtClean="0"/>
              <a:t>m</a:t>
            </a:r>
            <a:r>
              <a:rPr lang="en-GB" sz="2000" baseline="30000" dirty="0" smtClean="0"/>
              <a:t>3</a:t>
            </a:r>
            <a:r>
              <a:rPr lang="en-GB" sz="2000" dirty="0" smtClean="0"/>
              <a:t> (</a:t>
            </a:r>
            <a:r>
              <a:rPr lang="en-GB" sz="2000" dirty="0" err="1" smtClean="0"/>
              <a:t>lxwxh</a:t>
            </a:r>
            <a:r>
              <a:rPr lang="en-GB" sz="2000" dirty="0" smtClean="0"/>
              <a:t>), 50 kg</a:t>
            </a:r>
          </a:p>
          <a:p>
            <a:pPr lvl="1"/>
            <a:r>
              <a:rPr lang="en-GB" sz="2000" dirty="0" smtClean="0"/>
              <a:t>Transport on Euro-palette</a:t>
            </a:r>
          </a:p>
          <a:p>
            <a:pPr lvl="1"/>
            <a:r>
              <a:rPr lang="en-GB" sz="2000" dirty="0" smtClean="0"/>
              <a:t>Ready for installation.</a:t>
            </a:r>
            <a:br>
              <a:rPr lang="en-GB" sz="2000" dirty="0" smtClean="0"/>
            </a:br>
            <a:endParaRPr lang="en-GB" sz="2000" dirty="0" smtClean="0"/>
          </a:p>
          <a:p>
            <a:r>
              <a:rPr lang="en-GB" sz="2000" dirty="0" smtClean="0"/>
              <a:t>LA = 2585 m, SR Imager</a:t>
            </a:r>
          </a:p>
          <a:p>
            <a:pPr lvl="1"/>
            <a:r>
              <a:rPr lang="en-GB" sz="2000" dirty="0" err="1" smtClean="0"/>
              <a:t>Appr</a:t>
            </a:r>
            <a:r>
              <a:rPr lang="en-GB" sz="2000" dirty="0" smtClean="0"/>
              <a:t>. 0.6 </a:t>
            </a:r>
            <a:r>
              <a:rPr lang="en-GB" sz="2000" dirty="0"/>
              <a:t>x </a:t>
            </a:r>
            <a:r>
              <a:rPr lang="en-GB" sz="2000" dirty="0" smtClean="0"/>
              <a:t>0.7 </a:t>
            </a:r>
            <a:r>
              <a:rPr lang="en-GB" sz="2000" dirty="0"/>
              <a:t>x </a:t>
            </a:r>
            <a:r>
              <a:rPr lang="en-GB" sz="2000" dirty="0" smtClean="0"/>
              <a:t>0.5 m</a:t>
            </a:r>
            <a:r>
              <a:rPr lang="en-GB" sz="2000" baseline="30000" dirty="0"/>
              <a:t>3</a:t>
            </a:r>
            <a:r>
              <a:rPr lang="en-GB" sz="2000" dirty="0" smtClean="0"/>
              <a:t> (</a:t>
            </a:r>
            <a:r>
              <a:rPr lang="en-GB" sz="2000" dirty="0" err="1" smtClean="0"/>
              <a:t>lxwxh</a:t>
            </a:r>
            <a:r>
              <a:rPr lang="en-GB" sz="2000" dirty="0" smtClean="0"/>
              <a:t>), 60 kg</a:t>
            </a:r>
          </a:p>
          <a:p>
            <a:pPr lvl="1"/>
            <a:r>
              <a:rPr lang="en-GB" sz="2000" dirty="0"/>
              <a:t>Transport on </a:t>
            </a:r>
            <a:r>
              <a:rPr lang="en-GB" sz="2000" dirty="0" smtClean="0"/>
              <a:t>Euro-palette, RFI Dec. 2016</a:t>
            </a:r>
            <a:br>
              <a:rPr lang="en-GB" sz="2000" dirty="0" smtClean="0"/>
            </a:br>
            <a:endParaRPr lang="en-GB" sz="2000" dirty="0" smtClean="0"/>
          </a:p>
          <a:p>
            <a:r>
              <a:rPr lang="en-GB" sz="2000" dirty="0" smtClean="0"/>
              <a:t>LA = 2637 m, FEL Imager</a:t>
            </a:r>
          </a:p>
          <a:p>
            <a:pPr lvl="1"/>
            <a:r>
              <a:rPr lang="en-GB" sz="2000" dirty="0" err="1" smtClean="0"/>
              <a:t>Appr</a:t>
            </a:r>
            <a:r>
              <a:rPr lang="en-GB" sz="2000" dirty="0"/>
              <a:t>. </a:t>
            </a:r>
            <a:r>
              <a:rPr lang="en-GB" sz="2000" dirty="0" smtClean="0"/>
              <a:t>1.0 </a:t>
            </a:r>
            <a:r>
              <a:rPr lang="en-GB" sz="2000" dirty="0"/>
              <a:t>x </a:t>
            </a:r>
            <a:r>
              <a:rPr lang="en-GB" sz="2000" dirty="0" smtClean="0"/>
              <a:t>0.8 </a:t>
            </a:r>
            <a:r>
              <a:rPr lang="en-GB" sz="2000" dirty="0"/>
              <a:t>x 0. 6 </a:t>
            </a:r>
            <a:r>
              <a:rPr lang="en-GB" sz="2000" dirty="0" smtClean="0"/>
              <a:t>m</a:t>
            </a:r>
            <a:r>
              <a:rPr lang="en-GB" sz="2000" baseline="30000" dirty="0"/>
              <a:t>3</a:t>
            </a:r>
            <a:r>
              <a:rPr lang="en-GB" sz="2000" dirty="0" smtClean="0"/>
              <a:t> (</a:t>
            </a:r>
            <a:r>
              <a:rPr lang="en-GB" sz="2000" dirty="0" err="1" smtClean="0"/>
              <a:t>lxwxh</a:t>
            </a:r>
            <a:r>
              <a:rPr lang="en-GB" sz="2000" dirty="0" smtClean="0"/>
              <a:t>), 40 kg</a:t>
            </a:r>
          </a:p>
          <a:p>
            <a:pPr lvl="1"/>
            <a:r>
              <a:rPr lang="en-GB" sz="2000" dirty="0"/>
              <a:t>Transport on </a:t>
            </a:r>
            <a:r>
              <a:rPr lang="en-GB" sz="2000" dirty="0" smtClean="0"/>
              <a:t>Euro-palette, RFI Jan. 2017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928" y="2323580"/>
            <a:ext cx="2025413" cy="195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747" y="1136589"/>
            <a:ext cx="1378424" cy="272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573" y="4458576"/>
            <a:ext cx="2456597" cy="194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770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XGM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4813" y="1347788"/>
            <a:ext cx="8434387" cy="4932362"/>
          </a:xfrm>
        </p:spPr>
        <p:txBody>
          <a:bodyPr/>
          <a:lstStyle/>
          <a:p>
            <a:r>
              <a:rPr lang="de-DE" dirty="0" smtClean="0">
                <a:sym typeface="Wingdings" pitchFamily="2" charset="2"/>
              </a:rPr>
              <a:t>Device Installation</a:t>
            </a:r>
          </a:p>
          <a:p>
            <a:pPr lvl="1"/>
            <a:r>
              <a:rPr lang="de-DE" dirty="0" smtClean="0">
                <a:sym typeface="Wingdings" pitchFamily="2" charset="2"/>
              </a:rPr>
              <a:t>Q2 - 2017</a:t>
            </a:r>
          </a:p>
          <a:p>
            <a:r>
              <a:rPr lang="de-DE" dirty="0" smtClean="0">
                <a:sym typeface="Wingdings" pitchFamily="2" charset="2"/>
              </a:rPr>
              <a:t>Size &amp; </a:t>
            </a:r>
            <a:r>
              <a:rPr lang="de-DE" dirty="0" err="1" smtClean="0">
                <a:sym typeface="Wingdings" pitchFamily="2" charset="2"/>
              </a:rPr>
              <a:t>Weight</a:t>
            </a:r>
            <a:endParaRPr lang="de-DE" dirty="0" smtClean="0">
              <a:sym typeface="Wingdings" pitchFamily="2" charset="2"/>
            </a:endParaRPr>
          </a:p>
          <a:p>
            <a:pPr lvl="1"/>
            <a:r>
              <a:rPr lang="de-DE" dirty="0" err="1" smtClean="0">
                <a:sym typeface="Wingdings" pitchFamily="2" charset="2"/>
              </a:rPr>
              <a:t>Girder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with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chambers</a:t>
            </a:r>
            <a:r>
              <a:rPr lang="de-DE" dirty="0" smtClean="0">
                <a:sym typeface="Wingdings" pitchFamily="2" charset="2"/>
              </a:rPr>
              <a:t>: ca. 700 kg; </a:t>
            </a:r>
          </a:p>
          <a:p>
            <a:pPr marL="300037" lvl="1" indent="0">
              <a:buNone/>
            </a:pPr>
            <a:r>
              <a:rPr lang="de-DE" dirty="0">
                <a:sym typeface="Wingdings" pitchFamily="2" charset="2"/>
              </a:rPr>
              <a:t>	</a:t>
            </a:r>
            <a:r>
              <a:rPr lang="de-DE" dirty="0" smtClean="0">
                <a:sym typeface="Wingdings" pitchFamily="2" charset="2"/>
              </a:rPr>
              <a:t>0,85 m x 3,0 m; beam ca. 2,30 m</a:t>
            </a:r>
          </a:p>
          <a:p>
            <a:pPr lvl="1"/>
            <a:r>
              <a:rPr lang="de-DE" dirty="0" err="1" smtClean="0">
                <a:sym typeface="Wingdings" pitchFamily="2" charset="2"/>
              </a:rPr>
              <a:t>Pillars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and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support</a:t>
            </a:r>
            <a:r>
              <a:rPr lang="de-DE" dirty="0" smtClean="0">
                <a:sym typeface="Wingdings" pitchFamily="2" charset="2"/>
              </a:rPr>
              <a:t>:</a:t>
            </a:r>
          </a:p>
          <a:p>
            <a:pPr marL="300037" lvl="1" indent="0">
              <a:buNone/>
            </a:pPr>
            <a:r>
              <a:rPr lang="de-DE" dirty="0" smtClean="0">
                <a:sym typeface="Wingdings" pitchFamily="2" charset="2"/>
              </a:rPr>
              <a:t>	&gt;600 kg</a:t>
            </a:r>
          </a:p>
          <a:p>
            <a:pPr lvl="1"/>
            <a:endParaRPr lang="de-DE" dirty="0" smtClean="0">
              <a:sym typeface="Wingdings" pitchFamily="2" charset="2"/>
            </a:endParaRPr>
          </a:p>
          <a:p>
            <a:pPr marL="300037" lvl="1" indent="0">
              <a:buNone/>
            </a:pPr>
            <a:r>
              <a:rPr lang="de-DE" dirty="0">
                <a:sym typeface="Wingdings" pitchFamily="2" charset="2"/>
              </a:rPr>
              <a:t>	</a:t>
            </a:r>
          </a:p>
          <a:p>
            <a:pPr marL="0" indent="0">
              <a:buNone/>
            </a:pPr>
            <a:endParaRPr lang="de-DE" dirty="0" smtClean="0">
              <a:sym typeface="Wingdings" pitchFamily="2" charset="2"/>
            </a:endParaRPr>
          </a:p>
          <a:p>
            <a:pPr marL="0" indent="0">
              <a:buNone/>
            </a:pPr>
            <a:endParaRPr lang="de-DE" dirty="0">
              <a:sym typeface="Wingdings" pitchFamily="2" charset="2"/>
            </a:endParaRPr>
          </a:p>
          <a:p>
            <a:pPr marL="0" indent="0">
              <a:buNone/>
            </a:pPr>
            <a:endParaRPr lang="de-DE" dirty="0" smtClean="0">
              <a:sym typeface="Wingdings" pitchFamily="2" charset="2"/>
            </a:endParaRPr>
          </a:p>
          <a:p>
            <a:pPr marL="0" indent="0">
              <a:buNone/>
            </a:pPr>
            <a:endParaRPr lang="de-DE" dirty="0" smtClean="0">
              <a:sym typeface="Wingdings" pitchFamily="2" charset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031" y="1388962"/>
            <a:ext cx="2199533" cy="466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260" y="3579179"/>
            <a:ext cx="3167322" cy="2798761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53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Tunnel </a:t>
            </a:r>
            <a:r>
              <a:rPr lang="de-DE" dirty="0" err="1" smtClean="0"/>
              <a:t>situation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XGM </a:t>
            </a:r>
            <a:r>
              <a:rPr lang="de-DE" dirty="0" err="1" smtClean="0"/>
              <a:t>location</a:t>
            </a:r>
            <a:endParaRPr lang="de-DE" dirty="0"/>
          </a:p>
        </p:txBody>
      </p:sp>
      <p:pic>
        <p:nvPicPr>
          <p:cNvPr id="4" name="Picture 2" descr="N:\4all\intern\User data\wp74\workspace-FD\02 - Gas supply\99 - Screenshots\02 - Routes\04 - XS2_XTD1+6\XTD1_XGM-infraUS_1604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630" y="1091951"/>
            <a:ext cx="6950854" cy="576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013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Gas Supply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4813" y="1347788"/>
            <a:ext cx="5770483" cy="4932362"/>
          </a:xfrm>
        </p:spPr>
        <p:txBody>
          <a:bodyPr/>
          <a:lstStyle/>
          <a:p>
            <a:r>
              <a:rPr lang="de-DE" dirty="0" err="1" smtClean="0"/>
              <a:t>Scheduled</a:t>
            </a:r>
            <a:r>
              <a:rPr lang="de-DE" dirty="0" smtClean="0"/>
              <a:t> </a:t>
            </a:r>
            <a:r>
              <a:rPr lang="de-DE" dirty="0" err="1" smtClean="0"/>
              <a:t>installation</a:t>
            </a:r>
            <a:r>
              <a:rPr lang="de-DE" dirty="0" smtClean="0"/>
              <a:t> </a:t>
            </a:r>
            <a:r>
              <a:rPr lang="de-DE" dirty="0" err="1" smtClean="0"/>
              <a:t>date</a:t>
            </a:r>
            <a:r>
              <a:rPr lang="de-DE" dirty="0" smtClean="0"/>
              <a:t> in XTD1: </a:t>
            </a:r>
            <a:br>
              <a:rPr lang="de-DE" dirty="0" smtClean="0"/>
            </a:br>
            <a:r>
              <a:rPr lang="de-DE" dirty="0" err="1" smtClean="0"/>
              <a:t>mid</a:t>
            </a:r>
            <a:r>
              <a:rPr lang="de-DE" dirty="0" err="1" smtClean="0"/>
              <a:t>-October</a:t>
            </a:r>
            <a:r>
              <a:rPr lang="de-DE" dirty="0" smtClean="0"/>
              <a:t> </a:t>
            </a:r>
            <a:r>
              <a:rPr lang="de-DE" dirty="0" smtClean="0"/>
              <a:t>2016 (ca. KW42)</a:t>
            </a:r>
            <a:endParaRPr lang="de-DE" dirty="0"/>
          </a:p>
          <a:p>
            <a:r>
              <a:rPr lang="de-DE" dirty="0" smtClean="0"/>
              <a:t>Panel: ca. </a:t>
            </a:r>
            <a:r>
              <a:rPr lang="de-DE" dirty="0"/>
              <a:t>5</a:t>
            </a:r>
            <a:r>
              <a:rPr lang="de-DE" dirty="0" smtClean="0"/>
              <a:t>00mm x 1700 mm (Width x Height), 230 mm </a:t>
            </a:r>
            <a:r>
              <a:rPr lang="de-DE" dirty="0" err="1"/>
              <a:t>p</a:t>
            </a:r>
            <a:r>
              <a:rPr lang="de-DE" dirty="0" err="1" smtClean="0"/>
              <a:t>anel</a:t>
            </a:r>
            <a:r>
              <a:rPr lang="de-DE" dirty="0" smtClean="0"/>
              <a:t> </a:t>
            </a:r>
            <a:r>
              <a:rPr lang="de-DE" dirty="0" err="1" smtClean="0"/>
              <a:t>depth</a:t>
            </a:r>
            <a:endParaRPr lang="de-DE" dirty="0" smtClean="0"/>
          </a:p>
          <a:p>
            <a:r>
              <a:rPr lang="de-DE" dirty="0" smtClean="0"/>
              <a:t>Connection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gas </a:t>
            </a:r>
            <a:r>
              <a:rPr lang="de-DE" dirty="0" err="1" smtClean="0"/>
              <a:t>pipes</a:t>
            </a:r>
            <a:r>
              <a:rPr lang="de-DE" dirty="0" smtClean="0"/>
              <a:t> </a:t>
            </a:r>
            <a:r>
              <a:rPr lang="de-DE" dirty="0" err="1" smtClean="0"/>
              <a:t>delayed</a:t>
            </a:r>
            <a:r>
              <a:rPr lang="de-DE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missing</a:t>
            </a:r>
            <a:r>
              <a:rPr lang="de-DE" dirty="0" smtClean="0"/>
              <a:t> </a:t>
            </a:r>
            <a:r>
              <a:rPr lang="de-DE" dirty="0" err="1" smtClean="0"/>
              <a:t>cross</a:t>
            </a:r>
            <a:r>
              <a:rPr lang="de-DE" dirty="0" smtClean="0"/>
              <a:t>-support </a:t>
            </a:r>
            <a:br>
              <a:rPr lang="de-DE" dirty="0" smtClean="0"/>
            </a:br>
            <a:r>
              <a:rPr lang="de-DE" dirty="0" smtClean="0"/>
              <a:t>(MKK Säulenausleger)</a:t>
            </a:r>
          </a:p>
          <a:p>
            <a:r>
              <a:rPr lang="de-DE" dirty="0" smtClean="0"/>
              <a:t>Dräger will </a:t>
            </a:r>
            <a:r>
              <a:rPr lang="de-DE" dirty="0" err="1" smtClean="0"/>
              <a:t>inform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„Behinderungsanzeige“ </a:t>
            </a:r>
            <a:br>
              <a:rPr lang="de-DE" dirty="0" smtClean="0"/>
            </a:b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connection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not </a:t>
            </a:r>
            <a:r>
              <a:rPr lang="de-DE" dirty="0" err="1" smtClean="0"/>
              <a:t>possible</a:t>
            </a:r>
            <a:r>
              <a:rPr lang="de-DE" dirty="0" smtClean="0"/>
              <a:t> in KW45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lvl="1"/>
            <a:endParaRPr lang="de-DE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58740" y="2288382"/>
            <a:ext cx="4960620" cy="279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04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XGM support XTD1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8793" y="1915478"/>
            <a:ext cx="2991975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de-DE" sz="2000" dirty="0" smtClean="0">
                <a:sym typeface="Wingdings" pitchFamily="2" charset="2"/>
              </a:rPr>
              <a:t>Installation </a:t>
            </a:r>
            <a:r>
              <a:rPr lang="de-DE" sz="2000" dirty="0" err="1" smtClean="0">
                <a:sym typeface="Wingdings" pitchFamily="2" charset="2"/>
              </a:rPr>
              <a:t>situation</a:t>
            </a:r>
            <a:r>
              <a:rPr lang="de-DE" sz="2000" dirty="0" smtClean="0">
                <a:sym typeface="Wingdings" pitchFamily="2" charset="2"/>
              </a:rPr>
              <a:t> w42</a:t>
            </a:r>
          </a:p>
          <a:p>
            <a:pPr>
              <a:buNone/>
            </a:pPr>
            <a:r>
              <a:rPr lang="de-DE" sz="2000" dirty="0" smtClean="0">
                <a:sym typeface="Wingdings" pitchFamily="2" charset="2"/>
              </a:rPr>
              <a:t>View </a:t>
            </a:r>
            <a:r>
              <a:rPr lang="de-DE" sz="2000" dirty="0" err="1" smtClean="0">
                <a:sym typeface="Wingdings" pitchFamily="2" charset="2"/>
              </a:rPr>
              <a:t>towards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the</a:t>
            </a:r>
            <a:r>
              <a:rPr lang="de-DE" sz="2000" dirty="0" smtClean="0">
                <a:sym typeface="Wingdings" pitchFamily="2" charset="2"/>
              </a:rPr>
              <a:t> beam</a:t>
            </a:r>
          </a:p>
          <a:p>
            <a:pPr>
              <a:buNone/>
            </a:pPr>
            <a:endParaRPr lang="de-DE" sz="2000" dirty="0" smtClean="0">
              <a:sym typeface="Wingdings" pitchFamily="2" charset="2"/>
            </a:endParaRPr>
          </a:p>
          <a:p>
            <a:pPr>
              <a:buNone/>
            </a:pPr>
            <a:r>
              <a:rPr lang="de-DE" sz="2000" dirty="0" smtClean="0">
                <a:sym typeface="Wingdings" pitchFamily="2" charset="2"/>
              </a:rPr>
              <a:t>Gas Panel </a:t>
            </a:r>
            <a:r>
              <a:rPr lang="de-DE" sz="2000" dirty="0" err="1" smtClean="0">
                <a:sym typeface="Wingdings" pitchFamily="2" charset="2"/>
              </a:rPr>
              <a:t>placed</a:t>
            </a:r>
            <a:endParaRPr lang="de-DE" sz="2000" dirty="0" smtClean="0">
              <a:sym typeface="Wingdings" pitchFamily="2" charset="2"/>
            </a:endParaRPr>
          </a:p>
        </p:txBody>
      </p:sp>
      <p:pic>
        <p:nvPicPr>
          <p:cNvPr id="8" name="Picture 2" descr="file:///N:/4all/intern/User%20data/wp74/Images%20-%20Photos/2016-10-26_XTD1_XGM%20position/IMG_20161026_09593437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35" b="23463"/>
          <a:stretch/>
        </p:blipFill>
        <p:spPr bwMode="auto">
          <a:xfrm>
            <a:off x="4066589" y="744906"/>
            <a:ext cx="4932982" cy="606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884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XGM support XTD1</a:t>
            </a:r>
            <a:endParaRPr lang="en-US" dirty="0"/>
          </a:p>
        </p:txBody>
      </p:sp>
      <p:pic>
        <p:nvPicPr>
          <p:cNvPr id="4" name="Picture 3" descr="IMG_20161102_153248656_XTD1_pos-XGM_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8793" y="1915478"/>
            <a:ext cx="3048831" cy="33547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de-DE" sz="2000" dirty="0" smtClean="0">
                <a:sym typeface="Wingdings" pitchFamily="2" charset="2"/>
              </a:rPr>
              <a:t>Installation </a:t>
            </a:r>
            <a:r>
              <a:rPr lang="de-DE" sz="2000" dirty="0" err="1" smtClean="0">
                <a:sym typeface="Wingdings" pitchFamily="2" charset="2"/>
              </a:rPr>
              <a:t>situation</a:t>
            </a:r>
            <a:r>
              <a:rPr lang="de-DE" sz="2000" dirty="0" smtClean="0">
                <a:sym typeface="Wingdings" pitchFamily="2" charset="2"/>
              </a:rPr>
              <a:t> w44</a:t>
            </a:r>
          </a:p>
          <a:p>
            <a:pPr>
              <a:buNone/>
            </a:pPr>
            <a:r>
              <a:rPr lang="de-DE" sz="2000" dirty="0" smtClean="0">
                <a:sym typeface="Wingdings" pitchFamily="2" charset="2"/>
              </a:rPr>
              <a:t>View </a:t>
            </a:r>
            <a:r>
              <a:rPr lang="de-DE" sz="2000" dirty="0" err="1" smtClean="0">
                <a:sym typeface="Wingdings" pitchFamily="2" charset="2"/>
              </a:rPr>
              <a:t>towards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the</a:t>
            </a:r>
            <a:r>
              <a:rPr lang="de-DE" sz="2000" dirty="0" smtClean="0">
                <a:sym typeface="Wingdings" pitchFamily="2" charset="2"/>
              </a:rPr>
              <a:t> beam</a:t>
            </a:r>
          </a:p>
          <a:p>
            <a:pPr>
              <a:buNone/>
            </a:pPr>
            <a:endParaRPr lang="de-DE" sz="2000" dirty="0" smtClean="0">
              <a:sym typeface="Wingdings" pitchFamily="2" charset="2"/>
            </a:endParaRPr>
          </a:p>
          <a:p>
            <a:pPr>
              <a:buNone/>
            </a:pPr>
            <a:r>
              <a:rPr lang="de-DE" sz="2000" dirty="0" err="1" smtClean="0">
                <a:sym typeface="Wingdings" pitchFamily="2" charset="2"/>
              </a:rPr>
              <a:t>Passing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height</a:t>
            </a:r>
            <a:r>
              <a:rPr lang="de-DE" sz="2000" dirty="0" smtClean="0">
                <a:sym typeface="Wingdings" pitchFamily="2" charset="2"/>
              </a:rPr>
              <a:t> (</a:t>
            </a:r>
            <a:r>
              <a:rPr lang="de-DE" sz="2000" dirty="0" err="1" smtClean="0">
                <a:sym typeface="Wingdings" pitchFamily="2" charset="2"/>
              </a:rPr>
              <a:t>at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lowest</a:t>
            </a:r>
            <a:r>
              <a:rPr lang="de-DE" sz="2000" dirty="0" smtClean="0">
                <a:sym typeface="Wingdings" pitchFamily="2" charset="2"/>
              </a:rPr>
              <a:t> </a:t>
            </a:r>
          </a:p>
          <a:p>
            <a:pPr>
              <a:buNone/>
            </a:pPr>
            <a:r>
              <a:rPr lang="de-DE" sz="2000" dirty="0" err="1" smtClean="0">
                <a:sym typeface="Wingdings" pitchFamily="2" charset="2"/>
              </a:rPr>
              <a:t>point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of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blue</a:t>
            </a:r>
            <a:r>
              <a:rPr lang="de-DE" sz="2000" dirty="0" smtClean="0">
                <a:sym typeface="Wingdings" pitchFamily="2" charset="2"/>
              </a:rPr>
              <a:t> </a:t>
            </a:r>
            <a:r>
              <a:rPr lang="de-DE" sz="2000" dirty="0" err="1" smtClean="0">
                <a:sym typeface="Wingdings" pitchFamily="2" charset="2"/>
              </a:rPr>
              <a:t>structure</a:t>
            </a:r>
            <a:r>
              <a:rPr lang="de-DE" sz="2000" dirty="0" smtClean="0">
                <a:sym typeface="Wingdings" pitchFamily="2" charset="2"/>
              </a:rPr>
              <a:t>):</a:t>
            </a:r>
            <a:endParaRPr lang="de-DE" sz="2000" dirty="0">
              <a:sym typeface="Wingdings" pitchFamily="2" charset="2"/>
            </a:endParaRPr>
          </a:p>
          <a:p>
            <a:pPr>
              <a:buNone/>
            </a:pPr>
            <a:r>
              <a:rPr lang="de-DE" sz="2000" dirty="0" smtClean="0">
                <a:sym typeface="Wingdings" pitchFamily="2" charset="2"/>
              </a:rPr>
              <a:t>225cm (</a:t>
            </a:r>
            <a:r>
              <a:rPr lang="de-DE" sz="2000" dirty="0" err="1" smtClean="0">
                <a:sym typeface="Wingdings" pitchFamily="2" charset="2"/>
              </a:rPr>
              <a:t>measured</a:t>
            </a:r>
            <a:r>
              <a:rPr lang="de-DE" sz="2000" dirty="0" smtClean="0">
                <a:sym typeface="Wingdings" pitchFamily="2" charset="2"/>
              </a:rPr>
              <a:t>)</a:t>
            </a:r>
          </a:p>
          <a:p>
            <a:pPr>
              <a:buNone/>
            </a:pPr>
            <a:endParaRPr lang="de-DE" sz="2000" dirty="0">
              <a:sym typeface="Wingdings" pitchFamily="2" charset="2"/>
            </a:endParaRPr>
          </a:p>
          <a:p>
            <a:pPr>
              <a:buNone/>
            </a:pPr>
            <a:r>
              <a:rPr lang="de-DE" sz="2000" dirty="0" smtClean="0">
                <a:sym typeface="Wingdings" pitchFamily="2" charset="2"/>
              </a:rPr>
              <a:t>Transport Path </a:t>
            </a:r>
            <a:r>
              <a:rPr lang="de-DE" sz="2000" dirty="0" err="1" smtClean="0">
                <a:sym typeface="Wingdings" pitchFamily="2" charset="2"/>
              </a:rPr>
              <a:t>height</a:t>
            </a:r>
            <a:r>
              <a:rPr lang="de-DE" sz="2000" dirty="0" smtClean="0">
                <a:sym typeface="Wingdings" pitchFamily="2" charset="2"/>
              </a:rPr>
              <a:t>:</a:t>
            </a:r>
          </a:p>
          <a:p>
            <a:pPr>
              <a:buNone/>
            </a:pPr>
            <a:r>
              <a:rPr lang="de-DE" sz="2000" dirty="0" smtClean="0">
                <a:sym typeface="Wingdings" pitchFamily="2" charset="2"/>
              </a:rPr>
              <a:t>210cm</a:t>
            </a:r>
            <a:endParaRPr lang="de-DE" sz="20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20029002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-european-xfel-gmbh_presentation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template-european-xfel-gmbh_presentation_test03</Template>
  <TotalTime>32</TotalTime>
  <Words>356</Words>
  <Application>Microsoft Macintosh PowerPoint</Application>
  <PresentationFormat>On-screen Show (4:3)</PresentationFormat>
  <Paragraphs>91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template-european-xfel-gmbh_presentation</vt:lpstr>
      <vt:lpstr>WP74 installations in XTD1 (SASE2)</vt:lpstr>
      <vt:lpstr>Overview of WP74 installations in XTD1</vt:lpstr>
      <vt:lpstr>K-Mono system for XTD1, SASE2</vt:lpstr>
      <vt:lpstr>Imager in XTD1, room 10-11, SASE2</vt:lpstr>
      <vt:lpstr>XGM</vt:lpstr>
      <vt:lpstr>Tunnel situation at XGM location</vt:lpstr>
      <vt:lpstr>Gas Supply</vt:lpstr>
      <vt:lpstr>XGM support XTD1</vt:lpstr>
      <vt:lpstr>XGM support XTD1</vt:lpstr>
      <vt:lpstr>Top view of floor, actual dimensions  (in cm, measured)</vt:lpstr>
      <vt:lpstr>Thank you for your attention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Poppe, Frank</dc:creator>
  <cp:lastModifiedBy>Jan Grünert</cp:lastModifiedBy>
  <cp:revision>157</cp:revision>
  <cp:lastPrinted>2008-09-01T15:04:16Z</cp:lastPrinted>
  <dcterms:created xsi:type="dcterms:W3CDTF">2012-08-22T09:26:39Z</dcterms:created>
  <dcterms:modified xsi:type="dcterms:W3CDTF">2016-11-04T18:23:04Z</dcterms:modified>
</cp:coreProperties>
</file>