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napToObjects="1">
      <p:cViewPr>
        <p:scale>
          <a:sx n="100" d="100"/>
          <a:sy n="100" d="100"/>
        </p:scale>
        <p:origin x="-2088" y="43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15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09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71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82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353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77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68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752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73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437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732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FD951-EB6F-4C07-A1E2-40E69ADEB161}" type="datetimeFigureOut">
              <a:rPr lang="de-DE" smtClean="0"/>
              <a:t>14.09.2016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4302C-905B-4656-B6B3-1D52C8C4A1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60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zdr.de/gate" TargetMode="External"/><Relationship Id="rId2" Type="http://schemas.openxmlformats.org/officeDocument/2006/relationships/hyperlink" Target="http://www.hzdr.de/elbe-user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-38120"/>
            <a:ext cx="68580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484784" y="33894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ELBE - Zentrum für Hochleistungs-Strahlungsquellen/ELBE (HZDR) 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484945" y="4932040"/>
            <a:ext cx="3960440" cy="8301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noAutofit/>
          </a:bodyPr>
          <a:lstStyle/>
          <a:p>
            <a:r>
              <a:rPr lang="de-DE" sz="1000" b="1" dirty="0" smtClean="0"/>
              <a:t>Hintergrundinformationen</a:t>
            </a:r>
          </a:p>
          <a:p>
            <a:r>
              <a:rPr lang="de-DE" sz="1000" dirty="0" smtClean="0"/>
              <a:t>Die Nutzereinrichtung ELBE liefert jährlich mehr als 5000 Stunden Strahl-</a:t>
            </a:r>
            <a:r>
              <a:rPr lang="de-DE" sz="1000" dirty="0" err="1" smtClean="0"/>
              <a:t>ung</a:t>
            </a:r>
            <a:r>
              <a:rPr lang="de-DE" sz="1000" dirty="0" smtClean="0"/>
              <a:t> für Nutzerexperimente. Deutlich mehr als die Hälfte der Nutzer sind extern. Ein Teil der FEL und der Neutronenstrahlzeiten  werden im Rah-</a:t>
            </a:r>
            <a:r>
              <a:rPr lang="de-DE" sz="1000" dirty="0" err="1" smtClean="0"/>
              <a:t>men</a:t>
            </a:r>
            <a:r>
              <a:rPr lang="de-DE" sz="1000" dirty="0" smtClean="0"/>
              <a:t> von europäischen Infrastrukturprojekten </a:t>
            </a:r>
            <a:r>
              <a:rPr lang="de-DE" sz="1000" dirty="0" smtClean="0"/>
              <a:t>zur </a:t>
            </a:r>
            <a:r>
              <a:rPr lang="de-DE" sz="1000" smtClean="0"/>
              <a:t>Verfügung gestellt</a:t>
            </a:r>
            <a:r>
              <a:rPr lang="de-DE" sz="1000" smtClean="0"/>
              <a:t>.</a:t>
            </a:r>
            <a:endParaRPr lang="de-DE" sz="1000" dirty="0"/>
          </a:p>
        </p:txBody>
      </p:sp>
      <p:sp>
        <p:nvSpPr>
          <p:cNvPr id="7" name="Textfeld 6"/>
          <p:cNvSpPr txBox="1"/>
          <p:nvPr/>
        </p:nvSpPr>
        <p:spPr>
          <a:xfrm>
            <a:off x="1468016" y="5762228"/>
            <a:ext cx="3960440" cy="124070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numCol="2" rtlCol="0">
            <a:noAutofit/>
          </a:bodyPr>
          <a:lstStyle/>
          <a:p>
            <a:r>
              <a:rPr lang="de-DE" sz="1000" b="1" dirty="0" smtClean="0"/>
              <a:t>Wissenschaftliche Disziplinen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Festkörperphysik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Materialwissenschaften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Kern- und Astrophysik</a:t>
            </a:r>
            <a:endParaRPr lang="de-DE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Plasmaphysik</a:t>
            </a:r>
            <a:endParaRPr lang="de-DE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Strahlenbiologie/ Medizinphysik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Detektorentwicklung</a:t>
            </a:r>
          </a:p>
          <a:p>
            <a:endParaRPr lang="de-DE" sz="1000" b="1" dirty="0" smtClean="0"/>
          </a:p>
          <a:p>
            <a:r>
              <a:rPr lang="de-DE" sz="1000" b="1" dirty="0" smtClean="0"/>
              <a:t>Messmethoden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IR- und </a:t>
            </a:r>
            <a:r>
              <a:rPr lang="de-DE" sz="1000" dirty="0" err="1" smtClean="0"/>
              <a:t>THz</a:t>
            </a:r>
            <a:r>
              <a:rPr lang="de-DE" sz="1000" dirty="0" smtClean="0"/>
              <a:t>-Spektroskopie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Neutronen Flugzeitmessungen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Tiefenaufgelöste Positronen-Lebensdauer- und Dopplerspektroskopie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Gammaspektroskopie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Pump-Probe-Experimente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446845" y="6972472"/>
            <a:ext cx="3960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/>
              <a:t>Industrielle Einsatzmöglichkeiten</a:t>
            </a:r>
          </a:p>
          <a:p>
            <a:r>
              <a:rPr lang="de-DE" sz="1000" dirty="0" smtClean="0"/>
              <a:t>Materialuntersuchungen,  </a:t>
            </a:r>
            <a:r>
              <a:rPr lang="de-DE" sz="1000" dirty="0"/>
              <a:t>S</a:t>
            </a:r>
            <a:r>
              <a:rPr lang="de-DE" sz="1000" dirty="0" smtClean="0"/>
              <a:t>imulation von  Weltraumbedingungen für Materialtests ( Halbleiter, optische Komponenten)</a:t>
            </a:r>
            <a:endParaRPr lang="de-DE" sz="1000" dirty="0"/>
          </a:p>
        </p:txBody>
      </p:sp>
      <p:sp>
        <p:nvSpPr>
          <p:cNvPr id="12" name="Textfeld 11"/>
          <p:cNvSpPr txBox="1"/>
          <p:nvPr/>
        </p:nvSpPr>
        <p:spPr>
          <a:xfrm>
            <a:off x="1484784" y="2627784"/>
            <a:ext cx="3960440" cy="23762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numCol="2" rtlCol="0">
            <a:noAutofit/>
          </a:bodyPr>
          <a:lstStyle/>
          <a:p>
            <a:r>
              <a:rPr lang="de-DE" sz="1000" b="1" dirty="0"/>
              <a:t>Eckdaten und Betriebsparameter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Supraleitender Linear-beschleuniger für  Elektronen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Zwei 20 </a:t>
            </a:r>
            <a:r>
              <a:rPr lang="de-DE" sz="1000" dirty="0" err="1" smtClean="0"/>
              <a:t>MeV</a:t>
            </a:r>
            <a:r>
              <a:rPr lang="de-DE" sz="1000" dirty="0" smtClean="0"/>
              <a:t> Beschleuniger-module bei 1,3 GHz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Max. Energie 32MeV</a:t>
            </a:r>
            <a:r>
              <a:rPr lang="de-DE" sz="1000" baseline="30000" dirty="0"/>
              <a:t>2</a:t>
            </a:r>
            <a:r>
              <a:rPr lang="de-DE" sz="1000" dirty="0"/>
              <a:t>/ 40 MeV</a:t>
            </a:r>
            <a:r>
              <a:rPr lang="de-DE" sz="1000" baseline="30000" dirty="0"/>
              <a:t>1</a:t>
            </a:r>
            <a:endParaRPr lang="de-DE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Max. Strom 1,6 mA</a:t>
            </a:r>
            <a:endParaRPr lang="de-DE" sz="10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Max. </a:t>
            </a:r>
            <a:r>
              <a:rPr lang="de-DE" sz="1000" dirty="0" err="1"/>
              <a:t>Bunchladung</a:t>
            </a:r>
            <a:r>
              <a:rPr lang="de-DE" sz="1000" dirty="0"/>
              <a:t>  100 pC</a:t>
            </a:r>
            <a:r>
              <a:rPr lang="de-DE" sz="1000" baseline="30000" dirty="0"/>
              <a:t>2</a:t>
            </a:r>
            <a:r>
              <a:rPr lang="de-DE" sz="1000" dirty="0"/>
              <a:t>/ </a:t>
            </a:r>
            <a:r>
              <a:rPr lang="de-DE" sz="1000" dirty="0" smtClean="0"/>
              <a:t/>
            </a:r>
            <a:br>
              <a:rPr lang="de-DE" sz="1000" dirty="0" smtClean="0"/>
            </a:br>
            <a:r>
              <a:rPr lang="de-DE" sz="1000" dirty="0" smtClean="0"/>
              <a:t>1 </a:t>
            </a:r>
            <a:r>
              <a:rPr lang="de-DE" sz="1000" dirty="0"/>
              <a:t>nC</a:t>
            </a:r>
            <a:r>
              <a:rPr lang="de-DE" sz="1000" baseline="30000" dirty="0"/>
              <a:t>1</a:t>
            </a:r>
            <a:r>
              <a:rPr lang="de-DE" sz="1000" dirty="0"/>
              <a:t> </a:t>
            </a:r>
          </a:p>
          <a:p>
            <a:r>
              <a:rPr lang="de-DE" sz="1000" baseline="30000" dirty="0" smtClean="0"/>
              <a:t>         1</a:t>
            </a:r>
            <a:r>
              <a:rPr lang="de-DE" sz="1000" dirty="0" smtClean="0"/>
              <a:t>Supraleitende HF-</a:t>
            </a:r>
            <a:r>
              <a:rPr lang="de-DE" sz="1000" dirty="0" err="1" smtClean="0"/>
              <a:t>Photoquelle</a:t>
            </a:r>
            <a:r>
              <a:rPr lang="de-DE" sz="1000" dirty="0" smtClean="0"/>
              <a:t>   </a:t>
            </a:r>
          </a:p>
          <a:p>
            <a:r>
              <a:rPr lang="de-DE" sz="1000" dirty="0"/>
              <a:t> </a:t>
            </a:r>
            <a:r>
              <a:rPr lang="de-DE" sz="1000" dirty="0" smtClean="0"/>
              <a:t>       (SRF-</a:t>
            </a:r>
            <a:r>
              <a:rPr lang="de-DE" sz="1000" dirty="0" err="1" smtClean="0"/>
              <a:t>Gun</a:t>
            </a:r>
            <a:r>
              <a:rPr lang="de-DE" sz="1000" dirty="0" smtClean="0"/>
              <a:t>)</a:t>
            </a:r>
            <a:endParaRPr lang="de-DE" sz="1000" baseline="30000" dirty="0" smtClean="0"/>
          </a:p>
          <a:p>
            <a:r>
              <a:rPr lang="de-DE" sz="1000" baseline="30000" dirty="0" smtClean="0"/>
              <a:t>         2</a:t>
            </a:r>
            <a:r>
              <a:rPr lang="de-DE" sz="1000" dirty="0" smtClean="0"/>
              <a:t>Alternativ 250 </a:t>
            </a:r>
            <a:r>
              <a:rPr lang="de-DE" sz="1000" dirty="0" err="1" smtClean="0"/>
              <a:t>keV</a:t>
            </a:r>
            <a:r>
              <a:rPr lang="de-DE" sz="1000" dirty="0" smtClean="0"/>
              <a:t>  </a:t>
            </a:r>
            <a:r>
              <a:rPr lang="de-DE" sz="1000" dirty="0" err="1" smtClean="0"/>
              <a:t>thermio</a:t>
            </a:r>
            <a:r>
              <a:rPr lang="de-DE" sz="1000" dirty="0" smtClean="0"/>
              <a:t>-</a:t>
            </a:r>
            <a:br>
              <a:rPr lang="de-DE" sz="1000" dirty="0" smtClean="0"/>
            </a:br>
            <a:r>
              <a:rPr lang="de-DE" sz="1000" dirty="0" smtClean="0"/>
              <a:t>        </a:t>
            </a:r>
            <a:r>
              <a:rPr lang="de-DE" sz="1000" dirty="0" err="1" smtClean="0"/>
              <a:t>nische</a:t>
            </a:r>
            <a:r>
              <a:rPr lang="de-DE" sz="1000" dirty="0" smtClean="0"/>
              <a:t> DC Elektronenkanone</a:t>
            </a:r>
            <a:endParaRPr lang="de-DE" sz="1000" baseline="30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Mikropuls  Rep. Rate 13 MHz bis Einzelpulse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Mikropuls-Länge  1 – 10 </a:t>
            </a:r>
            <a:r>
              <a:rPr lang="de-DE" sz="1000" dirty="0" err="1" smtClean="0"/>
              <a:t>ps</a:t>
            </a:r>
            <a:endParaRPr lang="de-DE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Makropuls Repetitionsrate 1 – 25 Hz und </a:t>
            </a:r>
            <a:r>
              <a:rPr lang="de-DE" sz="1000" dirty="0" err="1" smtClean="0"/>
              <a:t>cw</a:t>
            </a:r>
            <a:endParaRPr lang="de-DE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Makropuls-Länge  0,1 – 40 </a:t>
            </a:r>
            <a:r>
              <a:rPr lang="de-DE" sz="1000" dirty="0" err="1" smtClean="0"/>
              <a:t>ms</a:t>
            </a:r>
            <a:endParaRPr lang="de-DE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zwei FELs 4 – 250 µm, auch bei B-Feldern bis 95 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gepulster Neutronenstrahl (100 </a:t>
            </a:r>
            <a:r>
              <a:rPr lang="de-DE" sz="1000" dirty="0" err="1" smtClean="0"/>
              <a:t>keV</a:t>
            </a:r>
            <a:r>
              <a:rPr lang="de-DE" sz="1000" dirty="0" smtClean="0"/>
              <a:t> - 10 </a:t>
            </a:r>
            <a:r>
              <a:rPr lang="de-DE" sz="1000" dirty="0" err="1" smtClean="0"/>
              <a:t>MeV</a:t>
            </a:r>
            <a:r>
              <a:rPr lang="de-DE" sz="10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Bremsstrahlung  bis 20 </a:t>
            </a:r>
            <a:r>
              <a:rPr lang="de-DE" sz="1000" dirty="0" err="1" smtClean="0"/>
              <a:t>MeV</a:t>
            </a:r>
            <a:endParaRPr lang="de-DE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err="1" smtClean="0"/>
              <a:t>Superradiante</a:t>
            </a:r>
            <a:r>
              <a:rPr lang="de-DE" sz="1000" dirty="0" smtClean="0"/>
              <a:t> </a:t>
            </a:r>
            <a:r>
              <a:rPr lang="de-DE" sz="1000" dirty="0" err="1" smtClean="0"/>
              <a:t>THz</a:t>
            </a:r>
            <a:r>
              <a:rPr lang="de-DE" sz="1000" dirty="0" smtClean="0"/>
              <a:t> Strahlung  (0,1 – 3 </a:t>
            </a:r>
            <a:r>
              <a:rPr lang="de-DE" sz="1000" dirty="0" err="1" smtClean="0"/>
              <a:t>THz</a:t>
            </a:r>
            <a:r>
              <a:rPr lang="de-DE" sz="1000" dirty="0" smtClean="0"/>
              <a:t>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gepulster </a:t>
            </a:r>
            <a:r>
              <a:rPr lang="de-DE" sz="1000" dirty="0" err="1" smtClean="0"/>
              <a:t>Positronenstrahl</a:t>
            </a:r>
            <a:r>
              <a:rPr lang="de-DE" sz="1000" dirty="0" smtClean="0"/>
              <a:t>  (0,5 – 20 </a:t>
            </a:r>
            <a:r>
              <a:rPr lang="de-DE" sz="1000" dirty="0" err="1" smtClean="0"/>
              <a:t>keV</a:t>
            </a:r>
            <a:r>
              <a:rPr lang="de-DE" sz="10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Zwei </a:t>
            </a:r>
            <a:r>
              <a:rPr lang="de-DE" sz="1000" dirty="0" err="1" smtClean="0"/>
              <a:t>Petawatt</a:t>
            </a:r>
            <a:r>
              <a:rPr lang="de-DE" sz="1000" dirty="0" smtClean="0"/>
              <a:t>-Lasersysteme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467830" y="7472391"/>
            <a:ext cx="3960440" cy="9404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numCol="2" rtlCol="0">
            <a:noAutofit/>
          </a:bodyPr>
          <a:lstStyle/>
          <a:p>
            <a:r>
              <a:rPr lang="de-DE" sz="1000" b="1" dirty="0" smtClean="0"/>
              <a:t>Technologiefelder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Halbleiter und Sensoren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Poröse Materialien (Membrane, Katalysatoren, Wirkstofftransport)</a:t>
            </a:r>
          </a:p>
          <a:p>
            <a:endParaRPr lang="de-DE" sz="1000" dirty="0" smtClean="0"/>
          </a:p>
          <a:p>
            <a:r>
              <a:rPr lang="de-DE" sz="1000" b="1" dirty="0" smtClean="0"/>
              <a:t>Industriezweige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Luft- und Raumfahrtindustrie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Halbleiterindustrie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Chemische Industrie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Pharmaindustrie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/>
              <a:t>Medizintechnik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495450" y="8375798"/>
            <a:ext cx="39604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 smtClean="0"/>
              <a:t>Ansprechpartner, Adresse und Website-Link</a:t>
            </a:r>
          </a:p>
          <a:p>
            <a:r>
              <a:rPr lang="de-DE" sz="1000" dirty="0" smtClean="0"/>
              <a:t>Dr. Peter Michel (Leitung), Dr. Barbara Schramm (Zugangsmanagement)</a:t>
            </a:r>
          </a:p>
          <a:p>
            <a:r>
              <a:rPr lang="de-DE" sz="1000" dirty="0" smtClean="0"/>
              <a:t>HZDR, </a:t>
            </a:r>
            <a:r>
              <a:rPr lang="de-DE" sz="1000" dirty="0" err="1" smtClean="0"/>
              <a:t>Bautzner</a:t>
            </a:r>
            <a:r>
              <a:rPr lang="de-DE" sz="1000" dirty="0" smtClean="0"/>
              <a:t> Landstraße 400, 01328 Dresden</a:t>
            </a:r>
          </a:p>
          <a:p>
            <a:r>
              <a:rPr lang="de-DE" sz="1000" dirty="0" smtClean="0"/>
              <a:t>Website: </a:t>
            </a:r>
            <a:r>
              <a:rPr lang="de-DE" sz="1000" dirty="0" smtClean="0">
                <a:hlinkClick r:id="rId2"/>
              </a:rPr>
              <a:t>http</a:t>
            </a:r>
            <a:r>
              <a:rPr lang="de-DE" sz="1000" dirty="0">
                <a:hlinkClick r:id="rId2"/>
              </a:rPr>
              <a:t>://</a:t>
            </a:r>
            <a:r>
              <a:rPr lang="de-DE" sz="1000" dirty="0" smtClean="0">
                <a:hlinkClick r:id="rId2"/>
              </a:rPr>
              <a:t>www.hzdr.de/elbe-user</a:t>
            </a:r>
            <a:r>
              <a:rPr lang="de-DE" sz="1000" dirty="0" smtClean="0"/>
              <a:t> </a:t>
            </a:r>
          </a:p>
          <a:p>
            <a:r>
              <a:rPr lang="de-DE" sz="1000" dirty="0" smtClean="0"/>
              <a:t>Nutzerzugang: </a:t>
            </a:r>
            <a:r>
              <a:rPr lang="de-DE" sz="1000" dirty="0" smtClean="0">
                <a:hlinkClick r:id="rId3"/>
              </a:rPr>
              <a:t>http</a:t>
            </a:r>
            <a:r>
              <a:rPr lang="de-DE" sz="1000" dirty="0">
                <a:hlinkClick r:id="rId3"/>
              </a:rPr>
              <a:t>://</a:t>
            </a:r>
            <a:r>
              <a:rPr lang="de-DE" sz="1000" dirty="0" smtClean="0">
                <a:hlinkClick r:id="rId3"/>
              </a:rPr>
              <a:t>www.hzdr.de/gate</a:t>
            </a:r>
            <a:r>
              <a:rPr lang="de-DE" sz="1000" dirty="0" smtClean="0"/>
              <a:t>  </a:t>
            </a:r>
            <a:endParaRPr lang="de-DE" sz="1000" dirty="0"/>
          </a:p>
        </p:txBody>
      </p:sp>
      <p:pic>
        <p:nvPicPr>
          <p:cNvPr id="1026" name="Picture 2" descr="T:\HZDRzentral\Bildarchiv\B_Oeffentlichkeitsarbeit\Forschungsanlagen\Strahlenphysik_ELBE\ELBE (01).ti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54" b="14598"/>
          <a:stretch/>
        </p:blipFill>
        <p:spPr bwMode="auto">
          <a:xfrm>
            <a:off x="1816303" y="972000"/>
            <a:ext cx="3225394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76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Bildschirmpräsentation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Helmholtz-Gemeinschaft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Paprotka, Christina</dc:creator>
  <cp:lastModifiedBy>SEK</cp:lastModifiedBy>
  <cp:revision>52</cp:revision>
  <cp:lastPrinted>2016-09-14T11:58:01Z</cp:lastPrinted>
  <dcterms:created xsi:type="dcterms:W3CDTF">2016-06-08T13:13:37Z</dcterms:created>
  <dcterms:modified xsi:type="dcterms:W3CDTF">2016-09-14T14:13:27Z</dcterms:modified>
</cp:coreProperties>
</file>