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57" r:id="rId2"/>
    <p:sldId id="260" r:id="rId3"/>
    <p:sldId id="261" r:id="rId4"/>
  </p:sldIdLst>
  <p:sldSz cx="9144000" cy="6858000" type="overhead"/>
  <p:notesSz cx="6811963" cy="99425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89"/>
    <a:srgbClr val="FFB100"/>
    <a:srgbClr val="FF6600"/>
    <a:srgbClr val="5A5A5A"/>
    <a:srgbClr val="009EE0"/>
    <a:srgbClr val="00AF8A"/>
    <a:srgbClr val="009580"/>
    <a:srgbClr val="2A4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3" autoAdjust="0"/>
    <p:restoredTop sz="94660"/>
  </p:normalViewPr>
  <p:slideViewPr>
    <p:cSldViewPr>
      <p:cViewPr>
        <p:scale>
          <a:sx n="90" d="100"/>
          <a:sy n="90" d="100"/>
        </p:scale>
        <p:origin x="-195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737558-2F1A-461C-9FE8-5420884EC7B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789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B51ED-6FDE-4EAA-B224-4714DC3CF541}" type="slidenum">
              <a:rPr lang="de-DE"/>
              <a:pPr/>
              <a:t>1</a:t>
            </a:fld>
            <a:endParaRPr lang="de-DE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B51ED-6FDE-4EAA-B224-4714DC3CF541}" type="slidenum">
              <a:rPr lang="de-DE"/>
              <a:pPr/>
              <a:t>2</a:t>
            </a:fld>
            <a:endParaRPr lang="de-DE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B51ED-6FDE-4EAA-B224-4714DC3CF541}" type="slidenum">
              <a:rPr lang="de-DE"/>
              <a:pPr/>
              <a:t>3</a:t>
            </a:fld>
            <a:endParaRPr lang="de-DE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19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30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08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8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1262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0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96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40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6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606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6584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0" y="466725"/>
            <a:ext cx="9142413" cy="1588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90" name="Picture 18" descr="FZD-Bildmarke_Preussel_wtranspare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44450"/>
            <a:ext cx="325437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Folgefoli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287338" cy="287338"/>
          </a:xfrm>
          <a:prstGeom prst="rect">
            <a:avLst/>
          </a:prstGeom>
          <a:solidFill>
            <a:srgbClr val="CF68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87338" y="6597650"/>
            <a:ext cx="24384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900">
                <a:solidFill>
                  <a:schemeClr val="bg1"/>
                </a:solidFill>
              </a:rPr>
              <a:t>Seite </a:t>
            </a:r>
            <a:fld id="{3B2844D5-68ED-410F-89A0-78C9E63BAA27}" type="slidenum">
              <a:rPr lang="de-DE" sz="900">
                <a:solidFill>
                  <a:schemeClr val="bg1"/>
                </a:solidFill>
              </a:rPr>
              <a:pPr eaLnBrk="0" hangingPunct="0">
                <a:spcBef>
                  <a:spcPct val="50000"/>
                </a:spcBef>
              </a:pPr>
              <a:t>‹Nr.›</a:t>
            </a:fld>
            <a:endParaRPr lang="de-DE" sz="900">
              <a:solidFill>
                <a:schemeClr val="bg1"/>
              </a:solidFill>
            </a:endParaRPr>
          </a:p>
        </p:txBody>
      </p:sp>
      <p:pic>
        <p:nvPicPr>
          <p:cNvPr id="3102" name="Bild 5" descr="DDC_Logo_110x50_4C.eps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6124575"/>
            <a:ext cx="7191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395536" y="6724650"/>
            <a:ext cx="838842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de-DE" sz="900" dirty="0" smtClean="0">
                <a:solidFill>
                  <a:schemeClr val="tx1"/>
                </a:solidFill>
              </a:rPr>
              <a:t>Dr.</a:t>
            </a:r>
            <a:r>
              <a:rPr lang="de-DE" sz="900" baseline="0" dirty="0" smtClean="0">
                <a:solidFill>
                  <a:schemeClr val="tx1"/>
                </a:solidFill>
              </a:rPr>
              <a:t> Sven Kiele | Programmplanung und Wissenschaftliches Controlling | http://www.hzdr.de</a:t>
            </a:r>
            <a:endParaRPr lang="de-DE" sz="9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8775" y="287338"/>
            <a:ext cx="838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de-DE" sz="2200" dirty="0" err="1" smtClean="0">
                <a:solidFill>
                  <a:srgbClr val="00589C"/>
                </a:solidFill>
                <a:latin typeface="Arial Bold" charset="0"/>
              </a:rPr>
              <a:t>PoF</a:t>
            </a:r>
            <a:r>
              <a:rPr lang="de-DE" sz="2200" dirty="0" smtClean="0">
                <a:solidFill>
                  <a:srgbClr val="00589C"/>
                </a:solidFill>
                <a:latin typeface="Arial Bold" charset="0"/>
              </a:rPr>
              <a:t> IV – Matter </a:t>
            </a:r>
            <a:r>
              <a:rPr lang="de-DE" sz="2200" dirty="0" err="1" smtClean="0">
                <a:solidFill>
                  <a:srgbClr val="00589C"/>
                </a:solidFill>
                <a:latin typeface="Arial Bold" charset="0"/>
              </a:rPr>
              <a:t>and</a:t>
            </a:r>
            <a:r>
              <a:rPr lang="de-DE" sz="2200" dirty="0" smtClean="0">
                <a:solidFill>
                  <a:srgbClr val="00589C"/>
                </a:solidFill>
                <a:latin typeface="Arial Bold" charset="0"/>
              </a:rPr>
              <a:t> Technology </a:t>
            </a:r>
            <a:endParaRPr lang="de-DE" sz="2200" dirty="0">
              <a:solidFill>
                <a:srgbClr val="00589C"/>
              </a:solidFill>
              <a:latin typeface="Arial Bold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58775" y="685800"/>
            <a:ext cx="838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de-DE" sz="2200" dirty="0" err="1" smtClean="0">
                <a:solidFill>
                  <a:srgbClr val="00589C"/>
                </a:solidFill>
              </a:rPr>
              <a:t>Programmatic</a:t>
            </a:r>
            <a:r>
              <a:rPr lang="de-DE" sz="2200" dirty="0" smtClean="0">
                <a:solidFill>
                  <a:srgbClr val="00589C"/>
                </a:solidFill>
              </a:rPr>
              <a:t> </a:t>
            </a:r>
            <a:r>
              <a:rPr lang="de-DE" sz="2200" dirty="0" err="1" smtClean="0">
                <a:solidFill>
                  <a:srgbClr val="00589C"/>
                </a:solidFill>
              </a:rPr>
              <a:t>Scheme</a:t>
            </a:r>
            <a:r>
              <a:rPr lang="de-DE" sz="2200" dirty="0" smtClean="0">
                <a:solidFill>
                  <a:srgbClr val="00589C"/>
                </a:solidFill>
              </a:rPr>
              <a:t> </a:t>
            </a:r>
            <a:r>
              <a:rPr lang="de-DE" sz="2200" dirty="0" err="1" smtClean="0">
                <a:solidFill>
                  <a:srgbClr val="00589C"/>
                </a:solidFill>
              </a:rPr>
              <a:t>of</a:t>
            </a:r>
            <a:r>
              <a:rPr lang="de-DE" sz="2200" dirty="0" smtClean="0">
                <a:solidFill>
                  <a:srgbClr val="00589C"/>
                </a:solidFill>
              </a:rPr>
              <a:t> HZDR in </a:t>
            </a:r>
            <a:r>
              <a:rPr lang="de-DE" sz="2200" dirty="0" err="1" smtClean="0">
                <a:solidFill>
                  <a:srgbClr val="00589C"/>
                </a:solidFill>
              </a:rPr>
              <a:t>PoF</a:t>
            </a:r>
            <a:r>
              <a:rPr lang="de-DE" sz="2200" dirty="0" smtClean="0">
                <a:solidFill>
                  <a:srgbClr val="00589C"/>
                </a:solidFill>
              </a:rPr>
              <a:t> III</a:t>
            </a:r>
            <a:endParaRPr lang="de-DE" sz="2200" dirty="0">
              <a:solidFill>
                <a:srgbClr val="00487D"/>
              </a:solidFill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92075" y="519113"/>
            <a:ext cx="1841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de-DE" sz="2200">
              <a:solidFill>
                <a:srgbClr val="00487D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9499"/>
              </p:ext>
            </p:extLst>
          </p:nvPr>
        </p:nvGraphicFramePr>
        <p:xfrm>
          <a:off x="358775" y="1332696"/>
          <a:ext cx="8461696" cy="5120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801"/>
                <a:gridCol w="576064"/>
                <a:gridCol w="2592288"/>
                <a:gridCol w="4896543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de-DE" sz="1800" b="1" dirty="0" smtClean="0"/>
                        <a:t>ARD</a:t>
                      </a:r>
                      <a:endParaRPr lang="de-DE" sz="1800" b="1" dirty="0"/>
                    </a:p>
                  </a:txBody>
                  <a:tcPr vert="vert270">
                    <a:solidFill>
                      <a:srgbClr val="FFB1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Superconducting RF Science and Technology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de-DE" sz="1200" b="1" u="sng" dirty="0" smtClean="0"/>
                        <a:t>SRF-</a:t>
                      </a:r>
                      <a:r>
                        <a:rPr lang="de-DE" sz="1200" b="1" u="sng" dirty="0" err="1" smtClean="0"/>
                        <a:t>gun</a:t>
                      </a:r>
                      <a:r>
                        <a:rPr lang="de-DE" sz="1200" b="1" u="sng" dirty="0" smtClean="0"/>
                        <a:t> </a:t>
                      </a:r>
                      <a:r>
                        <a:rPr lang="de-DE" sz="1200" b="1" u="sng" dirty="0" err="1" smtClean="0"/>
                        <a:t>development</a:t>
                      </a:r>
                    </a:p>
                    <a:p>
                      <a:r>
                        <a:rPr lang="de-DE" sz="1200" b="0" dirty="0" err="1" smtClean="0"/>
                        <a:t>cathode</a:t>
                      </a:r>
                      <a:r>
                        <a:rPr lang="de-DE" sz="1200" b="0" dirty="0" smtClean="0"/>
                        <a:t> </a:t>
                      </a:r>
                      <a:r>
                        <a:rPr lang="de-DE" sz="1200" b="0" dirty="0" err="1" smtClean="0"/>
                        <a:t>development</a:t>
                      </a:r>
                      <a:r>
                        <a:rPr lang="de-DE" sz="1200" b="0" dirty="0" smtClean="0"/>
                        <a:t>  (CsTe2, </a:t>
                      </a:r>
                      <a:r>
                        <a:rPr lang="de-DE" sz="1200" b="0" dirty="0" err="1" smtClean="0"/>
                        <a:t>GaAs</a:t>
                      </a:r>
                      <a:r>
                        <a:rPr lang="de-DE" sz="1200" b="0" dirty="0" smtClean="0"/>
                        <a:t>); </a:t>
                      </a:r>
                      <a:r>
                        <a:rPr lang="de-DE" sz="1200" b="0" dirty="0" err="1" smtClean="0"/>
                        <a:t>injector</a:t>
                      </a:r>
                      <a:r>
                        <a:rPr lang="de-DE" sz="1200" b="0" dirty="0" smtClean="0"/>
                        <a:t> </a:t>
                      </a:r>
                      <a:r>
                        <a:rPr lang="de-DE" sz="1200" b="0" dirty="0" err="1" smtClean="0"/>
                        <a:t>hardware</a:t>
                      </a:r>
                      <a:r>
                        <a:rPr lang="de-DE" sz="1200" b="0" dirty="0" smtClean="0"/>
                        <a:t> </a:t>
                      </a:r>
                      <a:r>
                        <a:rPr lang="de-DE" sz="1200" b="0" dirty="0" err="1" smtClean="0"/>
                        <a:t>development</a:t>
                      </a:r>
                      <a:r>
                        <a:rPr lang="de-DE" sz="1200" b="0" dirty="0" smtClean="0"/>
                        <a:t>;</a:t>
                      </a:r>
                      <a:r>
                        <a:rPr lang="de-DE" sz="1200" b="0" baseline="0" dirty="0" smtClean="0"/>
                        <a:t> beam </a:t>
                      </a:r>
                      <a:r>
                        <a:rPr lang="de-DE" sz="1200" b="0" baseline="0" dirty="0" err="1" smtClean="0"/>
                        <a:t>characterization</a:t>
                      </a:r>
                      <a:r>
                        <a:rPr lang="de-DE" sz="1200" b="0" baseline="0" dirty="0" smtClean="0"/>
                        <a:t>; </a:t>
                      </a:r>
                      <a:r>
                        <a:rPr lang="de-DE" sz="1200" b="0" baseline="0" dirty="0" err="1" smtClean="0"/>
                        <a:t>unwanted</a:t>
                      </a:r>
                      <a:r>
                        <a:rPr lang="de-DE" sz="1200" b="0" baseline="0" dirty="0" smtClean="0"/>
                        <a:t> beam </a:t>
                      </a:r>
                      <a:r>
                        <a:rPr lang="de-DE" sz="1200" b="0" baseline="0" dirty="0" err="1" smtClean="0"/>
                        <a:t>avoiding</a:t>
                      </a:r>
                      <a:r>
                        <a:rPr lang="de-DE" sz="1200" b="0" baseline="0" dirty="0" smtClean="0"/>
                        <a:t> </a:t>
                      </a:r>
                      <a:endParaRPr lang="de-DE" sz="1200" b="0" dirty="0"/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ST</a:t>
                      </a:r>
                      <a:r>
                        <a:rPr lang="en-US" sz="1800" baseline="0" dirty="0" smtClean="0">
                          <a:latin typeface="+mj-lt"/>
                        </a:rPr>
                        <a:t> 3</a:t>
                      </a:r>
                      <a:r>
                        <a:rPr lang="en-US" sz="1800" dirty="0" smtClean="0">
                          <a:latin typeface="+mj-lt"/>
                        </a:rPr>
                        <a:t>	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Picosecond and </a:t>
                      </a:r>
                      <a:r>
                        <a:rPr lang="en-US" sz="1800" dirty="0" err="1" smtClean="0">
                          <a:latin typeface="+mj-lt"/>
                        </a:rPr>
                        <a:t>Femto</a:t>
                      </a:r>
                      <a:r>
                        <a:rPr lang="en-US" sz="1800" dirty="0" smtClean="0">
                          <a:latin typeface="+mj-lt"/>
                        </a:rPr>
                        <a:t>-second Electron and Photon Beams	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 arrival-time and THz-based bunch-profile diagnostics, MTCA.4</a:t>
                      </a:r>
                      <a:endParaRPr lang="de-DE" sz="1200" b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200" b="0" dirty="0" err="1" smtClean="0"/>
                        <a:t>collective</a:t>
                      </a:r>
                      <a:r>
                        <a:rPr lang="de-DE" sz="1200" b="0" dirty="0" smtClean="0"/>
                        <a:t> </a:t>
                      </a:r>
                      <a:r>
                        <a:rPr lang="de-DE" sz="1200" b="0" dirty="0" err="1" smtClean="0"/>
                        <a:t>instabilities</a:t>
                      </a:r>
                      <a:r>
                        <a:rPr lang="de-DE" sz="1200" b="0" dirty="0" smtClean="0"/>
                        <a:t> in </a:t>
                      </a:r>
                      <a:r>
                        <a:rPr lang="de-DE" sz="1200" b="0" dirty="0" err="1" smtClean="0"/>
                        <a:t>fs</a:t>
                      </a:r>
                      <a:r>
                        <a:rPr lang="de-DE" sz="1200" b="0" dirty="0" smtClean="0"/>
                        <a:t> </a:t>
                      </a:r>
                      <a:r>
                        <a:rPr lang="de-DE" sz="1200" b="0" dirty="0" err="1" smtClean="0"/>
                        <a:t>bunches</a:t>
                      </a:r>
                      <a:r>
                        <a:rPr lang="de-DE" sz="1200" b="0" dirty="0" smtClean="0"/>
                        <a:t>; </a:t>
                      </a:r>
                      <a:r>
                        <a:rPr lang="en-US" sz="1200" b="0" dirty="0" smtClean="0"/>
                        <a:t>control of longitudinal bunch form; fs arrival time diagnostics; high data rate detector systems for </a:t>
                      </a:r>
                      <a:r>
                        <a:rPr lang="en-US" sz="1200" b="0" dirty="0" err="1" smtClean="0"/>
                        <a:t>ps</a:t>
                      </a:r>
                      <a:r>
                        <a:rPr lang="en-US" sz="1200" b="0" dirty="0" smtClean="0"/>
                        <a:t>-fs high repetition rate accelerators; MTCA systems for high speed control, fs RF control for SC accelerators</a:t>
                      </a:r>
                      <a:endParaRPr lang="de-DE" sz="1200" b="0" dirty="0"/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+mj-lt"/>
                        </a:rPr>
                        <a:t>ST 4</a:t>
                      </a:r>
                      <a:endParaRPr lang="de-DE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+mj-lt"/>
                        </a:rPr>
                        <a:t>Novel</a:t>
                      </a:r>
                      <a:r>
                        <a:rPr lang="de-DE" sz="1800" dirty="0" smtClean="0">
                          <a:latin typeface="+mj-lt"/>
                        </a:rPr>
                        <a:t> </a:t>
                      </a:r>
                      <a:r>
                        <a:rPr lang="de-DE" sz="1800" dirty="0" err="1" smtClean="0">
                          <a:latin typeface="+mj-lt"/>
                        </a:rPr>
                        <a:t>Acceleration</a:t>
                      </a:r>
                      <a:r>
                        <a:rPr lang="de-DE" sz="1800" dirty="0" smtClean="0">
                          <a:latin typeface="+mj-lt"/>
                        </a:rPr>
                        <a:t> </a:t>
                      </a:r>
                      <a:r>
                        <a:rPr lang="de-DE" sz="1800" dirty="0" err="1" smtClean="0">
                          <a:latin typeface="+mj-lt"/>
                        </a:rPr>
                        <a:t>Concepts</a:t>
                      </a:r>
                      <a:endParaRPr lang="de-DE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1" u="sng" dirty="0" smtClean="0"/>
                        <a:t>high</a:t>
                      </a:r>
                      <a:r>
                        <a:rPr lang="en-US" sz="1200" b="1" u="sng" baseline="0" dirty="0" smtClean="0"/>
                        <a:t> power laser development and laser acceleration research</a:t>
                      </a:r>
                      <a:endParaRPr lang="en-US" sz="1200" b="1" u="sng" dirty="0" smtClean="0"/>
                    </a:p>
                    <a:p>
                      <a:r>
                        <a:rPr lang="en-US" sz="1200" b="0" dirty="0" smtClean="0"/>
                        <a:t>experimental and theoretical characterization of laser ion acceleration processes; experimental and theoretical investigation of radiation emitted by laser accelerated electron bunches; demonstration of energy efficient </a:t>
                      </a:r>
                      <a:r>
                        <a:rPr lang="en-US" sz="1200" b="0" dirty="0" err="1" smtClean="0"/>
                        <a:t>Petwawatt</a:t>
                      </a:r>
                      <a:r>
                        <a:rPr lang="en-US" sz="1200" b="0" dirty="0" smtClean="0"/>
                        <a:t> laser technology and advanced pulse cleaning</a:t>
                      </a:r>
                      <a:endParaRPr lang="de-DE" sz="1200" b="0" dirty="0"/>
                    </a:p>
                  </a:txBody>
                  <a:tcPr marL="45720" marR="45720"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de-DE" sz="1800" b="1" dirty="0" smtClean="0"/>
                        <a:t>DTS</a:t>
                      </a:r>
                      <a:endParaRPr lang="de-DE" sz="1800" b="1" dirty="0"/>
                    </a:p>
                  </a:txBody>
                  <a:tcPr vert="vert27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Sensors, ASICS 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and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Interconnects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resistive plate chambers (RPCs) for highest count rates</a:t>
                      </a:r>
                    </a:p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radiation hardness of sensors; fast and high rate gaseous detectors</a:t>
                      </a:r>
                      <a:endParaRPr lang="de-DE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 Transmission 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and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Processing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fast algorithms (e.g. phase retrieval, reconstruction), highest possible data rates</a:t>
                      </a:r>
                      <a:r>
                        <a:rPr lang="en-US" sz="12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well as</a:t>
                      </a: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scalable technology for loss-free buffer and storage in distributed detector systems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 scale DAQ prototypes; common technology platform; scalability of the DAQ demonstrators using CPU/GPU clusters</a:t>
                      </a:r>
                      <a:endParaRPr lang="de-DE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Detector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Systems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ultrafast resistive plate chambers and digital </a:t>
                      </a:r>
                      <a:r>
                        <a:rPr lang="en-US" sz="1200" b="1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SiPMs</a:t>
                      </a:r>
                      <a:endParaRPr lang="en-US" sz="1200" b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highly integrated gaseous detection systems;</a:t>
                      </a:r>
                    </a:p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digital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SiPM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detectors </a:t>
                      </a:r>
                      <a:endParaRPr lang="de-DE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8775" y="287338"/>
            <a:ext cx="838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de-DE" sz="2200" dirty="0" err="1" smtClean="0">
                <a:solidFill>
                  <a:srgbClr val="00589C"/>
                </a:solidFill>
                <a:latin typeface="Arial Bold" charset="0"/>
              </a:rPr>
              <a:t>PoF</a:t>
            </a:r>
            <a:r>
              <a:rPr lang="de-DE" sz="2200" dirty="0" smtClean="0">
                <a:solidFill>
                  <a:srgbClr val="00589C"/>
                </a:solidFill>
                <a:latin typeface="Arial Bold" charset="0"/>
              </a:rPr>
              <a:t> IV – Matter </a:t>
            </a:r>
            <a:r>
              <a:rPr lang="de-DE" sz="2200" dirty="0" err="1" smtClean="0">
                <a:solidFill>
                  <a:srgbClr val="00589C"/>
                </a:solidFill>
                <a:latin typeface="Arial Bold" charset="0"/>
              </a:rPr>
              <a:t>and</a:t>
            </a:r>
            <a:r>
              <a:rPr lang="de-DE" sz="2200" dirty="0" smtClean="0">
                <a:solidFill>
                  <a:srgbClr val="00589C"/>
                </a:solidFill>
                <a:latin typeface="Arial Bold" charset="0"/>
              </a:rPr>
              <a:t> Technology </a:t>
            </a:r>
            <a:endParaRPr lang="de-DE" sz="2200" dirty="0">
              <a:solidFill>
                <a:srgbClr val="00589C"/>
              </a:solidFill>
              <a:latin typeface="Arial Bold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58775" y="685800"/>
            <a:ext cx="838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de-DE" sz="2200" dirty="0" smtClean="0">
                <a:solidFill>
                  <a:srgbClr val="00589C"/>
                </a:solidFill>
              </a:rPr>
              <a:t>Analysis </a:t>
            </a:r>
            <a:r>
              <a:rPr lang="de-DE" sz="2200" dirty="0" err="1" smtClean="0">
                <a:solidFill>
                  <a:srgbClr val="00589C"/>
                </a:solidFill>
              </a:rPr>
              <a:t>of</a:t>
            </a:r>
            <a:r>
              <a:rPr lang="de-DE" sz="2200" dirty="0" smtClean="0">
                <a:solidFill>
                  <a:srgbClr val="00589C"/>
                </a:solidFill>
              </a:rPr>
              <a:t> Situation – HZDR </a:t>
            </a:r>
            <a:r>
              <a:rPr lang="de-DE" sz="2200" dirty="0" err="1" smtClean="0">
                <a:solidFill>
                  <a:srgbClr val="00589C"/>
                </a:solidFill>
              </a:rPr>
              <a:t>perspective</a:t>
            </a:r>
            <a:endParaRPr lang="de-DE" sz="2200" dirty="0">
              <a:solidFill>
                <a:srgbClr val="00487D"/>
              </a:solidFill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227760" y="1916832"/>
            <a:ext cx="3376688" cy="3847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ts val="3000"/>
              </a:lnSpc>
            </a:pPr>
            <a:r>
              <a:rPr lang="de-DE" sz="2000" b="1" dirty="0" smtClean="0">
                <a:solidFill>
                  <a:srgbClr val="003E89"/>
                </a:solidFill>
                <a:latin typeface="Arial Bold" charset="0"/>
                <a:sym typeface="Wingdings" panose="05000000000000000000" pitchFamily="2" charset="2"/>
              </a:rPr>
              <a:t> </a:t>
            </a: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strengthen</a:t>
            </a:r>
            <a:r>
              <a:rPr lang="de-DE" sz="2000" b="1" dirty="0" smtClean="0">
                <a:solidFill>
                  <a:srgbClr val="003E89"/>
                </a:solidFill>
                <a:latin typeface="Arial Bold" charset="0"/>
              </a:rPr>
              <a:t> </a:t>
            </a: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activities</a:t>
            </a:r>
            <a:endParaRPr lang="de-DE" sz="2000" b="1" dirty="0">
              <a:solidFill>
                <a:srgbClr val="003E89"/>
              </a:solidFill>
              <a:latin typeface="Arial Bold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58775" y="1219200"/>
            <a:ext cx="4310124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buClr>
                <a:srgbClr val="00589D"/>
              </a:buClr>
            </a:pPr>
            <a:r>
              <a:rPr lang="de-DE" sz="2000" b="1" dirty="0" smtClean="0"/>
              <a:t>ARD:</a:t>
            </a:r>
            <a:r>
              <a:rPr lang="de-DE" dirty="0" smtClean="0"/>
              <a:t> </a:t>
            </a:r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/>
              <a:t>h</a:t>
            </a:r>
            <a:r>
              <a:rPr lang="de-DE" dirty="0" smtClean="0"/>
              <a:t>igh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HZDR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 smtClean="0"/>
              <a:t>critical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HZDR in all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/>
              <a:t>h</a:t>
            </a:r>
            <a:r>
              <a:rPr lang="de-DE" dirty="0" err="1" smtClean="0"/>
              <a:t>ighly</a:t>
            </a:r>
            <a:r>
              <a:rPr lang="de-DE" dirty="0" smtClean="0"/>
              <a:t> </a:t>
            </a:r>
            <a:r>
              <a:rPr lang="de-DE" dirty="0" err="1" smtClean="0"/>
              <a:t>synergetic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centres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/>
              <a:t>p</a:t>
            </a:r>
            <a:r>
              <a:rPr lang="de-DE" dirty="0" err="1" smtClean="0"/>
              <a:t>rospective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perspectives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endParaRPr lang="de-DE" dirty="0" smtClean="0"/>
          </a:p>
          <a:p>
            <a:pPr eaLnBrk="0" hangingPunct="0">
              <a:lnSpc>
                <a:spcPts val="2400"/>
              </a:lnSpc>
              <a:buClr>
                <a:srgbClr val="00589D"/>
              </a:buClr>
            </a:pPr>
            <a:r>
              <a:rPr lang="de-DE" dirty="0" smtClean="0"/>
              <a:t>DALI: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/>
              <a:t>c</a:t>
            </a:r>
            <a:r>
              <a:rPr lang="de-DE" dirty="0" err="1" smtClean="0"/>
              <a:t>oncept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infrastructure</a:t>
            </a:r>
            <a:r>
              <a:rPr lang="de-DE" dirty="0" smtClean="0"/>
              <a:t> (2024)</a:t>
            </a:r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smtClean="0"/>
              <a:t>R&amp;D on different </a:t>
            </a:r>
            <a:r>
              <a:rPr lang="de-DE" dirty="0" err="1" smtClean="0"/>
              <a:t>components</a:t>
            </a:r>
            <a:r>
              <a:rPr lang="de-DE" dirty="0" smtClean="0"/>
              <a:t> </a:t>
            </a:r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endParaRPr lang="de-DE" dirty="0" smtClean="0"/>
          </a:p>
          <a:p>
            <a:pPr eaLnBrk="0" hangingPunct="0">
              <a:lnSpc>
                <a:spcPts val="2400"/>
              </a:lnSpc>
              <a:buClr>
                <a:srgbClr val="00589D"/>
              </a:buClr>
            </a:pPr>
            <a:r>
              <a:rPr lang="de-DE" b="1" dirty="0" smtClean="0"/>
              <a:t>DTS:</a:t>
            </a:r>
            <a:endParaRPr lang="de-DE" b="1" dirty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/>
              <a:t>h</a:t>
            </a:r>
            <a:r>
              <a:rPr lang="de-DE" dirty="0" smtClean="0"/>
              <a:t>igh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HZDR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scarcely</a:t>
            </a:r>
            <a:r>
              <a:rPr lang="de-DE" dirty="0" smtClean="0"/>
              <a:t> </a:t>
            </a:r>
            <a:r>
              <a:rPr lang="de-DE" dirty="0" err="1" smtClean="0"/>
              <a:t>detector-related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/>
              <a:t>s</a:t>
            </a:r>
            <a:r>
              <a:rPr lang="de-DE" dirty="0" err="1" smtClean="0"/>
              <a:t>ome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running</a:t>
            </a:r>
            <a:r>
              <a:rPr lang="de-DE" dirty="0" smtClean="0"/>
              <a:t> out (gas </a:t>
            </a:r>
            <a:r>
              <a:rPr lang="de-DE" dirty="0" err="1" smtClean="0"/>
              <a:t>dets</a:t>
            </a:r>
            <a:r>
              <a:rPr lang="de-DE" dirty="0" smtClean="0"/>
              <a:t>)</a:t>
            </a:r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/>
              <a:t>l</a:t>
            </a:r>
            <a:r>
              <a:rPr lang="de-DE" dirty="0" err="1" smtClean="0"/>
              <a:t>ow</a:t>
            </a:r>
            <a:r>
              <a:rPr lang="de-DE" dirty="0" smtClean="0"/>
              <a:t> </a:t>
            </a:r>
            <a:r>
              <a:rPr lang="de-DE" dirty="0" err="1" smtClean="0"/>
              <a:t>synergetic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endParaRPr lang="de-DE" dirty="0" smtClean="0"/>
          </a:p>
          <a:p>
            <a:pPr marL="180975" indent="-180975" eaLnBrk="0" hangingPunct="0">
              <a:lnSpc>
                <a:spcPts val="2400"/>
              </a:lnSpc>
              <a:buClr>
                <a:srgbClr val="00589D"/>
              </a:buClr>
              <a:buFont typeface="Wingdings" pitchFamily="2" charset="2"/>
              <a:buChar char="§"/>
            </a:pPr>
            <a:r>
              <a:rPr lang="de-DE" dirty="0" err="1" smtClean="0"/>
              <a:t>unclear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perspectives</a:t>
            </a:r>
            <a:r>
              <a:rPr lang="de-DE" dirty="0" smtClean="0"/>
              <a:t>  </a:t>
            </a:r>
            <a:endParaRPr lang="de-DE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92075" y="519113"/>
            <a:ext cx="1841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de-DE" sz="2200">
              <a:solidFill>
                <a:srgbClr val="00487D"/>
              </a:solidFill>
            </a:endParaRPr>
          </a:p>
        </p:txBody>
      </p:sp>
      <p:sp>
        <p:nvSpPr>
          <p:cNvPr id="2" name="Geschweifte Klammer rechts 1"/>
          <p:cNvSpPr/>
          <p:nvPr/>
        </p:nvSpPr>
        <p:spPr bwMode="auto">
          <a:xfrm>
            <a:off x="4773487" y="1509167"/>
            <a:ext cx="238249" cy="1224136"/>
          </a:xfrm>
          <a:prstGeom prst="rightBrace">
            <a:avLst/>
          </a:prstGeom>
          <a:noFill/>
          <a:ln w="25400">
            <a:solidFill>
              <a:srgbClr val="003E89"/>
            </a:solidFill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Geschweifte Klammer rechts 8"/>
          <p:cNvSpPr/>
          <p:nvPr/>
        </p:nvSpPr>
        <p:spPr bwMode="auto">
          <a:xfrm>
            <a:off x="4773486" y="4591761"/>
            <a:ext cx="238249" cy="1800200"/>
          </a:xfrm>
          <a:prstGeom prst="rightBrace">
            <a:avLst/>
          </a:prstGeom>
          <a:noFill/>
          <a:ln w="25400">
            <a:solidFill>
              <a:srgbClr val="003E89"/>
            </a:solidFill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227760" y="5107140"/>
            <a:ext cx="3376688" cy="769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/>
          <a:p>
            <a:pPr marL="342900" indent="-342900" eaLnBrk="0" hangingPunct="0">
              <a:lnSpc>
                <a:spcPts val="3000"/>
              </a:lnSpc>
              <a:buFont typeface="Wingdings"/>
              <a:buChar char="è"/>
            </a:pP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transfer</a:t>
            </a:r>
            <a:r>
              <a:rPr lang="de-DE" sz="2000" b="1" dirty="0" smtClean="0">
                <a:solidFill>
                  <a:srgbClr val="003E89"/>
                </a:solidFill>
                <a:latin typeface="Arial Bold" charset="0"/>
              </a:rPr>
              <a:t> </a:t>
            </a: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to</a:t>
            </a:r>
            <a:r>
              <a:rPr lang="de-DE" sz="2000" b="1" dirty="0" smtClean="0">
                <a:solidFill>
                  <a:srgbClr val="003E89"/>
                </a:solidFill>
                <a:latin typeface="Arial Bold" charset="0"/>
              </a:rPr>
              <a:t> </a:t>
            </a: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more</a:t>
            </a:r>
            <a:r>
              <a:rPr lang="de-DE" sz="2000" b="1" dirty="0" smtClean="0">
                <a:solidFill>
                  <a:srgbClr val="003E89"/>
                </a:solidFill>
                <a:latin typeface="Arial Bold" charset="0"/>
              </a:rPr>
              <a:t> </a:t>
            </a: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suitable</a:t>
            </a:r>
            <a:r>
              <a:rPr lang="de-DE" sz="2000" b="1" dirty="0" smtClean="0">
                <a:solidFill>
                  <a:srgbClr val="003E89"/>
                </a:solidFill>
                <a:latin typeface="Arial Bold" charset="0"/>
              </a:rPr>
              <a:t/>
            </a:r>
            <a:br>
              <a:rPr lang="de-DE" sz="2000" b="1" dirty="0" smtClean="0">
                <a:solidFill>
                  <a:srgbClr val="003E89"/>
                </a:solidFill>
                <a:latin typeface="Arial Bold" charset="0"/>
              </a:rPr>
            </a:br>
            <a:r>
              <a:rPr lang="de-DE" sz="2000" b="1" dirty="0" err="1" smtClean="0">
                <a:solidFill>
                  <a:srgbClr val="003E89"/>
                </a:solidFill>
                <a:latin typeface="Arial Bold" charset="0"/>
              </a:rPr>
              <a:t>environment</a:t>
            </a:r>
            <a:r>
              <a:rPr lang="de-DE" sz="2000" b="1" dirty="0" smtClean="0">
                <a:solidFill>
                  <a:srgbClr val="003E89"/>
                </a:solidFill>
                <a:latin typeface="Arial Bold" charset="0"/>
              </a:rPr>
              <a:t>(s)</a:t>
            </a:r>
            <a:endParaRPr lang="de-DE" sz="2000" b="1" dirty="0">
              <a:solidFill>
                <a:srgbClr val="003E89"/>
              </a:solidFill>
              <a:latin typeface="Arial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4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8775" y="287338"/>
            <a:ext cx="838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de-DE" sz="2200" dirty="0" err="1" smtClean="0">
                <a:solidFill>
                  <a:srgbClr val="00589C"/>
                </a:solidFill>
                <a:latin typeface="Arial Bold" charset="0"/>
              </a:rPr>
              <a:t>PoF</a:t>
            </a:r>
            <a:r>
              <a:rPr lang="de-DE" sz="2200" dirty="0" smtClean="0">
                <a:solidFill>
                  <a:srgbClr val="00589C"/>
                </a:solidFill>
                <a:latin typeface="Arial Bold" charset="0"/>
              </a:rPr>
              <a:t> IV – Matter </a:t>
            </a:r>
            <a:r>
              <a:rPr lang="de-DE" sz="2200" dirty="0" err="1" smtClean="0">
                <a:solidFill>
                  <a:srgbClr val="00589C"/>
                </a:solidFill>
                <a:latin typeface="Arial Bold" charset="0"/>
              </a:rPr>
              <a:t>and</a:t>
            </a:r>
            <a:r>
              <a:rPr lang="de-DE" sz="2200" dirty="0" smtClean="0">
                <a:solidFill>
                  <a:srgbClr val="00589C"/>
                </a:solidFill>
                <a:latin typeface="Arial Bold" charset="0"/>
              </a:rPr>
              <a:t> Technology </a:t>
            </a:r>
            <a:endParaRPr lang="de-DE" sz="2200" dirty="0">
              <a:solidFill>
                <a:srgbClr val="00589C"/>
              </a:solidFill>
              <a:latin typeface="Arial Bold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58775" y="685800"/>
            <a:ext cx="838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de-DE" sz="2200" dirty="0" err="1">
                <a:solidFill>
                  <a:srgbClr val="00589C"/>
                </a:solidFill>
              </a:rPr>
              <a:t>Programmatic</a:t>
            </a:r>
            <a:r>
              <a:rPr lang="de-DE" sz="2200" dirty="0">
                <a:solidFill>
                  <a:srgbClr val="00589C"/>
                </a:solidFill>
              </a:rPr>
              <a:t> </a:t>
            </a:r>
            <a:r>
              <a:rPr lang="de-DE" sz="2200" dirty="0" err="1">
                <a:solidFill>
                  <a:srgbClr val="00589C"/>
                </a:solidFill>
              </a:rPr>
              <a:t>Scheme</a:t>
            </a:r>
            <a:r>
              <a:rPr lang="de-DE" sz="2200" dirty="0">
                <a:solidFill>
                  <a:srgbClr val="00589C"/>
                </a:solidFill>
              </a:rPr>
              <a:t> </a:t>
            </a:r>
            <a:r>
              <a:rPr lang="de-DE" sz="2200" dirty="0" err="1" smtClean="0">
                <a:solidFill>
                  <a:srgbClr val="00589C"/>
                </a:solidFill>
              </a:rPr>
              <a:t>of</a:t>
            </a:r>
            <a:r>
              <a:rPr lang="de-DE" sz="2200" dirty="0" smtClean="0">
                <a:solidFill>
                  <a:srgbClr val="00589C"/>
                </a:solidFill>
              </a:rPr>
              <a:t> HZDR in </a:t>
            </a:r>
            <a:r>
              <a:rPr lang="de-DE" sz="2200" dirty="0" err="1" smtClean="0">
                <a:solidFill>
                  <a:srgbClr val="00589C"/>
                </a:solidFill>
              </a:rPr>
              <a:t>PoF</a:t>
            </a:r>
            <a:r>
              <a:rPr lang="de-DE" sz="2200" dirty="0" smtClean="0">
                <a:solidFill>
                  <a:srgbClr val="00589C"/>
                </a:solidFill>
              </a:rPr>
              <a:t> IV (Plan)</a:t>
            </a:r>
            <a:endParaRPr lang="de-DE" sz="2200" dirty="0">
              <a:solidFill>
                <a:srgbClr val="00487D"/>
              </a:solidFill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92075" y="519113"/>
            <a:ext cx="1841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de-DE" sz="2200">
              <a:solidFill>
                <a:srgbClr val="00487D"/>
              </a:solidFill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32992"/>
              </p:ext>
            </p:extLst>
          </p:nvPr>
        </p:nvGraphicFramePr>
        <p:xfrm>
          <a:off x="358775" y="1344776"/>
          <a:ext cx="8461696" cy="40284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801"/>
                <a:gridCol w="576064"/>
                <a:gridCol w="2592288"/>
                <a:gridCol w="4896543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de-DE" sz="1800" b="1" dirty="0" smtClean="0"/>
                        <a:t>ARD</a:t>
                      </a:r>
                      <a:endParaRPr lang="de-DE" sz="1800" b="1" dirty="0"/>
                    </a:p>
                  </a:txBody>
                  <a:tcPr vert="vert270">
                    <a:solidFill>
                      <a:srgbClr val="FFB1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Superconducting RF Science and Technology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u="none" dirty="0" smtClean="0"/>
                        <a:t>SRF-</a:t>
                      </a:r>
                      <a:r>
                        <a:rPr lang="de-DE" sz="1600" b="0" u="none" dirty="0" err="1" smtClean="0"/>
                        <a:t>gun</a:t>
                      </a:r>
                      <a:r>
                        <a:rPr lang="de-DE" sz="1600" b="0" u="none" dirty="0" smtClean="0"/>
                        <a:t> </a:t>
                      </a:r>
                      <a:r>
                        <a:rPr lang="de-DE" sz="1600" b="0" u="none" dirty="0" err="1" smtClean="0"/>
                        <a:t>development</a:t>
                      </a:r>
                      <a:endParaRPr lang="de-DE" sz="1600" b="0" u="none" dirty="0" smtClean="0"/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ST</a:t>
                      </a:r>
                      <a:r>
                        <a:rPr lang="en-US" sz="1800" baseline="0" dirty="0" smtClean="0">
                          <a:latin typeface="+mj-lt"/>
                        </a:rPr>
                        <a:t> 3</a:t>
                      </a:r>
                      <a:r>
                        <a:rPr lang="en-US" sz="1800" dirty="0" smtClean="0">
                          <a:latin typeface="+mj-lt"/>
                        </a:rPr>
                        <a:t>	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Picosecond and </a:t>
                      </a:r>
                      <a:r>
                        <a:rPr lang="en-US" sz="1800" dirty="0" err="1" smtClean="0">
                          <a:latin typeface="+mj-lt"/>
                        </a:rPr>
                        <a:t>Femto</a:t>
                      </a:r>
                      <a:r>
                        <a:rPr lang="en-US" sz="1800" dirty="0" smtClean="0">
                          <a:latin typeface="+mj-lt"/>
                        </a:rPr>
                        <a:t>-second Electron and Photon Beams	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diagnostics (++)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u="none" dirty="0" smtClean="0"/>
                        <a:t>high data rate detector systems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u="none" dirty="0" smtClean="0">
                          <a:solidFill>
                            <a:srgbClr val="003E89"/>
                          </a:solidFill>
                        </a:rPr>
                        <a:t>HIBEF</a:t>
                      </a:r>
                      <a:r>
                        <a:rPr lang="en-US" sz="1600" b="0" u="none" baseline="0" dirty="0" smtClean="0">
                          <a:solidFill>
                            <a:srgbClr val="003E89"/>
                          </a:solidFill>
                        </a:rPr>
                        <a:t> development issues</a:t>
                      </a:r>
                      <a:endParaRPr lang="de-DE" sz="1600" b="0" u="none" dirty="0">
                        <a:solidFill>
                          <a:srgbClr val="003E89"/>
                        </a:solidFill>
                      </a:endParaRPr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+mj-lt"/>
                        </a:rPr>
                        <a:t>ST 4</a:t>
                      </a:r>
                      <a:endParaRPr lang="de-DE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+mj-lt"/>
                        </a:rPr>
                        <a:t>Novel</a:t>
                      </a:r>
                      <a:r>
                        <a:rPr lang="de-DE" sz="1800" dirty="0" smtClean="0">
                          <a:latin typeface="+mj-lt"/>
                        </a:rPr>
                        <a:t> </a:t>
                      </a:r>
                      <a:r>
                        <a:rPr lang="de-DE" sz="1800" dirty="0" err="1" smtClean="0">
                          <a:latin typeface="+mj-lt"/>
                        </a:rPr>
                        <a:t>Acceleration</a:t>
                      </a:r>
                      <a:r>
                        <a:rPr lang="de-DE" sz="1800" dirty="0" smtClean="0">
                          <a:latin typeface="+mj-lt"/>
                        </a:rPr>
                        <a:t> </a:t>
                      </a:r>
                      <a:r>
                        <a:rPr lang="de-DE" sz="1800" dirty="0" err="1" smtClean="0">
                          <a:latin typeface="+mj-lt"/>
                        </a:rPr>
                        <a:t>Concepts</a:t>
                      </a:r>
                      <a:endParaRPr lang="de-DE" sz="1800" dirty="0">
                        <a:latin typeface="+mj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u="none" dirty="0" smtClean="0"/>
                        <a:t>high</a:t>
                      </a:r>
                      <a:r>
                        <a:rPr lang="en-US" sz="1600" b="0" u="none" baseline="0" dirty="0" smtClean="0"/>
                        <a:t> power laser development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u="none" baseline="0" dirty="0" smtClean="0"/>
                        <a:t>laser acceleration research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u="none" dirty="0" smtClean="0">
                          <a:solidFill>
                            <a:srgbClr val="003E89"/>
                          </a:solidFill>
                        </a:rPr>
                        <a:t>HIBEF</a:t>
                      </a:r>
                      <a:r>
                        <a:rPr lang="en-US" sz="1600" b="0" u="none" baseline="0" dirty="0" smtClean="0">
                          <a:solidFill>
                            <a:srgbClr val="003E89"/>
                          </a:solidFill>
                        </a:rPr>
                        <a:t> development issues</a:t>
                      </a:r>
                      <a:endParaRPr lang="de-DE" sz="1600" b="0" u="none" dirty="0" smtClean="0">
                        <a:solidFill>
                          <a:srgbClr val="003E89"/>
                        </a:solidFill>
                      </a:endParaRPr>
                    </a:p>
                  </a:txBody>
                  <a:tcPr marL="45720" marR="45720"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de-DE" sz="1800" b="1" dirty="0" smtClean="0"/>
                        <a:t>DTS</a:t>
                      </a:r>
                      <a:endParaRPr lang="de-DE" sz="1800" b="1" dirty="0"/>
                    </a:p>
                  </a:txBody>
                  <a:tcPr vert="vert27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Sensors, ASICS 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and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Interconnects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45720"/>
                </a:tc>
                <a:tc rowSpan="3">
                  <a:txBody>
                    <a:bodyPr/>
                    <a:lstStyle/>
                    <a:p>
                      <a:r>
                        <a:rPr lang="de-DE" sz="1600" b="1" u="none" dirty="0" smtClean="0">
                          <a:solidFill>
                            <a:srgbClr val="FF0000"/>
                          </a:solidFill>
                        </a:rPr>
                        <a:t>Transfer</a:t>
                      </a:r>
                      <a:r>
                        <a:rPr lang="de-DE" sz="1600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sz="1600" b="1" u="none" baseline="0" dirty="0" err="1" smtClean="0">
                          <a:solidFill>
                            <a:srgbClr val="FF0000"/>
                          </a:solidFill>
                        </a:rPr>
                        <a:t>of</a:t>
                      </a:r>
                      <a:r>
                        <a:rPr lang="de-DE" sz="1600" b="1" u="none" baseline="0" dirty="0" smtClean="0">
                          <a:solidFill>
                            <a:srgbClr val="FF0000"/>
                          </a:solidFill>
                        </a:rPr>
                        <a:t> all DTS-</a:t>
                      </a:r>
                      <a:r>
                        <a:rPr lang="de-DE" sz="1600" b="1" u="none" baseline="0" dirty="0" err="1" smtClean="0">
                          <a:solidFill>
                            <a:srgbClr val="FF0000"/>
                          </a:solidFill>
                        </a:rPr>
                        <a:t>related</a:t>
                      </a:r>
                      <a:r>
                        <a:rPr lang="de-DE" sz="1600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sz="1600" b="1" u="none" baseline="0" dirty="0" err="1" smtClean="0">
                          <a:solidFill>
                            <a:srgbClr val="FF0000"/>
                          </a:solidFill>
                        </a:rPr>
                        <a:t>activities</a:t>
                      </a:r>
                      <a:r>
                        <a:rPr lang="de-DE" sz="1600" b="1" u="none" baseline="0" dirty="0" smtClean="0">
                          <a:solidFill>
                            <a:srgbClr val="FF0000"/>
                          </a:solidFill>
                        </a:rPr>
                        <a:t>!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u="none" baseline="0" dirty="0" err="1" smtClean="0"/>
                        <a:t>transfer</a:t>
                      </a:r>
                      <a:r>
                        <a:rPr lang="de-DE" sz="1600" b="0" u="none" baseline="0" dirty="0" smtClean="0"/>
                        <a:t> </a:t>
                      </a:r>
                      <a:r>
                        <a:rPr lang="de-DE" sz="1600" b="0" u="none" baseline="0" dirty="0" err="1" smtClean="0"/>
                        <a:t>to</a:t>
                      </a:r>
                      <a:r>
                        <a:rPr lang="de-DE" sz="1600" b="0" u="none" baseline="0" dirty="0" smtClean="0"/>
                        <a:t> ARD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u="none" baseline="0" dirty="0" err="1" smtClean="0"/>
                        <a:t>transfer</a:t>
                      </a:r>
                      <a:r>
                        <a:rPr lang="de-DE" sz="1600" b="0" u="none" baseline="0" dirty="0" smtClean="0"/>
                        <a:t> </a:t>
                      </a:r>
                      <a:r>
                        <a:rPr lang="de-DE" sz="1600" b="0" u="none" baseline="0" dirty="0" err="1" smtClean="0"/>
                        <a:t>to</a:t>
                      </a:r>
                      <a:r>
                        <a:rPr lang="de-DE" sz="1600" b="0" u="none" baseline="0" dirty="0" smtClean="0"/>
                        <a:t> MML Research Topic 1 on „Matter“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b="0" u="none" baseline="0" dirty="0" err="1" smtClean="0">
                          <a:solidFill>
                            <a:srgbClr val="003E89"/>
                          </a:solidFill>
                        </a:rPr>
                        <a:t>transfer</a:t>
                      </a:r>
                      <a:r>
                        <a:rPr lang="de-DE" sz="1600" b="0" u="none" baseline="0" dirty="0" smtClean="0">
                          <a:solidFill>
                            <a:srgbClr val="003E89"/>
                          </a:solidFill>
                        </a:rPr>
                        <a:t> </a:t>
                      </a:r>
                      <a:r>
                        <a:rPr lang="de-DE" sz="1600" b="0" u="none" baseline="0" dirty="0" err="1" smtClean="0">
                          <a:solidFill>
                            <a:srgbClr val="003E89"/>
                          </a:solidFill>
                        </a:rPr>
                        <a:t>to</a:t>
                      </a:r>
                      <a:r>
                        <a:rPr lang="de-DE" sz="1600" b="0" u="none" baseline="0" dirty="0" smtClean="0">
                          <a:solidFill>
                            <a:srgbClr val="003E89"/>
                          </a:solidFill>
                        </a:rPr>
                        <a:t> MML Research Topic 2 on „Materials“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b="0" u="none" baseline="0" dirty="0" err="1" smtClean="0"/>
                        <a:t>transfer</a:t>
                      </a:r>
                      <a:r>
                        <a:rPr lang="de-DE" sz="1600" b="0" u="none" baseline="0" dirty="0" smtClean="0"/>
                        <a:t> </a:t>
                      </a:r>
                      <a:r>
                        <a:rPr lang="de-DE" sz="1600" b="0" u="none" baseline="0" dirty="0" err="1" smtClean="0"/>
                        <a:t>to</a:t>
                      </a:r>
                      <a:r>
                        <a:rPr lang="de-DE" sz="1600" b="0" u="none" baseline="0" dirty="0" smtClean="0"/>
                        <a:t> Cancer Research</a:t>
                      </a:r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 Transmission 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and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Processing</a:t>
                      </a:r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de-DE" sz="1400" b="0" u="none" dirty="0"/>
                    </a:p>
                  </a:txBody>
                  <a:tcPr marL="45720" marR="4572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 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Detector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Systems</a:t>
                      </a:r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de-DE" sz="1400" b="0" u="none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2" name="Rechteck 1"/>
          <p:cNvSpPr/>
          <p:nvPr/>
        </p:nvSpPr>
        <p:spPr bwMode="auto">
          <a:xfrm>
            <a:off x="358775" y="5517232"/>
            <a:ext cx="8461697" cy="936104"/>
          </a:xfrm>
          <a:prstGeom prst="rect">
            <a:avLst/>
          </a:prstGeom>
          <a:solidFill>
            <a:srgbClr val="003E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err="1">
                <a:solidFill>
                  <a:schemeClr val="bg1"/>
                </a:solidFill>
              </a:rPr>
              <a:t>Decision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pending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>
                <a:solidFill>
                  <a:schemeClr val="bg1"/>
                </a:solidFill>
              </a:rPr>
              <a:t>where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>
                <a:solidFill>
                  <a:schemeClr val="bg1"/>
                </a:solidFill>
              </a:rPr>
              <a:t>to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>
                <a:solidFill>
                  <a:schemeClr val="bg1"/>
                </a:solidFill>
              </a:rPr>
              <a:t>put</a:t>
            </a:r>
            <a:r>
              <a:rPr lang="de-DE" sz="1600" dirty="0">
                <a:solidFill>
                  <a:schemeClr val="bg1"/>
                </a:solidFill>
              </a:rPr>
              <a:t>:</a:t>
            </a:r>
            <a:r>
              <a:rPr lang="de-DE" b="1" dirty="0">
                <a:solidFill>
                  <a:schemeClr val="bg1"/>
                </a:solidFill>
              </a:rPr>
              <a:t>	 </a:t>
            </a:r>
            <a:r>
              <a:rPr lang="de-DE" b="1" dirty="0" smtClean="0">
                <a:solidFill>
                  <a:schemeClr val="bg1"/>
                </a:solidFill>
              </a:rPr>
              <a:t>   high </a:t>
            </a:r>
            <a:r>
              <a:rPr lang="de-DE" b="1" dirty="0" err="1">
                <a:solidFill>
                  <a:schemeClr val="bg1"/>
                </a:solidFill>
              </a:rPr>
              <a:t>performance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computing</a:t>
            </a:r>
            <a:r>
              <a:rPr lang="de-DE" b="1" dirty="0">
                <a:solidFill>
                  <a:schemeClr val="bg1"/>
                </a:solidFill>
              </a:rPr>
              <a:t>/</a:t>
            </a:r>
            <a:r>
              <a:rPr lang="de-DE" b="1" dirty="0" err="1">
                <a:solidFill>
                  <a:schemeClr val="bg1"/>
                </a:solidFill>
              </a:rPr>
              <a:t>big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data</a:t>
            </a:r>
            <a:endParaRPr lang="de-DE" b="1" dirty="0">
              <a:solidFill>
                <a:schemeClr val="bg1"/>
              </a:solidFill>
            </a:endParaRP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DE" sz="1600" dirty="0" smtClean="0">
              <a:solidFill>
                <a:schemeClr val="bg1"/>
              </a:solidFill>
            </a:endParaRP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de-DE" sz="1600" dirty="0" err="1" smtClean="0">
                <a:solidFill>
                  <a:schemeClr val="bg1"/>
                </a:solidFill>
              </a:rPr>
              <a:t>p</a:t>
            </a:r>
            <a:r>
              <a:rPr lang="de-DE" sz="1600" dirty="0" err="1" smtClean="0">
                <a:solidFill>
                  <a:schemeClr val="bg1"/>
                </a:solidFill>
              </a:rPr>
              <a:t>ossible</a:t>
            </a:r>
            <a:r>
              <a:rPr lang="de-DE" sz="1600" dirty="0" smtClean="0">
                <a:solidFill>
                  <a:schemeClr val="bg1"/>
                </a:solidFill>
              </a:rPr>
              <a:t>: 		MT, MML </a:t>
            </a:r>
            <a:r>
              <a:rPr lang="de-DE" sz="1600" dirty="0" err="1" smtClean="0">
                <a:solidFill>
                  <a:schemeClr val="bg1"/>
                </a:solidFill>
              </a:rPr>
              <a:t>or</a:t>
            </a:r>
            <a:r>
              <a:rPr lang="de-DE" sz="1600" dirty="0" smtClean="0">
                <a:solidFill>
                  <a:schemeClr val="bg1"/>
                </a:solidFill>
              </a:rPr>
              <a:t> a </a:t>
            </a:r>
            <a:r>
              <a:rPr lang="de-DE" sz="1600" dirty="0" err="1" smtClean="0">
                <a:solidFill>
                  <a:schemeClr val="bg1"/>
                </a:solidFill>
              </a:rPr>
              <a:t>dedicated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comprehensive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computing</a:t>
            </a:r>
            <a:r>
              <a:rPr lang="de-DE" sz="1600" dirty="0" smtClean="0">
                <a:solidFill>
                  <a:schemeClr val="bg1"/>
                </a:solidFill>
              </a:rPr>
              <a:t>/</a:t>
            </a:r>
            <a:r>
              <a:rPr lang="de-DE" sz="1600" dirty="0" err="1" smtClean="0">
                <a:solidFill>
                  <a:schemeClr val="bg1"/>
                </a:solidFill>
              </a:rPr>
              <a:t>big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data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program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4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E8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E8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Praesentation_blau_Kiele</Template>
  <TotalTime>0</TotalTime>
  <Words>452</Words>
  <Application>Microsoft Office PowerPoint</Application>
  <PresentationFormat>Overheadfolien</PresentationFormat>
  <Paragraphs>84</Paragraphs>
  <Slides>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FZD</dc:creator>
  <cp:lastModifiedBy>SEK</cp:lastModifiedBy>
  <cp:revision>15</cp:revision>
  <dcterms:created xsi:type="dcterms:W3CDTF">2016-11-24T15:18:05Z</dcterms:created>
  <dcterms:modified xsi:type="dcterms:W3CDTF">2016-11-25T11:03:55Z</dcterms:modified>
</cp:coreProperties>
</file>