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slideLayouts/slideLayout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slideLayouts/slideLayout1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1.xml" ContentType="application/vnd.openxmlformats-officedocument.presentationml.slideLayout+xml"/>
  <Override PartName="/ppt/theme/theme1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93740" r:id="rId2"/>
    <p:sldMasterId id="2147493743" r:id="rId3"/>
    <p:sldMasterId id="2147493744" r:id="rId4"/>
    <p:sldMasterId id="2147493741" r:id="rId5"/>
    <p:sldMasterId id="2147483663" r:id="rId6"/>
    <p:sldMasterId id="2147483652" r:id="rId7"/>
    <p:sldMasterId id="2147483651" r:id="rId8"/>
    <p:sldMasterId id="2147483653" r:id="rId9"/>
    <p:sldMasterId id="2147483654" r:id="rId10"/>
    <p:sldMasterId id="2147483655" r:id="rId11"/>
    <p:sldMasterId id="2147483656" r:id="rId12"/>
    <p:sldMasterId id="2147483658" r:id="rId13"/>
    <p:sldMasterId id="2147483657" r:id="rId14"/>
    <p:sldMasterId id="2147483661" r:id="rId15"/>
    <p:sldMasterId id="2147483662" r:id="rId16"/>
    <p:sldMasterId id="2147493768" r:id="rId17"/>
  </p:sldMasterIdLst>
  <p:notesMasterIdLst>
    <p:notesMasterId r:id="rId29"/>
  </p:notesMasterIdLst>
  <p:handoutMasterIdLst>
    <p:handoutMasterId r:id="rId30"/>
  </p:handoutMasterIdLst>
  <p:sldIdLst>
    <p:sldId id="435" r:id="rId18"/>
    <p:sldId id="374" r:id="rId19"/>
    <p:sldId id="420" r:id="rId20"/>
    <p:sldId id="422" r:id="rId21"/>
    <p:sldId id="423" r:id="rId22"/>
    <p:sldId id="425" r:id="rId23"/>
    <p:sldId id="429" r:id="rId24"/>
    <p:sldId id="426" r:id="rId25"/>
    <p:sldId id="424" r:id="rId26"/>
    <p:sldId id="436" r:id="rId27"/>
    <p:sldId id="437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51515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51515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FF9900"/>
    <a:srgbClr val="B9B9B9"/>
    <a:srgbClr val="FF9966"/>
    <a:srgbClr val="F28E00"/>
    <a:srgbClr val="808080"/>
    <a:srgbClr val="CF6800"/>
    <a:srgbClr val="CC6B00"/>
    <a:srgbClr val="FF589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3065" autoAdjust="0"/>
  </p:normalViewPr>
  <p:slideViewPr>
    <p:cSldViewPr snapToGrid="0">
      <p:cViewPr>
        <p:scale>
          <a:sx n="70" d="100"/>
          <a:sy n="70" d="100"/>
        </p:scale>
        <p:origin x="-1666" y="-341"/>
      </p:cViewPr>
      <p:guideLst>
        <p:guide orient="horz" pos="65"/>
        <p:guide orient="horz" pos="4147"/>
        <p:guide pos="5528"/>
        <p:guide pos="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248"/>
    </p:cViewPr>
  </p:sorterViewPr>
  <p:notesViewPr>
    <p:cSldViewPr snapToGrid="0">
      <p:cViewPr varScale="1">
        <p:scale>
          <a:sx n="76" d="100"/>
          <a:sy n="76" d="100"/>
        </p:scale>
        <p:origin x="-2166" y="-114"/>
      </p:cViewPr>
      <p:guideLst>
        <p:guide orient="horz" pos="3223"/>
        <p:guide pos="2237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7137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8" tIns="47370" rIns="94738" bIns="4737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07" y="1"/>
            <a:ext cx="3077137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8" tIns="47370" rIns="94738" bIns="4737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721154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8" tIns="47370" rIns="94738" bIns="4737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07" y="9721154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38" tIns="47370" rIns="94738" bIns="4737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E801FE-7A21-4C0E-82D8-1E0ED1B3ED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02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7137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8" tIns="47362" rIns="94728" bIns="47362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1"/>
            <a:ext cx="3077137" cy="51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8" tIns="47362" rIns="94728" bIns="47362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6512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1" y="4859757"/>
            <a:ext cx="5680103" cy="46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8" tIns="47362" rIns="94728" bIns="47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11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1154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8" tIns="47362" rIns="94728" bIns="47362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1154"/>
            <a:ext cx="3077137" cy="5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28" tIns="47362" rIns="94728" bIns="47362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3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ADB5C312-96FF-4B9A-B907-82372B9D6C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90431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titel_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91995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HG_LOGO_ENG_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8"/>
          <p:cNvSpPr>
            <a:spLocks noChangeArrowheads="1"/>
          </p:cNvSpPr>
          <p:nvPr userDrawn="1"/>
        </p:nvSpPr>
        <p:spPr bwMode="auto">
          <a:xfrm>
            <a:off x="0" y="0"/>
            <a:ext cx="9144000" cy="4976813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de-DE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5148263"/>
            <a:ext cx="7159625" cy="549275"/>
          </a:xfrm>
        </p:spPr>
        <p:txBody>
          <a:bodyPr anchor="ctr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0363" y="5551488"/>
            <a:ext cx="7164387" cy="541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UNTERTITELBEREICH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12" name="Picture 5" descr="trenner_footer_strukma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395288" y="60848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Berlin, </a:t>
            </a:r>
            <a:fld id="{59C53E94-0FD9-4026-A47B-B1EF191F7FB0}" type="datetime1">
              <a:rPr lang="en-GB"/>
              <a:pPr>
                <a:defRPr/>
              </a:pPr>
              <a:t>27/11/2016</a:t>
            </a:fld>
            <a:endParaRPr lang="de-DE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2750" y="6573797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D4495-FC46-4B6F-BC8F-A723D9957B5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89636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99A2F17-37C6-4422-B620-A32A8E220A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8240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98182F35-4470-41E3-8235-14FA2601BE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38200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47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5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11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135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14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996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3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PAGE </a:t>
            </a:r>
            <a:fld id="{6D550993-802B-4603-9689-D833159236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0" y="6742112"/>
            <a:ext cx="3048000" cy="118580"/>
          </a:xfrm>
          <a:prstGeom prst="rect">
            <a:avLst/>
          </a:prstGeom>
          <a:solidFill>
            <a:srgbClr val="CF6800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999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49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50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27.11.2016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87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SEITE </a:t>
            </a:r>
            <a:fld id="{7E3C09A8-6CD1-41A3-A57B-B2BD488FFDB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Rechteck 3"/>
          <p:cNvSpPr/>
          <p:nvPr userDrawn="1"/>
        </p:nvSpPr>
        <p:spPr bwMode="auto">
          <a:xfrm>
            <a:off x="0" y="6742112"/>
            <a:ext cx="3048000" cy="118580"/>
          </a:xfrm>
          <a:prstGeom prst="rect">
            <a:avLst/>
          </a:prstGeom>
          <a:solidFill>
            <a:srgbClr val="CF6800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3336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F1FC5B2-7159-4286-807C-69CA9F9EB3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64934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F1FC5B2-7159-4286-807C-69CA9F9EB3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06493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7856" y="285063"/>
            <a:ext cx="8458200" cy="578062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69C85F2-FE8D-487A-BAB2-BE99A1EEF83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71101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152EE05A-DA39-4FD0-AFAA-89F17E2A50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406784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6CC7A5A6-36E0-4AB6-A692-5EDC868610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41876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PAGE </a:t>
            </a:r>
            <a:fld id="{EE478ED0-E7C8-45B8-A2D8-BAC61C91EB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0297699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folien_foo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6035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auf Seite umfärben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60020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22E97D07-570B-4E42-87F4-D51F67B753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030" name="Picture 25" descr="HG_LOGO_S_ENG_RG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38" r:id="rId1"/>
    <p:sldLayoutId id="2147493730" r:id="rId2"/>
    <p:sldLayoutId id="2147493739" r:id="rId3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folien_footer_energ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96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28775"/>
            <a:ext cx="82296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390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6C0BD8D9-3924-4B51-A225-3CAC67F7F7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6150" name="Picture 11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33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dirty="0"/>
          </a:p>
        </p:txBody>
      </p:sp>
      <p:pic>
        <p:nvPicPr>
          <p:cNvPr id="7171" name="Picture 10" descr="trenner_footer_gesundhe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842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851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96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D96FB2DF-DC10-4139-84BB-BE6E014A270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7175" name="Picture 13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folien_footer_gesundhe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69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4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3FF859EB-762E-427E-B1CF-D2EE36595B2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198" name="Picture 11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34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922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851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9221" name="Picture 8" descr="trenner_footer_key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E279F8B6-ABA8-4B59-8267-4877E96694E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9223" name="Picture 11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folien_footer_key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79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407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BC4FA211-BA2D-47B0-B341-E065EA5FE93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46" name="Picture 10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35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331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851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3317" name="Picture 9" descr="trenner_footer_verkeh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7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4443FC01-5D07-43E4-8661-C003A98D41D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3319" name="Picture 12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folien_footer_verke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440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143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514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428400A1-2159-4B85-B09D-812C4D0576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4342" name="Picture 10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37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45BD24-A9F3-4EE4-B348-30C1D5686355}" type="datetimeFigureOut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27.11.2016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B97EDAE-1318-4BDA-A41F-954F465DEAC2}" type="slidenum">
              <a:rPr lang="de-D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2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69" r:id="rId1"/>
    <p:sldLayoutId id="2147493770" r:id="rId2"/>
    <p:sldLayoutId id="2147493771" r:id="rId3"/>
    <p:sldLayoutId id="2147493772" r:id="rId4"/>
    <p:sldLayoutId id="2147493773" r:id="rId5"/>
    <p:sldLayoutId id="2147493774" r:id="rId6"/>
    <p:sldLayoutId id="2147493775" r:id="rId7"/>
    <p:sldLayoutId id="2147493776" r:id="rId8"/>
    <p:sldLayoutId id="2147493777" r:id="rId9"/>
    <p:sldLayoutId id="2147493778" r:id="rId10"/>
    <p:sldLayoutId id="214749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851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1269" name="Picture 8" descr="trenner_footer_struk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F4518DEC-DAA2-43D6-80CE-A6B96418AD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1271" name="Picture 11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985429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-4763"/>
            <a:ext cx="9144000" cy="6858001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715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38513"/>
            <a:ext cx="6500813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1269" name="Picture 8" descr="trenner_footer_struk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4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F4518DEC-DAA2-43D6-80CE-A6B96418AD6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1271" name="Picture 11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9985429"/>
      </p:ext>
    </p:extLst>
  </p:cSld>
  <p:clrMap bg1="lt1" tx1="dk1" bg2="lt2" tx2="dk2" accent1="accent1" accent2="accent2" accent3="accent3" accent4="accent4" accent5="accent5" accent6="accent6" hlink="hlink" folHlink="folHlink"/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5pPr>
      <a:lvl6pPr marL="25146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6pPr>
      <a:lvl7pPr marL="29718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7pPr>
      <a:lvl8pPr marL="34290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8pPr>
      <a:lvl9pPr marL="3886200" indent="-228600" algn="l" rtl="0" fontAlgn="base">
        <a:lnSpc>
          <a:spcPts val="3000"/>
        </a:lnSpc>
        <a:spcBef>
          <a:spcPct val="20000"/>
        </a:spcBef>
        <a:spcAft>
          <a:spcPct val="20000"/>
        </a:spcAft>
        <a:buClr>
          <a:schemeClr val="bg1"/>
        </a:buClr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folien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/>
              <a:t>PAGE </a:t>
            </a:r>
            <a:fld id="{E19337A0-33FB-4472-832E-A1722441FB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12294" name="Picture 10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5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folien_footer_strukm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000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einfärben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481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E19337A0-33FB-4472-832E-A1722441FBD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2294" name="Picture 10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17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42" r:id="rId1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820738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228725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lien_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6850" y="277813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auf Seite umfärben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60020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</p:txBody>
      </p:sp>
      <p:sp>
        <p:nvSpPr>
          <p:cNvPr id="82944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894EAB82-0C59-461C-ADE4-249D64DBE1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Rechteck 5"/>
          <p:cNvSpPr/>
          <p:nvPr userDrawn="1"/>
        </p:nvSpPr>
        <p:spPr bwMode="auto">
          <a:xfrm>
            <a:off x="0" y="6742112"/>
            <a:ext cx="3048000" cy="118580"/>
          </a:xfrm>
          <a:prstGeom prst="rect">
            <a:avLst/>
          </a:prstGeom>
          <a:solidFill>
            <a:srgbClr val="CF6800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31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dirty="0"/>
          </a:p>
        </p:txBody>
      </p:sp>
      <p:pic>
        <p:nvPicPr>
          <p:cNvPr id="3075" name="Picture 8" descr="trenner_footer_e_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4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3249613"/>
            <a:ext cx="822960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Als weitere Sekundärfarben ergänzen drei Grautöne Seriosität und Neutralität.</a:t>
            </a:r>
          </a:p>
          <a:p>
            <a:pPr lvl="1"/>
            <a:r>
              <a:rPr 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dirty="0" smtClean="0"/>
              <a:t>Punkt x</a:t>
            </a:r>
          </a:p>
          <a:p>
            <a:pPr lvl="2"/>
            <a:r>
              <a:rPr lang="de-DE" dirty="0" smtClean="0"/>
              <a:t>Punkt y</a:t>
            </a:r>
          </a:p>
          <a:p>
            <a:pPr lvl="0"/>
            <a:endParaRPr lang="de-DE" dirty="0" smtClean="0"/>
          </a:p>
        </p:txBody>
      </p:sp>
      <p:sp>
        <p:nvSpPr>
          <p:cNvPr id="300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913C211C-193B-4220-B828-400166A7A26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079" name="Picture 12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folien_footer_e_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4638"/>
            <a:ext cx="9169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260350"/>
            <a:ext cx="82296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  <a:br>
              <a:rPr lang="de-DE" smtClean="0"/>
            </a:br>
            <a:r>
              <a:rPr lang="de-DE" smtClean="0"/>
              <a:t>Unterzeile manuell auf Seite umfärben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8763" y="1600200"/>
            <a:ext cx="8228012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3CE1BBA7-300F-4704-88E8-03F739863EF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4102" name="Picture 11" descr="HG_LOGO_S_EN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6000750"/>
            <a:ext cx="14335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32" r:id="rId1"/>
  </p:sldLayoutIdLst>
  <p:transition spd="slow">
    <p:fade/>
  </p:transition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ts val="2000"/>
              </a:lnSpc>
              <a:spcBef>
                <a:spcPct val="20000"/>
              </a:spcBef>
            </a:pPr>
            <a:endParaRPr lang="de-DE" dirty="0"/>
          </a:p>
        </p:txBody>
      </p:sp>
      <p:pic>
        <p:nvPicPr>
          <p:cNvPr id="5123" name="Picture 9" descr="trenner_footer_energ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7338"/>
            <a:ext cx="9161463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0350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3068638"/>
            <a:ext cx="8229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Als weitere Sekundärfarben ergänzen drei Grautöne Seriosität und Neutralität.</a:t>
            </a:r>
          </a:p>
          <a:p>
            <a:pPr lvl="1"/>
            <a:r>
              <a:rPr lang="de-DE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smtClean="0"/>
              <a:t>Punkt x</a:t>
            </a:r>
          </a:p>
          <a:p>
            <a:pPr lvl="2"/>
            <a:r>
              <a:rPr lang="de-DE" smtClean="0"/>
              <a:t>Punkt y</a:t>
            </a:r>
          </a:p>
          <a:p>
            <a:pPr lvl="0"/>
            <a:endParaRPr lang="de-DE" smtClean="0"/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2250" y="65976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de-DE" dirty="0"/>
              <a:t>PAGE </a:t>
            </a:r>
            <a:fld id="{D2A51DFB-ADA8-485C-AEFF-F83300938A7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5127" name="Picture 12" descr="HG_LOGO_ENG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5930900"/>
            <a:ext cx="14144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Font typeface="Wingdings" pitchFamily="2" charset="2"/>
        <a:buChar char="§"/>
        <a:defRPr sz="2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18" y="817067"/>
            <a:ext cx="8229600" cy="900113"/>
          </a:xfrm>
        </p:spPr>
        <p:txBody>
          <a:bodyPr/>
          <a:lstStyle/>
          <a:p>
            <a:r>
              <a:rPr lang="en-US" sz="4000" dirty="0" smtClean="0"/>
              <a:t>DTS Fields of Interest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POF IV 2020-2016</a:t>
            </a:r>
            <a:endParaRPr lang="en-US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9649" y="5148942"/>
            <a:ext cx="8229600" cy="3952875"/>
          </a:xfrm>
        </p:spPr>
        <p:txBody>
          <a:bodyPr/>
          <a:lstStyle/>
          <a:p>
            <a:r>
              <a:rPr lang="en-US" dirty="0" smtClean="0"/>
              <a:t>C.J. Schmidt 28.11.2016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PAGE </a:t>
            </a:r>
            <a:fld id="{6D550993-802B-4603-9689-D83315923683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437" y="2305009"/>
            <a:ext cx="5470481" cy="175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828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4" y="260350"/>
            <a:ext cx="9028339" cy="900113"/>
          </a:xfrm>
        </p:spPr>
        <p:txBody>
          <a:bodyPr/>
          <a:lstStyle/>
          <a:p>
            <a:pPr algn="ctr"/>
            <a:r>
              <a:rPr lang="en-US" dirty="0" smtClean="0"/>
              <a:t>Radiation Hard </a:t>
            </a:r>
            <a:br>
              <a:rPr lang="en-US" dirty="0" smtClean="0"/>
            </a:br>
            <a:r>
              <a:rPr lang="en-US" dirty="0" smtClean="0"/>
              <a:t>Scintillating as well as  Cherenkov  Detectors </a:t>
            </a:r>
            <a:br>
              <a:rPr lang="en-US" dirty="0" smtClean="0"/>
            </a:br>
            <a:r>
              <a:rPr lang="en-US" dirty="0" smtClean="0"/>
              <a:t>through active materials in the liquid phase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13658" y="2153138"/>
            <a:ext cx="82878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Solid Scintillators cannot cope with future radiation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Radiation Scintillators to turn opaque and blind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57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3D-Printed Detectors</a:t>
            </a:r>
            <a:br>
              <a:rPr lang="en-US" sz="3600" dirty="0" smtClean="0"/>
            </a:br>
            <a:r>
              <a:rPr lang="en-US" dirty="0" smtClean="0"/>
              <a:t>Modern Materials, Modern 3D Structuring Technologies</a:t>
            </a:r>
            <a:br>
              <a:rPr lang="en-US" dirty="0" smtClean="0"/>
            </a:br>
            <a:r>
              <a:rPr lang="en-US" dirty="0" smtClean="0"/>
              <a:t>(GSI proposal for distributed detector lab)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4" name="Picture 1030" descr="RFCarpetZoom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152" y="2993571"/>
            <a:ext cx="3315211" cy="201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654152" y="5040085"/>
            <a:ext cx="3390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RF carpets to stop </a:t>
            </a:r>
          </a:p>
          <a:p>
            <a:r>
              <a:rPr lang="en-US" sz="2000" dirty="0" smtClean="0"/>
              <a:t>relativistic fragment ions</a:t>
            </a:r>
          </a:p>
          <a:p>
            <a:r>
              <a:rPr lang="en-US" sz="2000" dirty="0" smtClean="0"/>
              <a:t>Stopping power ~ Structure</a:t>
            </a:r>
            <a:r>
              <a:rPr lang="en-US" sz="2000" baseline="30000" dirty="0" smtClean="0"/>
              <a:t>3</a:t>
            </a:r>
            <a:endParaRPr lang="en-US" sz="20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217714" y="2047963"/>
            <a:ext cx="5290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3D-Printing-oriented Engineering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ultra lightweight structures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combined 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modern power </a:t>
            </a:r>
            <a:r>
              <a:rPr lang="en-US" dirty="0" smtClean="0"/>
              <a:t>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Complex</a:t>
            </a:r>
            <a:r>
              <a:rPr lang="de-DE" dirty="0"/>
              <a:t> metallic </a:t>
            </a:r>
            <a:r>
              <a:rPr lang="de-DE" dirty="0" err="1"/>
              <a:t>capillary</a:t>
            </a:r>
            <a:r>
              <a:rPr lang="de-DE" dirty="0"/>
              <a:t> </a:t>
            </a:r>
            <a:r>
              <a:rPr lang="de-DE" dirty="0" smtClean="0"/>
              <a:t>			</a:t>
            </a:r>
            <a:r>
              <a:rPr lang="de-DE" dirty="0" err="1" smtClean="0"/>
              <a:t>cooling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endParaRPr lang="de-DE" dirty="0" smtClean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optical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conductive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interconnect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7" name="Picture 2" descr="\\WinfileSvM\DL$Root\cschmidt\Eigene Dateien\My Pictures\3D-printing-smal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177" y="5363639"/>
            <a:ext cx="1841445" cy="14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WinfileSvM\DL$Root\cschmidt\Eigene Dateien\My Pictures\3DPrinting_Lighting_Materials_Meta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72" y="5775910"/>
            <a:ext cx="2562005" cy="98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312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00024" y="271463"/>
            <a:ext cx="8698316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800" b="0" smtClean="0">
                <a:solidFill>
                  <a:schemeClr val="bg1"/>
                </a:solidFill>
              </a:rPr>
              <a:t>RESEARCH FIELD </a:t>
            </a:r>
            <a:r>
              <a:rPr lang="en-GB" sz="2000" b="0" smtClean="0">
                <a:solidFill>
                  <a:schemeClr val="bg1"/>
                </a:solidFill>
              </a:rPr>
              <a:t>MATTER</a:t>
            </a:r>
            <a:endParaRPr lang="en-GB" sz="3600" b="0" dirty="0" smtClean="0">
              <a:solidFill>
                <a:srgbClr val="FFC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984" y="293376"/>
            <a:ext cx="14446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4715"/>
            <a:ext cx="91440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55093" y="4380930"/>
            <a:ext cx="39169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chemeClr val="bg1"/>
                </a:solidFill>
              </a:rPr>
              <a:t>We‘ll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be</a:t>
            </a:r>
            <a:r>
              <a:rPr lang="de-DE" sz="4000" b="1" dirty="0" smtClean="0">
                <a:solidFill>
                  <a:schemeClr val="bg1"/>
                </a:solidFill>
              </a:rPr>
              <a:t> back </a:t>
            </a:r>
            <a:br>
              <a:rPr lang="de-DE" sz="4000" b="1" dirty="0" smtClean="0">
                <a:solidFill>
                  <a:schemeClr val="bg1"/>
                </a:solidFill>
              </a:rPr>
            </a:br>
            <a:r>
              <a:rPr lang="de-DE" sz="4000" b="1" dirty="0" smtClean="0">
                <a:solidFill>
                  <a:schemeClr val="bg1"/>
                </a:solidFill>
              </a:rPr>
              <a:t>in </a:t>
            </a:r>
            <a:r>
              <a:rPr lang="de-DE" sz="4000" b="1" dirty="0" err="1" smtClean="0">
                <a:solidFill>
                  <a:schemeClr val="bg1"/>
                </a:solidFill>
              </a:rPr>
              <a:t>PoF</a:t>
            </a:r>
            <a:r>
              <a:rPr lang="de-DE" sz="4000" b="1" dirty="0" smtClean="0">
                <a:solidFill>
                  <a:schemeClr val="bg1"/>
                </a:solidFill>
              </a:rPr>
              <a:t> IV !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24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hteck 49"/>
          <p:cNvSpPr>
            <a:spLocks noChangeAspect="1"/>
          </p:cNvSpPr>
          <p:nvPr/>
        </p:nvSpPr>
        <p:spPr bwMode="auto">
          <a:xfrm>
            <a:off x="3375892" y="3329651"/>
            <a:ext cx="1637731" cy="6414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de-DE"/>
          </a:p>
        </p:txBody>
      </p:sp>
      <p:sp>
        <p:nvSpPr>
          <p:cNvPr id="41" name="Title 1"/>
          <p:cNvSpPr txBox="1">
            <a:spLocks noChangeAspect="1"/>
          </p:cNvSpPr>
          <p:nvPr/>
        </p:nvSpPr>
        <p:spPr bwMode="auto">
          <a:xfrm>
            <a:off x="631248" y="5604178"/>
            <a:ext cx="2744644" cy="5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</a:defRPr>
            </a:lvl9pPr>
          </a:lstStyle>
          <a:p>
            <a:r>
              <a:rPr lang="de-DE" sz="2000" kern="0" dirty="0" smtClean="0"/>
              <a:t>GEM-TPC prototype</a:t>
            </a:r>
            <a:endParaRPr lang="de-DE" sz="2000" kern="0" dirty="0"/>
          </a:p>
        </p:txBody>
      </p:sp>
      <p:grpSp>
        <p:nvGrpSpPr>
          <p:cNvPr id="42" name="Group 6"/>
          <p:cNvGrpSpPr>
            <a:grpSpLocks noChangeAspect="1"/>
          </p:cNvGrpSpPr>
          <p:nvPr/>
        </p:nvGrpSpPr>
        <p:grpSpPr>
          <a:xfrm>
            <a:off x="4194757" y="2697252"/>
            <a:ext cx="4584835" cy="2547688"/>
            <a:chOff x="676949" y="4614864"/>
            <a:chExt cx="4178461" cy="2338679"/>
          </a:xfrm>
        </p:grpSpPr>
        <p:grpSp>
          <p:nvGrpSpPr>
            <p:cNvPr id="43" name="Group 3"/>
            <p:cNvGrpSpPr/>
            <p:nvPr/>
          </p:nvGrpSpPr>
          <p:grpSpPr>
            <a:xfrm>
              <a:off x="676949" y="4614864"/>
              <a:ext cx="3843470" cy="1660155"/>
              <a:chOff x="552684" y="4211952"/>
              <a:chExt cx="4563017" cy="2143295"/>
            </a:xfrm>
          </p:grpSpPr>
          <p:pic>
            <p:nvPicPr>
              <p:cNvPr id="45" name="Picture 19" descr="C:\Users\ketzer\graphics\panda\tpc\prototype\test_beam\Au_tracks_FOPI14.png"/>
              <p:cNvPicPr>
                <a:picLocks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1" t="11086" r="65806" b="13914"/>
              <a:stretch/>
            </p:blipFill>
            <p:spPr bwMode="auto">
              <a:xfrm>
                <a:off x="552684" y="4211952"/>
                <a:ext cx="2262596" cy="214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20" descr="C:\Users\ketzer\graphics\panda\tpc\prototype\test_beam\Au_tracks_FOPI14.png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47" t="11647" b="13395"/>
              <a:stretch/>
            </p:blipFill>
            <p:spPr bwMode="auto">
              <a:xfrm>
                <a:off x="2847620" y="4211952"/>
                <a:ext cx="2268081" cy="2143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4" name="Rectangle 22"/>
            <p:cNvSpPr/>
            <p:nvPr/>
          </p:nvSpPr>
          <p:spPr>
            <a:xfrm>
              <a:off x="713421" y="6304157"/>
              <a:ext cx="4141989" cy="649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dirty="0">
                  <a:solidFill>
                    <a:schemeClr val="tx1"/>
                  </a:solidFill>
                </a:rPr>
                <a:t>Tracks with Au beam</a:t>
              </a:r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-10847" y="-182972"/>
            <a:ext cx="9154847" cy="49657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3600" dirty="0" smtClean="0"/>
              <a:t>High </a:t>
            </a:r>
            <a:r>
              <a:rPr lang="de-DE" sz="3600" dirty="0" err="1" smtClean="0"/>
              <a:t>resolution</a:t>
            </a:r>
            <a:r>
              <a:rPr lang="de-DE" sz="3600" dirty="0" smtClean="0"/>
              <a:t>, </a:t>
            </a:r>
            <a:r>
              <a:rPr lang="de-DE" sz="3600" dirty="0" smtClean="0"/>
              <a:t>high </a:t>
            </a:r>
            <a:r>
              <a:rPr lang="de-DE" sz="3600" dirty="0" err="1" smtClean="0"/>
              <a:t>intensity</a:t>
            </a:r>
            <a:r>
              <a:rPr lang="de-DE" sz="3600" dirty="0" smtClean="0"/>
              <a:t>, </a:t>
            </a:r>
            <a:br>
              <a:rPr lang="de-DE" sz="3600" dirty="0" smtClean="0"/>
            </a:br>
            <a:r>
              <a:rPr lang="de-DE" sz="3600" dirty="0" smtClean="0"/>
              <a:t>extreme </a:t>
            </a:r>
            <a:r>
              <a:rPr lang="de-DE" sz="3600" dirty="0" err="1" smtClean="0"/>
              <a:t>dynamic</a:t>
            </a:r>
            <a:r>
              <a:rPr lang="de-DE" sz="3600" dirty="0" smtClean="0"/>
              <a:t> </a:t>
            </a:r>
            <a:r>
              <a:rPr lang="de-DE" sz="3600" dirty="0" err="1" smtClean="0"/>
              <a:t>range</a:t>
            </a:r>
            <a:r>
              <a:rPr lang="de-DE" sz="3600" dirty="0" smtClean="0"/>
              <a:t> </a:t>
            </a:r>
            <a:br>
              <a:rPr lang="de-DE" sz="3600" dirty="0" smtClean="0"/>
            </a:br>
            <a:r>
              <a:rPr lang="de-DE" sz="3600" dirty="0" err="1" smtClean="0"/>
              <a:t>gaseous</a:t>
            </a:r>
            <a:r>
              <a:rPr lang="de-DE" sz="3600" dirty="0" smtClean="0"/>
              <a:t> </a:t>
            </a:r>
            <a:r>
              <a:rPr lang="de-DE" sz="3600" dirty="0" err="1" smtClean="0"/>
              <a:t>detectors</a:t>
            </a:r>
            <a:endParaRPr lang="de-DE" sz="3600" dirty="0"/>
          </a:p>
        </p:txBody>
      </p:sp>
      <p:pic>
        <p:nvPicPr>
          <p:cNvPr id="61" name="Picture 20" descr="IMG_6931c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060" y="2572696"/>
            <a:ext cx="3269545" cy="30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5497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smtClean="0"/>
              <a:t>Si(Li)/</a:t>
            </a:r>
            <a:r>
              <a:rPr lang="de-DE" sz="2400" dirty="0" err="1" smtClean="0"/>
              <a:t>Ge</a:t>
            </a:r>
            <a:r>
              <a:rPr lang="de-DE" sz="2400" dirty="0" smtClean="0"/>
              <a:t> High </a:t>
            </a:r>
            <a:r>
              <a:rPr lang="de-DE" sz="2400" dirty="0"/>
              <a:t>R</a:t>
            </a:r>
            <a:r>
              <a:rPr lang="de-DE" sz="2400" dirty="0" smtClean="0"/>
              <a:t>esolution Gamma </a:t>
            </a:r>
            <a:r>
              <a:rPr lang="de-DE" sz="2400" dirty="0" err="1" smtClean="0"/>
              <a:t>and</a:t>
            </a:r>
            <a:r>
              <a:rPr lang="de-DE" sz="2400" dirty="0" smtClean="0"/>
              <a:t> X-Ray </a:t>
            </a:r>
            <a:r>
              <a:rPr lang="de-DE" sz="2400" dirty="0" err="1" smtClean="0"/>
              <a:t>Detectors</a:t>
            </a:r>
            <a:endParaRPr lang="de-DE" sz="24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35022" y="867336"/>
            <a:ext cx="8011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 smtClean="0"/>
              <a:t>High </a:t>
            </a:r>
            <a:r>
              <a:rPr lang="de-DE" sz="1800" dirty="0" err="1" smtClean="0"/>
              <a:t>resolution</a:t>
            </a:r>
            <a:r>
              <a:rPr lang="de-DE" sz="1800" dirty="0" smtClean="0"/>
              <a:t> Semiconductor </a:t>
            </a:r>
            <a:r>
              <a:rPr lang="de-DE" sz="1800" dirty="0" err="1" smtClean="0"/>
              <a:t>Detectors</a:t>
            </a:r>
            <a:r>
              <a:rPr lang="de-DE" sz="1800" dirty="0" smtClean="0"/>
              <a:t> 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Sparc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NUSTAR 		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Establish</a:t>
            </a:r>
            <a:r>
              <a:rPr lang="de-DE" sz="1800" dirty="0" smtClean="0">
                <a:sym typeface="Wingdings" panose="05000000000000000000" pitchFamily="2" charset="2"/>
              </a:rPr>
              <a:t> a Si/</a:t>
            </a:r>
            <a:r>
              <a:rPr lang="de-DE" sz="1800" dirty="0" err="1" smtClean="0">
                <a:sym typeface="Wingdings" panose="05000000000000000000" pitchFamily="2" charset="2"/>
              </a:rPr>
              <a:t>Ge</a:t>
            </a:r>
            <a:r>
              <a:rPr lang="de-DE" sz="1800" dirty="0" smtClean="0">
                <a:sym typeface="Wingdings" panose="05000000000000000000" pitchFamily="2" charset="2"/>
              </a:rPr>
              <a:t> Semiconductor Laboratory at GSI </a:t>
            </a:r>
            <a:r>
              <a:rPr lang="de-DE" sz="1800" dirty="0" err="1" smtClean="0">
                <a:sym typeface="Wingdings" panose="05000000000000000000" pitchFamily="2" charset="2"/>
              </a:rPr>
              <a:t>enhanced</a:t>
            </a:r>
            <a:r>
              <a:rPr lang="de-DE" sz="1800" dirty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by</a:t>
            </a:r>
            <a:r>
              <a:rPr lang="de-DE" sz="1800" dirty="0" smtClean="0">
                <a:sym typeface="Wingdings" panose="05000000000000000000" pitchFamily="2" charset="2"/>
              </a:rPr>
              <a:t> 		FZJ IKP </a:t>
            </a:r>
            <a:r>
              <a:rPr lang="de-DE" sz="1800" dirty="0" err="1" smtClean="0">
                <a:sym typeface="Wingdings" panose="05000000000000000000" pitchFamily="2" charset="2"/>
              </a:rPr>
              <a:t>laboratory</a:t>
            </a:r>
            <a:r>
              <a:rPr lang="de-DE" sz="1800" dirty="0" smtClean="0">
                <a:sym typeface="Wingdings" panose="05000000000000000000" pitchFamily="2" charset="2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>
              <a:sym typeface="Wingdings" panose="05000000000000000000" pitchFamily="2" charset="2"/>
            </a:endParaRPr>
          </a:p>
          <a:p>
            <a:r>
              <a:rPr lang="de-DE" sz="1800" dirty="0" smtClean="0">
                <a:sym typeface="Wingdings" panose="05000000000000000000" pitchFamily="2" charset="2"/>
              </a:rPr>
              <a:t>		 </a:t>
            </a:r>
            <a:r>
              <a:rPr lang="de-DE" sz="1800" dirty="0" err="1" smtClean="0">
                <a:sym typeface="Wingdings" panose="05000000000000000000" pitchFamily="2" charset="2"/>
              </a:rPr>
              <a:t>application</a:t>
            </a:r>
            <a:r>
              <a:rPr lang="de-DE" sz="1800" dirty="0" smtClean="0">
                <a:sym typeface="Wingdings" panose="05000000000000000000" pitchFamily="2" charset="2"/>
              </a:rPr>
              <a:t> e.g. Compton Polarimeter</a:t>
            </a:r>
          </a:p>
          <a:p>
            <a:r>
              <a:rPr lang="de-DE" sz="1800" dirty="0">
                <a:sym typeface="Wingdings" panose="05000000000000000000" pitchFamily="2" charset="2"/>
              </a:rPr>
              <a:t>		</a:t>
            </a:r>
            <a:r>
              <a:rPr lang="de-DE" sz="1800" dirty="0" smtClean="0">
                <a:sym typeface="Wingdings" panose="05000000000000000000" pitchFamily="2" charset="2"/>
              </a:rPr>
              <a:t> </a:t>
            </a:r>
            <a:r>
              <a:rPr lang="de-DE" sz="1800" dirty="0" err="1" smtClean="0">
                <a:sym typeface="Wingdings" panose="05000000000000000000" pitchFamily="2" charset="2"/>
              </a:rPr>
              <a:t>technological</a:t>
            </a:r>
            <a:r>
              <a:rPr lang="de-DE" sz="1800" dirty="0" smtClean="0">
                <a:sym typeface="Wingdings" panose="05000000000000000000" pitchFamily="2" charset="2"/>
              </a:rPr>
              <a:t> </a:t>
            </a:r>
            <a:r>
              <a:rPr lang="de-DE" sz="1800" dirty="0" err="1" smtClean="0">
                <a:sym typeface="Wingdings" panose="05000000000000000000" pitchFamily="2" charset="2"/>
              </a:rPr>
              <a:t>need</a:t>
            </a:r>
            <a:r>
              <a:rPr lang="de-DE" sz="1800" dirty="0" smtClean="0">
                <a:sym typeface="Wingdings" panose="05000000000000000000" pitchFamily="2" charset="2"/>
              </a:rPr>
              <a:t>: </a:t>
            </a:r>
            <a:r>
              <a:rPr lang="de-DE" sz="1800" dirty="0" err="1" smtClean="0">
                <a:sym typeface="Wingdings" panose="05000000000000000000" pitchFamily="2" charset="2"/>
              </a:rPr>
              <a:t>cryogenic</a:t>
            </a:r>
            <a:r>
              <a:rPr lang="de-DE" sz="1800" dirty="0" smtClean="0">
                <a:sym typeface="Wingdings" panose="05000000000000000000" pitchFamily="2" charset="2"/>
              </a:rPr>
              <a:t> ASICs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26" y="2985217"/>
            <a:ext cx="2035176" cy="245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52" y="3836804"/>
            <a:ext cx="4758531" cy="142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Grafik 57" descr="csm_sparclogo_5315d24419.jpg"/>
          <p:cNvPicPr>
            <a:picLocks noChangeAspect="1"/>
          </p:cNvPicPr>
          <p:nvPr/>
        </p:nvPicPr>
        <p:blipFill>
          <a:blip r:embed="rId4" cstate="print"/>
          <a:srcRect r="17394"/>
          <a:stretch>
            <a:fillRect/>
          </a:stretch>
        </p:blipFill>
        <p:spPr>
          <a:xfrm>
            <a:off x="7991872" y="4645666"/>
            <a:ext cx="1152128" cy="397499"/>
          </a:xfrm>
          <a:prstGeom prst="rect">
            <a:avLst/>
          </a:prstGeom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5" cstate="print"/>
          <a:srcRect l="23152" t="35280" r="60311" b="45400"/>
          <a:stretch>
            <a:fillRect/>
          </a:stretch>
        </p:blipFill>
        <p:spPr bwMode="auto">
          <a:xfrm>
            <a:off x="7353234" y="5231395"/>
            <a:ext cx="1713014" cy="112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/>
          <p:cNvPicPr>
            <a:picLocks noChangeAspect="1" noChangeArrowheads="1"/>
          </p:cNvPicPr>
          <p:nvPr/>
        </p:nvPicPr>
        <p:blipFill>
          <a:blip r:embed="rId6" cstate="print"/>
          <a:srcRect t="18920" r="80000" b="63440"/>
          <a:stretch>
            <a:fillRect/>
          </a:stretch>
        </p:blipFill>
        <p:spPr bwMode="auto">
          <a:xfrm>
            <a:off x="7353234" y="5969300"/>
            <a:ext cx="1586049" cy="78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85395" y="1868958"/>
            <a:ext cx="9306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/>
              <a:t>High </a:t>
            </a:r>
            <a:r>
              <a:rPr lang="de-DE" sz="1800" dirty="0" err="1"/>
              <a:t>resolution</a:t>
            </a:r>
            <a:r>
              <a:rPr lang="de-DE" sz="1800" dirty="0"/>
              <a:t> </a:t>
            </a:r>
            <a:r>
              <a:rPr lang="de-DE" sz="1800" dirty="0" err="1"/>
              <a:t>Ge</a:t>
            </a:r>
            <a:r>
              <a:rPr lang="de-DE" sz="1800" dirty="0"/>
              <a:t> </a:t>
            </a:r>
            <a:r>
              <a:rPr lang="de-DE" sz="1800" dirty="0" err="1"/>
              <a:t>detectors</a:t>
            </a:r>
            <a:r>
              <a:rPr lang="de-DE" sz="1800" dirty="0"/>
              <a:t> </a:t>
            </a:r>
            <a:r>
              <a:rPr lang="de-DE" sz="1800" dirty="0" err="1"/>
              <a:t>are</a:t>
            </a:r>
            <a:r>
              <a:rPr lang="de-DE" sz="1800" dirty="0"/>
              <a:t> essential </a:t>
            </a:r>
            <a:r>
              <a:rPr lang="de-DE" sz="1800" dirty="0" err="1"/>
              <a:t>for</a:t>
            </a:r>
            <a:r>
              <a:rPr lang="de-DE" sz="1800" dirty="0"/>
              <a:t> </a:t>
            </a:r>
            <a:r>
              <a:rPr lang="de-DE" sz="1800" dirty="0" err="1"/>
              <a:t>future</a:t>
            </a:r>
            <a:r>
              <a:rPr lang="de-DE" sz="1800" dirty="0"/>
              <a:t> </a:t>
            </a:r>
            <a:r>
              <a:rPr lang="de-DE" sz="1800" dirty="0" err="1"/>
              <a:t>gamma</a:t>
            </a:r>
            <a:r>
              <a:rPr lang="de-DE" sz="1800" dirty="0"/>
              <a:t> </a:t>
            </a:r>
            <a:r>
              <a:rPr lang="de-DE" sz="1800" dirty="0" err="1"/>
              <a:t>spectroscopy</a:t>
            </a:r>
            <a:r>
              <a:rPr lang="de-DE" sz="1800" dirty="0"/>
              <a:t> </a:t>
            </a:r>
            <a:endParaRPr lang="de-DE" sz="1800" dirty="0" smtClean="0"/>
          </a:p>
          <a:p>
            <a:r>
              <a:rPr lang="de-DE" sz="1800" dirty="0" smtClean="0"/>
              <a:t>	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/>
              <a:t>imaging</a:t>
            </a:r>
            <a:r>
              <a:rPr lang="de-DE" sz="1800" dirty="0"/>
              <a:t> in NUSTAR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well</a:t>
            </a:r>
            <a:r>
              <a:rPr lang="de-DE" sz="1800" dirty="0"/>
              <a:t> </a:t>
            </a:r>
            <a:r>
              <a:rPr lang="de-DE" sz="1800" dirty="0" err="1"/>
              <a:t>as</a:t>
            </a:r>
            <a:r>
              <a:rPr lang="de-DE" sz="1800" dirty="0"/>
              <a:t> </a:t>
            </a:r>
            <a:r>
              <a:rPr lang="de-DE" sz="1800" dirty="0" err="1"/>
              <a:t>for</a:t>
            </a:r>
            <a:r>
              <a:rPr lang="de-DE" sz="1800" dirty="0"/>
              <a:t> X-</a:t>
            </a:r>
            <a:r>
              <a:rPr lang="de-DE" sz="1800" dirty="0" err="1"/>
              <a:t>ray</a:t>
            </a:r>
            <a:r>
              <a:rPr lang="de-DE" sz="1800" dirty="0"/>
              <a:t> </a:t>
            </a:r>
            <a:r>
              <a:rPr lang="de-DE" sz="1800" dirty="0" err="1"/>
              <a:t>imaging</a:t>
            </a:r>
            <a:r>
              <a:rPr lang="de-DE" sz="1800" dirty="0"/>
              <a:t> </a:t>
            </a:r>
            <a:r>
              <a:rPr lang="de-DE" sz="1800" dirty="0" err="1"/>
              <a:t>and</a:t>
            </a:r>
            <a:r>
              <a:rPr lang="de-DE" sz="1800" dirty="0"/>
              <a:t> </a:t>
            </a:r>
            <a:r>
              <a:rPr lang="de-DE" sz="1800" dirty="0" err="1"/>
              <a:t>polarimetry</a:t>
            </a:r>
            <a:r>
              <a:rPr lang="de-DE" sz="1800" dirty="0"/>
              <a:t> in SPARC.</a:t>
            </a:r>
          </a:p>
          <a:p>
            <a:endParaRPr lang="de-DE" sz="1800" dirty="0"/>
          </a:p>
        </p:txBody>
      </p:sp>
      <p:pic>
        <p:nvPicPr>
          <p:cNvPr id="62" name="Picture 5" descr="Bild3"/>
          <p:cNvPicPr>
            <a:picLocks noChangeAspect="1" noChangeArrowheads="1"/>
          </p:cNvPicPr>
          <p:nvPr/>
        </p:nvPicPr>
        <p:blipFill>
          <a:blip r:embed="rId7" cstate="print"/>
          <a:srcRect t="9936" r="38195" b="5605"/>
          <a:stretch>
            <a:fillRect/>
          </a:stretch>
        </p:blipFill>
        <p:spPr bwMode="auto">
          <a:xfrm>
            <a:off x="4628763" y="5155897"/>
            <a:ext cx="1434163" cy="106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 descr="Detektor_Ausschnitt"/>
          <p:cNvPicPr>
            <a:picLocks noGrp="1"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0" y="4935615"/>
            <a:ext cx="1530391" cy="153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2" descr="2D-Strip_skizz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061" y="5876106"/>
            <a:ext cx="746649" cy="592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89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76167" y="343469"/>
            <a:ext cx="8011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Silicon </a:t>
            </a:r>
            <a:r>
              <a:rPr lang="de-DE" b="1" dirty="0" err="1" smtClean="0">
                <a:solidFill>
                  <a:srgbClr val="00589C"/>
                </a:solidFill>
              </a:rPr>
              <a:t>Trackers</a:t>
            </a:r>
            <a:r>
              <a:rPr lang="de-DE" b="1" dirty="0" smtClean="0">
                <a:solidFill>
                  <a:srgbClr val="00589C"/>
                </a:solidFill>
              </a:rPr>
              <a:t>: </a:t>
            </a:r>
            <a:r>
              <a:rPr lang="de-DE" b="1" dirty="0" err="1" smtClean="0">
                <a:solidFill>
                  <a:srgbClr val="00589C"/>
                </a:solidFill>
              </a:rPr>
              <a:t>Monolythic</a:t>
            </a:r>
            <a:r>
              <a:rPr lang="de-DE" b="1" dirty="0" smtClean="0">
                <a:solidFill>
                  <a:srgbClr val="00589C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Active</a:t>
            </a:r>
            <a:r>
              <a:rPr lang="de-DE" b="1" dirty="0" smtClean="0">
                <a:solidFill>
                  <a:srgbClr val="00589C"/>
                </a:solidFill>
              </a:rPr>
              <a:t> Pixel </a:t>
            </a:r>
            <a:r>
              <a:rPr lang="de-DE" b="1" dirty="0" err="1" smtClean="0">
                <a:solidFill>
                  <a:srgbClr val="00589C"/>
                </a:solidFill>
              </a:rPr>
              <a:t>Detectors</a:t>
            </a:r>
            <a:endParaRPr lang="de-DE" b="1" dirty="0" smtClean="0">
              <a:solidFill>
                <a:srgbClr val="00589C"/>
              </a:solidFill>
            </a:endParaRPr>
          </a:p>
          <a:p>
            <a:pPr marL="800100" lvl="1" indent="-342900">
              <a:buFont typeface="Wingdings" pitchFamily="2" charset="2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CBM-STS upgrade </a:t>
            </a:r>
            <a:r>
              <a:rPr lang="de-DE" dirty="0" err="1" smtClean="0">
                <a:sym typeface="Wingdings" panose="05000000000000000000" pitchFamily="2" charset="2"/>
              </a:rPr>
              <a:t>preaparations</a:t>
            </a:r>
            <a:endParaRPr lang="de-DE" dirty="0" smtClean="0">
              <a:sym typeface="Wingdings" panose="05000000000000000000" pitchFamily="2" charset="2"/>
            </a:endParaRPr>
          </a:p>
          <a:p>
            <a:pPr marL="800100" lvl="1" indent="-342900">
              <a:buFont typeface="Wingdings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ALPIDE/MIMOSA </a:t>
            </a:r>
            <a:r>
              <a:rPr lang="de-DE" dirty="0" err="1" smtClean="0">
                <a:sym typeface="Wingdings" panose="05000000000000000000" pitchFamily="2" charset="2"/>
              </a:rPr>
              <a:t>technologies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701955"/>
            <a:ext cx="509587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67" y="1828516"/>
            <a:ext cx="6133815" cy="231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05574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608" y="1044120"/>
            <a:ext cx="9115425" cy="900113"/>
          </a:xfrm>
        </p:spPr>
        <p:txBody>
          <a:bodyPr/>
          <a:lstStyle/>
          <a:p>
            <a:pPr algn="ctr"/>
            <a:r>
              <a:rPr lang="de-DE" dirty="0" smtClean="0"/>
              <a:t>Diamond </a:t>
            </a:r>
            <a:r>
              <a:rPr lang="de-DE" dirty="0" err="1" smtClean="0"/>
              <a:t>Detectors</a:t>
            </a:r>
            <a:r>
              <a:rPr lang="de-DE" dirty="0" smtClean="0"/>
              <a:t> – push </a:t>
            </a:r>
            <a:r>
              <a:rPr lang="de-DE" dirty="0" err="1" smtClean="0"/>
              <a:t>towards</a:t>
            </a:r>
            <a:r>
              <a:rPr lang="de-DE" dirty="0" smtClean="0"/>
              <a:t> large </a:t>
            </a:r>
            <a:r>
              <a:rPr lang="de-DE" dirty="0" err="1" smtClean="0"/>
              <a:t>areas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corresponding</a:t>
            </a:r>
            <a:r>
              <a:rPr lang="de-DE" dirty="0" smtClean="0"/>
              <a:t> </a:t>
            </a:r>
            <a:r>
              <a:rPr lang="de-DE" dirty="0" err="1" smtClean="0"/>
              <a:t>electronics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TDC </a:t>
            </a:r>
            <a:r>
              <a:rPr lang="de-DE" dirty="0" err="1" smtClean="0"/>
              <a:t>developments</a:t>
            </a:r>
            <a:r>
              <a:rPr lang="de-DE" dirty="0" smtClean="0"/>
              <a:t>: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ps</a:t>
            </a:r>
            <a:r>
              <a:rPr lang="de-DE" dirty="0" smtClean="0"/>
              <a:t> </a:t>
            </a:r>
            <a:r>
              <a:rPr lang="de-DE" dirty="0" err="1" smtClean="0"/>
              <a:t>resolution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14"/>
          <a:stretch>
            <a:fillRect/>
          </a:stretch>
        </p:blipFill>
        <p:spPr bwMode="auto">
          <a:xfrm>
            <a:off x="4632723" y="2275584"/>
            <a:ext cx="2841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28" y="3985779"/>
            <a:ext cx="28416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4760578" y="6043179"/>
            <a:ext cx="30828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66"/>
                </a:solidFill>
              </a:rPr>
              <a:t>Highly granular diamond </a:t>
            </a:r>
          </a:p>
          <a:p>
            <a:pPr algn="ctr"/>
            <a:r>
              <a:rPr lang="en-US" sz="1800" dirty="0" smtClean="0">
                <a:solidFill>
                  <a:srgbClr val="FF0066"/>
                </a:solidFill>
              </a:rPr>
              <a:t>detectors for rad-hard timing</a:t>
            </a:r>
          </a:p>
        </p:txBody>
      </p:sp>
      <p:pic>
        <p:nvPicPr>
          <p:cNvPr id="7" name="Picture 3" descr="C:\DATA\documents_newHD\Pion_beam\Diamond_pion_mounted_photos\Copy_small_size\IMG_00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90" y="2613190"/>
            <a:ext cx="4039428" cy="30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89857" y="5643069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HADES Start Detector 15 x 15 mm</a:t>
            </a:r>
            <a:r>
              <a:rPr lang="en-US" sz="2000" baseline="30000" dirty="0" smtClean="0"/>
              <a:t>2</a:t>
            </a:r>
            <a:endParaRPr lang="en-US" sz="2000" baseline="30000" dirty="0"/>
          </a:p>
        </p:txBody>
      </p:sp>
      <p:sp>
        <p:nvSpPr>
          <p:cNvPr id="9" name="Textfeld 8"/>
          <p:cNvSpPr txBox="1"/>
          <p:nvPr/>
        </p:nvSpPr>
        <p:spPr>
          <a:xfrm>
            <a:off x="305790" y="141515"/>
            <a:ext cx="860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Timing Detectors and </a:t>
            </a:r>
            <a:r>
              <a:rPr lang="en-US" sz="3600" dirty="0"/>
              <a:t>R</a:t>
            </a:r>
            <a:r>
              <a:rPr lang="en-US" sz="3600" dirty="0" smtClean="0"/>
              <a:t>elated Electronics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9088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Si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heavy-</a:t>
            </a:r>
            <a:r>
              <a:rPr lang="de-DE" dirty="0" err="1" smtClean="0"/>
              <a:t>ion</a:t>
            </a:r>
            <a:r>
              <a:rPr lang="de-DE" dirty="0" smtClean="0"/>
              <a:t>    </a:t>
            </a:r>
            <a:br>
              <a:rPr lang="de-DE" dirty="0" smtClean="0"/>
            </a:br>
            <a:r>
              <a:rPr lang="de-DE" dirty="0" smtClean="0"/>
              <a:t>TOF </a:t>
            </a:r>
            <a:r>
              <a:rPr lang="de-DE" dirty="0" err="1" smtClean="0"/>
              <a:t>measurements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556792"/>
            <a:ext cx="1998365" cy="299754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75" y="3140490"/>
            <a:ext cx="2035413" cy="3040555"/>
          </a:xfrm>
          <a:prstGeom prst="rect">
            <a:avLst/>
          </a:prstGeo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67457" y="1455534"/>
            <a:ext cx="5040560" cy="1595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Super-FRS TOF beam diagnostics</a:t>
            </a:r>
            <a:endParaRPr lang="en-GB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Ion rate up to 5*10</a:t>
            </a:r>
            <a:r>
              <a:rPr lang="en-GB" sz="2400" baseline="30000" dirty="0" smtClean="0">
                <a:solidFill>
                  <a:prstClr val="black"/>
                </a:solidFill>
              </a:rPr>
              <a:t>4</a:t>
            </a:r>
            <a:r>
              <a:rPr lang="en-GB" sz="2400" dirty="0" smtClean="0">
                <a:solidFill>
                  <a:prstClr val="black"/>
                </a:solidFill>
              </a:rPr>
              <a:t> s</a:t>
            </a:r>
            <a:r>
              <a:rPr lang="en-GB" sz="2400" baseline="30000" dirty="0" smtClean="0">
                <a:solidFill>
                  <a:prstClr val="black"/>
                </a:solidFill>
              </a:rPr>
              <a:t>-1</a:t>
            </a:r>
            <a:r>
              <a:rPr lang="en-GB" sz="2400" dirty="0" smtClean="0">
                <a:solidFill>
                  <a:prstClr val="black"/>
                </a:solidFill>
              </a:rPr>
              <a:t> per cm</a:t>
            </a:r>
            <a:r>
              <a:rPr lang="en-GB" sz="2400" baseline="30000" dirty="0" smtClean="0">
                <a:solidFill>
                  <a:prstClr val="black"/>
                </a:solidFill>
              </a:rPr>
              <a:t>2</a:t>
            </a: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TOF resolution – 30-50 </a:t>
            </a:r>
            <a:r>
              <a:rPr lang="en-GB" sz="2400" dirty="0" err="1" smtClean="0">
                <a:solidFill>
                  <a:prstClr val="black"/>
                </a:solidFill>
              </a:rPr>
              <a:t>ps</a:t>
            </a:r>
            <a:endParaRPr lang="en-GB" sz="2400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Detector setups in vacuum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187737" y="5255840"/>
            <a:ext cx="5688778" cy="1595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13ps resolution feasible</a:t>
            </a:r>
          </a:p>
          <a:p>
            <a:pPr fontAlgn="auto">
              <a:spcAft>
                <a:spcPts val="0"/>
              </a:spcAft>
            </a:pPr>
            <a:r>
              <a:rPr lang="en-GB" sz="2400" dirty="0" smtClean="0">
                <a:solidFill>
                  <a:prstClr val="black"/>
                </a:solidFill>
              </a:rPr>
              <a:t>Synergy </a:t>
            </a:r>
            <a:r>
              <a:rPr lang="en-GB" sz="2400" dirty="0" smtClean="0">
                <a:solidFill>
                  <a:prstClr val="black"/>
                </a:solidFill>
              </a:rPr>
              <a:t>with EXPERT/Super-FRS project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673788" y="6165304"/>
            <a:ext cx="62646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O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. Kiselev  et al.,  GSI Scientific Report 2012, PHW-ENNA-EXP-42, </a:t>
            </a:r>
            <a:r>
              <a:rPr lang="en-US" sz="1600" i="1" dirty="0" smtClean="0">
                <a:solidFill>
                  <a:prstClr val="black"/>
                </a:solidFill>
                <a:latin typeface="Calibri"/>
              </a:rPr>
              <a:t>p.172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i="1" dirty="0" smtClean="0">
                <a:solidFill>
                  <a:prstClr val="black"/>
                </a:solidFill>
                <a:latin typeface="Calibri"/>
              </a:rPr>
              <a:t>C. Nociforo, JINST 9 (2014) </a:t>
            </a:r>
            <a:r>
              <a:rPr lang="de-DE" sz="1600" i="1" dirty="0">
                <a:solidFill>
                  <a:prstClr val="black"/>
                </a:solidFill>
                <a:latin typeface="Calibri"/>
              </a:rPr>
              <a:t>C01022</a:t>
            </a:r>
            <a:r>
              <a:rPr lang="de-DE" sz="1600" i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de-DE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917326" y="43587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de-DE" sz="2800" dirty="0" smtClean="0"/>
              <a:t>Si TOF </a:t>
            </a:r>
            <a:r>
              <a:rPr lang="de-DE" sz="2800" dirty="0" err="1" smtClean="0"/>
              <a:t>detectors</a:t>
            </a:r>
            <a:r>
              <a:rPr lang="de-DE" sz="2800" dirty="0" smtClean="0"/>
              <a:t> </a:t>
            </a:r>
            <a:r>
              <a:rPr lang="de-DE" sz="2800" dirty="0" err="1" smtClean="0"/>
              <a:t>through</a:t>
            </a:r>
            <a:r>
              <a:rPr lang="de-DE" sz="2800" dirty="0" smtClean="0"/>
              <a:t> </a:t>
            </a:r>
            <a:r>
              <a:rPr lang="de-DE" sz="2800" dirty="0" err="1" smtClean="0"/>
              <a:t>waveform</a:t>
            </a:r>
            <a:r>
              <a:rPr lang="de-DE" sz="2800" dirty="0" smtClean="0"/>
              <a:t> </a:t>
            </a:r>
            <a:r>
              <a:rPr lang="de-DE" sz="2800" dirty="0" err="1" smtClean="0"/>
              <a:t>analysis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0769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174" y="260350"/>
            <a:ext cx="8886825" cy="900113"/>
          </a:xfrm>
        </p:spPr>
        <p:txBody>
          <a:bodyPr/>
          <a:lstStyle/>
          <a:p>
            <a:r>
              <a:rPr lang="de-DE" dirty="0" smtClean="0"/>
              <a:t>ASIC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smtClean="0"/>
              <a:t>Front-End Design &amp; Integration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75340">
            <a:off x="-153982" y="1522890"/>
            <a:ext cx="4116377" cy="308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\\WinfileSvM\DL$Root\cschmidt\Eigene Dateien\CBM\CBM-XYTER\Submission Details STS-XYTER 2.0\STS_XYTER_2\DA2A_518-A4   #1\IMG_2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520" y="1205900"/>
            <a:ext cx="4366004" cy="249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\\WinfileSvM\DL$Root\cschmidt\Eigene Dateien\CBM\CBM-XYTER\STS-XYTER 2.0\STS_20_FEB_A_bonded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766">
            <a:off x="1451939" y="3669262"/>
            <a:ext cx="3712191" cy="278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5448403" y="4232310"/>
            <a:ext cx="3409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multi-channel pre-amps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monolithic pixel detectors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mixed signal designs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hybrid technologies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7839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5535"/>
            <a:ext cx="8229600" cy="532263"/>
          </a:xfrm>
        </p:spPr>
        <p:txBody>
          <a:bodyPr/>
          <a:lstStyle/>
          <a:p>
            <a:r>
              <a:rPr lang="de-DE" sz="3200" dirty="0" err="1"/>
              <a:t>C</a:t>
            </a:r>
            <a:r>
              <a:rPr lang="de-DE" sz="3200" dirty="0" err="1" smtClean="0"/>
              <a:t>ryogenic</a:t>
            </a:r>
            <a:r>
              <a:rPr lang="de-DE" sz="3200" dirty="0" smtClean="0"/>
              <a:t> </a:t>
            </a:r>
            <a:r>
              <a:rPr lang="de-DE" sz="3200" dirty="0" err="1"/>
              <a:t>D</a:t>
            </a:r>
            <a:r>
              <a:rPr lang="de-DE" sz="3200" dirty="0" err="1" smtClean="0"/>
              <a:t>etectors</a:t>
            </a:r>
            <a:r>
              <a:rPr lang="de-DE" sz="3200" dirty="0" smtClean="0"/>
              <a:t>	</a:t>
            </a:r>
            <a:endParaRPr lang="de-DE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SEITE </a:t>
            </a:r>
            <a:fld id="{7E3C09A8-6CD1-41A3-A57B-B2BD488FFDB5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05403" y="667897"/>
            <a:ext cx="8784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589C"/>
                </a:solidFill>
              </a:rPr>
              <a:t>Micro </a:t>
            </a:r>
            <a:r>
              <a:rPr lang="de-DE" b="1" dirty="0" err="1" smtClean="0">
                <a:solidFill>
                  <a:srgbClr val="00589C"/>
                </a:solidFill>
              </a:rPr>
              <a:t>Calorimeters</a:t>
            </a:r>
            <a:endParaRPr lang="de-DE" b="1" dirty="0" smtClean="0">
              <a:solidFill>
                <a:srgbClr val="00589C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/>
              <a:t> </a:t>
            </a:r>
            <a:r>
              <a:rPr lang="de-DE" dirty="0" err="1" smtClean="0"/>
              <a:t>readout</a:t>
            </a:r>
            <a:r>
              <a:rPr lang="de-DE" dirty="0" smtClean="0"/>
              <a:t> ASICs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err="1" smtClean="0"/>
              <a:t>highly</a:t>
            </a:r>
            <a:r>
              <a:rPr lang="de-DE" dirty="0" smtClean="0"/>
              <a:t> granular </a:t>
            </a:r>
            <a:r>
              <a:rPr lang="de-DE" dirty="0" err="1" smtClean="0"/>
              <a:t>cryogenic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arrays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readout</a:t>
            </a:r>
            <a:endParaRPr lang="de-DE" dirty="0" smtClean="0"/>
          </a:p>
        </p:txBody>
      </p:sp>
      <p:sp>
        <p:nvSpPr>
          <p:cNvPr id="5" name="AutoShape 3"/>
          <p:cNvSpPr>
            <a:spLocks/>
          </p:cNvSpPr>
          <p:nvPr/>
        </p:nvSpPr>
        <p:spPr bwMode="auto">
          <a:xfrm>
            <a:off x="65911" y="1918737"/>
            <a:ext cx="9600597" cy="20492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9" tIns="45719" rIns="45719" bIns="45719"/>
          <a:lstStyle/>
          <a:p>
            <a:r>
              <a:rPr lang="en-US" altLang="en-US" b="1" dirty="0" smtClean="0">
                <a:solidFill>
                  <a:srgbClr val="00589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Beam Diagnostics: Non-Destructive </a:t>
            </a:r>
            <a:r>
              <a:rPr lang="en-US" altLang="en-US" b="1" dirty="0">
                <a:solidFill>
                  <a:srgbClr val="00589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In-Ring Particle Detection</a:t>
            </a:r>
            <a:endParaRPr lang="en-US" altLang="en-US" b="1" dirty="0">
              <a:solidFill>
                <a:srgbClr val="00589C"/>
              </a:solidFill>
            </a:endParaRPr>
          </a:p>
        </p:txBody>
      </p:sp>
      <p:pic>
        <p:nvPicPr>
          <p:cNvPr id="6" name="Picture 36" descr="figure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457" y="4077936"/>
            <a:ext cx="2448378" cy="1783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5" descr="pasted-imag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0" y="3779189"/>
            <a:ext cx="1884836" cy="1884931"/>
          </a:xfrm>
          <a:prstGeom prst="rect">
            <a:avLst/>
          </a:prstGeom>
          <a:noFill/>
          <a:ln w="50800" cap="flat" cmpd="sng">
            <a:solidFill>
              <a:schemeClr val="bg2">
                <a:lumMod val="75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113446" y="2358611"/>
            <a:ext cx="9148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Single </a:t>
            </a:r>
            <a:r>
              <a:rPr lang="de-DE" dirty="0" err="1" smtClean="0">
                <a:solidFill>
                  <a:schemeClr val="tx1"/>
                </a:solidFill>
              </a:rPr>
              <a:t>particle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dirty="0" err="1" smtClean="0">
                <a:solidFill>
                  <a:schemeClr val="tx1"/>
                </a:solidFill>
              </a:rPr>
              <a:t>sensitivity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dirty="0" err="1" smtClean="0">
                <a:solidFill>
                  <a:schemeClr val="tx1"/>
                </a:solidFill>
              </a:rPr>
              <a:t>Schottky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chemeClr val="tx1"/>
                </a:solidFill>
              </a:rPr>
              <a:t>absolut current </a:t>
            </a:r>
            <a:r>
              <a:rPr lang="de-DE" dirty="0" err="1" smtClean="0">
                <a:solidFill>
                  <a:schemeClr val="tx1"/>
                </a:solidFill>
              </a:rPr>
              <a:t>values</a:t>
            </a:r>
            <a:r>
              <a:rPr lang="de-DE" dirty="0" smtClean="0">
                <a:solidFill>
                  <a:schemeClr val="tx1"/>
                </a:solidFill>
              </a:rPr>
              <a:t> (</a:t>
            </a:r>
            <a:r>
              <a:rPr lang="de-DE" b="1" dirty="0" err="1" smtClean="0">
                <a:solidFill>
                  <a:srgbClr val="00589C"/>
                </a:solidFill>
              </a:rPr>
              <a:t>C</a:t>
            </a:r>
            <a:r>
              <a:rPr lang="de-DE" dirty="0" err="1" smtClean="0">
                <a:solidFill>
                  <a:schemeClr val="tx1"/>
                </a:solidFill>
              </a:rPr>
              <a:t>ryogenic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C</a:t>
            </a:r>
            <a:r>
              <a:rPr lang="de-DE" dirty="0" err="1" smtClean="0">
                <a:solidFill>
                  <a:schemeClr val="tx1"/>
                </a:solidFill>
              </a:rPr>
              <a:t>urrent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err="1" smtClean="0">
                <a:solidFill>
                  <a:srgbClr val="00589C"/>
                </a:solidFill>
              </a:rPr>
              <a:t>C</a:t>
            </a:r>
            <a:r>
              <a:rPr lang="de-DE" dirty="0" err="1" smtClean="0">
                <a:solidFill>
                  <a:schemeClr val="tx1"/>
                </a:solidFill>
              </a:rPr>
              <a:t>omparators</a:t>
            </a:r>
            <a:r>
              <a:rPr lang="de-DE" dirty="0" smtClean="0">
                <a:solidFill>
                  <a:schemeClr val="tx1"/>
                </a:solidFill>
              </a:rPr>
              <a:t>) </a:t>
            </a:r>
            <a:r>
              <a:rPr lang="de-DE" dirty="0" err="1" smtClean="0">
                <a:solidFill>
                  <a:schemeClr val="tx1"/>
                </a:solidFill>
              </a:rPr>
              <a:t>using</a:t>
            </a:r>
            <a:r>
              <a:rPr lang="de-DE" dirty="0" smtClean="0">
                <a:solidFill>
                  <a:schemeClr val="tx1"/>
                </a:solidFill>
              </a:rPr>
              <a:t> dc-SQUIDs (</a:t>
            </a:r>
            <a:r>
              <a:rPr lang="de-DE" dirty="0" err="1" smtClean="0">
                <a:solidFill>
                  <a:schemeClr val="tx1"/>
                </a:solidFill>
              </a:rPr>
              <a:t>device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cryostat</a:t>
            </a:r>
            <a:r>
              <a:rPr lang="de-DE" dirty="0" smtClean="0">
                <a:solidFill>
                  <a:schemeClr val="tx1"/>
                </a:solidFill>
              </a:rPr>
              <a:t>, magn. </a:t>
            </a:r>
            <a:r>
              <a:rPr lang="de-DE" dirty="0" err="1" smtClean="0">
                <a:solidFill>
                  <a:schemeClr val="tx1"/>
                </a:solidFill>
              </a:rPr>
              <a:t>shielding</a:t>
            </a:r>
            <a:r>
              <a:rPr lang="de-DE" dirty="0" smtClean="0">
                <a:solidFill>
                  <a:schemeClr val="tx1"/>
                </a:solidFill>
              </a:rPr>
              <a:t>, </a:t>
            </a:r>
            <a:r>
              <a:rPr lang="de-DE" dirty="0" err="1" smtClean="0">
                <a:solidFill>
                  <a:schemeClr val="tx1"/>
                </a:solidFill>
              </a:rPr>
              <a:t>electronics</a:t>
            </a:r>
            <a:r>
              <a:rPr lang="de-DE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046" y="3878372"/>
            <a:ext cx="2663097" cy="1976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16" y="4662457"/>
            <a:ext cx="2373747" cy="20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22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4C90C9"/>
        </a:solidFill>
        <a:ln w="9525">
          <a:noFill/>
          <a:miter lim="800000"/>
          <a:headEnd/>
          <a:tailEnd/>
        </a:ln>
      </a:spPr>
      <a:bodyPr wrap="none" anchor="ctr"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Folie FB Energie">
  <a:themeElements>
    <a:clrScheme name="Folie FB Energ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Energ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lie FB Energ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Energ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Energ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Energ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Energ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Energ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Energ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Energ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Energ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Energ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Energ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Energ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rennfolie FB Gesundheit">
  <a:themeElements>
    <a:clrScheme name="Trennfolie FB Gesundhe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Gesundhe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Gesundhe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Gesundhe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Gesundhe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Gesundhe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Gesundhe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Gesundhe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Gesundhe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Gesundhe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Gesundhe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Gesundhe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Gesundhe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Gesundhe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Folie FB Gesundheit">
  <a:themeElements>
    <a:clrScheme name="Folie FB Gesundhei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Gesundhe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lie FB Gesundhe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Gesundhe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Gesundhe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Gesundhe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Gesundhe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Gesundhe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Gesundhe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Gesundhe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Gesundhe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Gesundhe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Gesundhe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Gesundhe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rennfolie FB Schlüsseltechnologien">
  <a:themeElements>
    <a:clrScheme name="Trenn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Folie FB Schlüsseltechnologien">
  <a:themeElements>
    <a:clrScheme name="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rennfolie FB Verkehr und Weltraum">
  <a:themeElements>
    <a:clrScheme name="Trennfolie FB Verkehr und Weltra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Verkehr und Weltra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Verkehr und Weltra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Verkehr und Weltra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Verkehr und Weltra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Verkehr und Weltra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Verkehr und Weltra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Verkehr und Weltra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Verkehr und Weltra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Verkehr und Weltra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Verkehr und Weltra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Verkehr und Weltra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Verkehr und Weltra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Verkehr und Weltra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Folie FB Verkehr und Weltraum">
  <a:themeElements>
    <a:clrScheme name="Folie FB Verkehr und Weltrau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 FB Verkehr und Weltrau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lie FB Verkehr und Weltrau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Verkehr und Weltrau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Verkehr und Weltrau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Verkehr und Weltrau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Verkehr und Weltrau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 FB Verkehr und Weltrau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Verkehr und Weltrau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Verkehr und Weltrau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Verkehr und Weltrau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Verkehr und Weltrau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Verkehr und Weltrau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 FB Verkehr und Weltrau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nnfolie FB Struktur der Materie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ennfolie FB Struktur der Materie">
  <a:themeElements>
    <a:clrScheme name="Trennfolie FB Struktur der Mater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folie FB Struktur der Mater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folie FB Struktur der Mater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folie FB Struktur der Mater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folie FB Struktur der Mater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Folie FB Schlüsseltechnologien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olie FB Schlüsseltechnologien">
  <a:themeElements>
    <a:clrScheme name="1_Folie FB Schlüsseltechnologi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olie FB Schlüsseltechnologi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Folie FB Schlüsseltechnologi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olie FB Schlüsseltechnologi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olie FB Schlüsseltechnologi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renner FB Erde und Umwelt">
  <a:themeElements>
    <a:clrScheme name="Trenner FB Erde und Umwe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er FB Erde und Umwe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er FB Erde und Umwe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rde und Umwe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rde und Umwe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Folienmaster Erde Umwelt">
  <a:themeElements>
    <a:clrScheme name="Folienmaster Erde Umwe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olienmaster Erde Umwe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Folienmaster Erde Umwe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master Erde Umwe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master Erde Umwe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renner FB Energie">
  <a:themeElements>
    <a:clrScheme name="Trenner FB Energ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enner FB Energi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renner FB Energ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nerg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nerg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nerg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nerg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enner FB Energ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nerg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nerg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nerg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nerg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nerg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enner FB Energ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283</Words>
  <Application>Microsoft Office PowerPoint</Application>
  <PresentationFormat>Bildschirmpräsentation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17</vt:i4>
      </vt:variant>
      <vt:variant>
        <vt:lpstr>Folientitel</vt:lpstr>
      </vt:variant>
      <vt:variant>
        <vt:i4>11</vt:i4>
      </vt:variant>
    </vt:vector>
  </HeadingPairs>
  <TitlesOfParts>
    <vt:vector size="28" baseType="lpstr">
      <vt:lpstr>Benutzerdefiniertes Design</vt:lpstr>
      <vt:lpstr>Trennfolie FB Struktur der Materie</vt:lpstr>
      <vt:lpstr>1_Trennfolie FB Struktur der Materie</vt:lpstr>
      <vt:lpstr>2_Folie FB Schlüsseltechnologien</vt:lpstr>
      <vt:lpstr>1_Folie FB Schlüsseltechnologien</vt:lpstr>
      <vt:lpstr>1_Benutzerdefiniertes Design</vt:lpstr>
      <vt:lpstr>Trenner FB Erde und Umwelt</vt:lpstr>
      <vt:lpstr>Folienmaster Erde Umwelt</vt:lpstr>
      <vt:lpstr>Trenner FB Energie</vt:lpstr>
      <vt:lpstr>Folie FB Energie</vt:lpstr>
      <vt:lpstr>Trennfolie FB Gesundheit</vt:lpstr>
      <vt:lpstr>Folie FB Gesundheit</vt:lpstr>
      <vt:lpstr>Trennfolie FB Schlüsseltechnologien</vt:lpstr>
      <vt:lpstr>Folie FB Schlüsseltechnologien</vt:lpstr>
      <vt:lpstr>Trennfolie FB Verkehr und Weltraum</vt:lpstr>
      <vt:lpstr>Folie FB Verkehr und Weltraum</vt:lpstr>
      <vt:lpstr>Larissa</vt:lpstr>
      <vt:lpstr>DTS Fields of Interest  POF IV 2020-2016</vt:lpstr>
      <vt:lpstr>PowerPoint-Präsentation</vt:lpstr>
      <vt:lpstr>High resolution, high intensity,  extreme dynamic range  gaseous detectors</vt:lpstr>
      <vt:lpstr>Si(Li)/Ge High Resolution Gamma and X-Ray Detectors</vt:lpstr>
      <vt:lpstr>PowerPoint-Präsentation</vt:lpstr>
      <vt:lpstr>Diamond Detectors – push towards large areas add corresponding electronics TDC developments: towards ps resolution</vt:lpstr>
      <vt:lpstr>Si detectors for the heavy-ion     TOF measurements</vt:lpstr>
      <vt:lpstr>ASIC Detector Front-End Design &amp; Integration</vt:lpstr>
      <vt:lpstr>Cryogenic Detectors </vt:lpstr>
      <vt:lpstr>Radiation Hard  Scintillating as well as  Cherenkov  Detectors  through active materials in the liquid phase   </vt:lpstr>
      <vt:lpstr>3D-Printed Detectors Modern Materials, Modern 3D Structuring Technologies (GSI proposal for distributed detector lab)</vt:lpstr>
    </vt:vector>
  </TitlesOfParts>
  <Company>HGF BONN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christine bleibtreu</dc:creator>
  <cp:lastModifiedBy>Schmidt, Christian Joachim Dr.</cp:lastModifiedBy>
  <cp:revision>2311</cp:revision>
  <cp:lastPrinted>2014-02-13T08:09:32Z</cp:lastPrinted>
  <dcterms:created xsi:type="dcterms:W3CDTF">2006-03-03T09:51:24Z</dcterms:created>
  <dcterms:modified xsi:type="dcterms:W3CDTF">2016-11-27T17:56:21Z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rache">
    <vt:bool>true</vt:bool>
  </property>
</Properties>
</file>