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73" r:id="rId2"/>
    <p:sldId id="335" r:id="rId3"/>
    <p:sldId id="336" r:id="rId4"/>
    <p:sldId id="338" r:id="rId5"/>
    <p:sldId id="339" r:id="rId6"/>
    <p:sldId id="337" r:id="rId7"/>
    <p:sldId id="340" r:id="rId8"/>
    <p:sldId id="334" r:id="rId9"/>
    <p:sldId id="341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CCFF"/>
    <a:srgbClr val="0099CC"/>
    <a:srgbClr val="99CCFF"/>
    <a:srgbClr val="CCECFF"/>
    <a:srgbClr val="CCCCFF"/>
    <a:srgbClr val="8F8FFF"/>
    <a:srgbClr val="33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1" autoAdjust="0"/>
    <p:restoredTop sz="94660"/>
  </p:normalViewPr>
  <p:slideViewPr>
    <p:cSldViewPr>
      <p:cViewPr varScale="1">
        <p:scale>
          <a:sx n="108" d="100"/>
          <a:sy n="108" d="100"/>
        </p:scale>
        <p:origin x="-186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999C9-70B1-4FD2-959B-375AE71F587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379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06/12/2016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06/12/2016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wiki.cern.ch/twiki/bin/view/Atlas/CHESSStripTestCh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wiki.cern.ch/twiki/pub/Atlas/CHESSStripTestChip/How_to_modify_CHESS-1_motherboards_for_CHESS-2_v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548" y="2130425"/>
            <a:ext cx="8136904" cy="1470025"/>
          </a:xfrm>
        </p:spPr>
        <p:txBody>
          <a:bodyPr>
            <a:normAutofit fontScale="90000"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CHESS-2 Analogue </a:t>
            </a:r>
            <a:r>
              <a:rPr lang="en-GB" sz="3600" dirty="0" smtClean="0">
                <a:solidFill>
                  <a:srgbClr val="0000FF"/>
                </a:solidFill>
              </a:rPr>
              <a:t>test </a:t>
            </a:r>
            <a:r>
              <a:rPr lang="en-GB" sz="3600" dirty="0" smtClean="0">
                <a:solidFill>
                  <a:srgbClr val="0000FF"/>
                </a:solidFill>
              </a:rPr>
              <a:t>system,</a:t>
            </a:r>
            <a:br>
              <a:rPr lang="en-GB" sz="3600" dirty="0" smtClean="0">
                <a:solidFill>
                  <a:srgbClr val="0000FF"/>
                </a:solidFill>
              </a:rPr>
            </a:br>
            <a:r>
              <a:rPr lang="en-GB" sz="3600" dirty="0" smtClean="0">
                <a:solidFill>
                  <a:srgbClr val="0000FF"/>
                </a:solidFill>
              </a:rPr>
              <a:t>proton irradiated CHESS-2</a:t>
            </a:r>
            <a:r>
              <a:rPr lang="en-GB" sz="3600" dirty="0" smtClean="0">
                <a:solidFill>
                  <a:srgbClr val="0000FF"/>
                </a:solidFill>
              </a:rPr>
              <a:t> </a:t>
            </a:r>
            <a:br>
              <a:rPr lang="en-GB" sz="3600" dirty="0" smtClean="0">
                <a:solidFill>
                  <a:srgbClr val="0000FF"/>
                </a:solidFill>
              </a:rPr>
            </a:br>
            <a:r>
              <a:rPr lang="en-GB" sz="3600" dirty="0" smtClean="0">
                <a:solidFill>
                  <a:srgbClr val="0000FF"/>
                </a:solidFill>
              </a:rPr>
              <a:t>and </a:t>
            </a:r>
            <a:r>
              <a:rPr lang="en-GB" sz="3600" dirty="0" smtClean="0">
                <a:solidFill>
                  <a:srgbClr val="0000FF"/>
                </a:solidFill>
              </a:rPr>
              <a:t>ABCN’</a:t>
            </a:r>
            <a:r>
              <a:rPr lang="en-GB" sz="3600" b="1" dirty="0" smtClean="0">
                <a:solidFill>
                  <a:srgbClr val="0000FF"/>
                </a:solidFill>
              </a:rPr>
              <a:t/>
            </a:r>
            <a:br>
              <a:rPr lang="en-GB" sz="3600" b="1" dirty="0" smtClean="0">
                <a:solidFill>
                  <a:srgbClr val="0000FF"/>
                </a:solidFill>
              </a:rPr>
            </a:br>
            <a:r>
              <a:rPr lang="en-GB" sz="2000" b="1" dirty="0" smtClean="0">
                <a:solidFill>
                  <a:srgbClr val="0000FF"/>
                </a:solidFill>
              </a:rPr>
              <a:t/>
            </a:r>
            <a:br>
              <a:rPr lang="en-GB" sz="2000" b="1" dirty="0" smtClean="0">
                <a:solidFill>
                  <a:srgbClr val="0000FF"/>
                </a:solidFill>
              </a:rPr>
            </a:br>
            <a:r>
              <a:rPr lang="en-GB" sz="3200" dirty="0"/>
              <a:t>6</a:t>
            </a:r>
            <a:r>
              <a:rPr lang="en-GB" sz="3200" dirty="0" smtClean="0"/>
              <a:t> </a:t>
            </a:r>
            <a:r>
              <a:rPr lang="en-GB" sz="3200" dirty="0" smtClean="0"/>
              <a:t>Dec</a:t>
            </a:r>
            <a:r>
              <a:rPr lang="en-GB" sz="3200" dirty="0" smtClean="0"/>
              <a:t>ember </a:t>
            </a:r>
            <a:r>
              <a:rPr lang="en-GB" sz="3200" dirty="0" smtClean="0"/>
              <a:t>2016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</a:t>
            </a:r>
            <a:r>
              <a:rPr lang="en-GB" dirty="0" smtClean="0"/>
              <a:t>John and T. Huffman </a:t>
            </a:r>
            <a:endParaRPr lang="en-GB" dirty="0" smtClean="0"/>
          </a:p>
          <a:p>
            <a:r>
              <a:rPr lang="en-GB" dirty="0" smtClean="0"/>
              <a:t>with help from many colleagues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Analogue test system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2</a:t>
            </a:fld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027" name="Picture 3" descr="H:\_SLHC\CMOS\_CHESS\AMS\CHESS-2\photos\CHESS-2 in lab\CHESS-2 analogue db on mb_50p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215" y="1124744"/>
            <a:ext cx="7146369" cy="5337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11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Analogue test system - status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3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3623" y="764704"/>
            <a:ext cx="8210866" cy="6036962"/>
          </a:xfrm>
        </p:spPr>
        <p:txBody>
          <a:bodyPr>
            <a:noAutofit/>
          </a:bodyPr>
          <a:lstStyle/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Documentation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r>
              <a:rPr lang="en-GB" sz="1800" dirty="0" smtClean="0"/>
              <a:t>Still extending our CHESS </a:t>
            </a:r>
            <a:r>
              <a:rPr lang="en-GB" sz="1800" dirty="0" err="1" smtClean="0"/>
              <a:t>TWiki</a:t>
            </a:r>
            <a:r>
              <a:rPr lang="en-GB" sz="1800" dirty="0" smtClean="0"/>
              <a:t> page for </a:t>
            </a:r>
            <a:r>
              <a:rPr lang="en-GB" sz="1800" dirty="0"/>
              <a:t>CHESS-2 work:</a:t>
            </a:r>
            <a:br>
              <a:rPr lang="en-GB" sz="1800" dirty="0"/>
            </a:b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twiki.cern.ch/twiki/bin/view/Atlas/CHESSStripTestChip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Analogue test system: hardware information added since last meeting.</a:t>
            </a:r>
          </a:p>
          <a:p>
            <a:r>
              <a:rPr lang="en-GB" sz="1800" dirty="0" smtClean="0"/>
              <a:t>See next slides for details.</a:t>
            </a:r>
            <a:endParaRPr lang="en-GB" sz="1800" dirty="0"/>
          </a:p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Hardware</a:t>
            </a:r>
          </a:p>
          <a:p>
            <a:r>
              <a:rPr lang="en-GB" sz="1800" dirty="0" smtClean="0"/>
              <a:t>Have distributed instructions for modifying CHESS-1 motherboards for CHESS-2 work.</a:t>
            </a:r>
          </a:p>
          <a:p>
            <a:r>
              <a:rPr lang="en-GB" sz="1800" dirty="0"/>
              <a:t>Link: </a:t>
            </a:r>
            <a:r>
              <a:rPr lang="en-GB" sz="1800" dirty="0" smtClean="0">
                <a:hlinkClick r:id="rId4"/>
              </a:rPr>
              <a:t>instructions</a:t>
            </a:r>
            <a:endParaRPr lang="en-GB" sz="1800" dirty="0" smtClean="0"/>
          </a:p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Firmware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r>
              <a:rPr lang="en-GB" sz="1800" dirty="0" smtClean="0"/>
              <a:t>Working on this at the moment, probably 1-2 days left. Aiming to test in lab with Todd this week. Will e-mail groups once set.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Software</a:t>
            </a:r>
          </a:p>
          <a:p>
            <a:r>
              <a:rPr lang="en-GB" sz="1800" dirty="0" smtClean="0"/>
              <a:t>Adding </a:t>
            </a:r>
            <a:r>
              <a:rPr lang="en-GB" sz="1800" dirty="0" smtClean="0"/>
              <a:t>macros </a:t>
            </a:r>
            <a:r>
              <a:rPr lang="en-GB" sz="1800" dirty="0" smtClean="0"/>
              <a:t>to the “CMOSDAQ” root environment for CHESS-2 work (e.g. SACI commands, CHESS-2 reset). </a:t>
            </a:r>
          </a:p>
          <a:p>
            <a:r>
              <a:rPr lang="en-GB" sz="1800" dirty="0" smtClean="0"/>
              <a:t>CHESS-2 DAQ commands tested earlier with Kestutis.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0805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742950"/>
            <a:ext cx="7029450" cy="537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 </a:t>
            </a:r>
            <a:r>
              <a:rPr lang="en-GB" sz="3200" dirty="0" err="1" smtClean="0">
                <a:solidFill>
                  <a:srgbClr val="0000FF"/>
                </a:solidFill>
              </a:rPr>
              <a:t>TWiki</a:t>
            </a:r>
            <a:r>
              <a:rPr lang="en-GB" sz="3200" dirty="0" smtClean="0">
                <a:solidFill>
                  <a:srgbClr val="0000FF"/>
                </a:solidFill>
              </a:rPr>
              <a:t> – outline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4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990331" y="1808820"/>
            <a:ext cx="171449" cy="469517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>
            <a:off x="4990331" y="2348880"/>
            <a:ext cx="171449" cy="1440160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Brace 9"/>
          <p:cNvSpPr/>
          <p:nvPr/>
        </p:nvSpPr>
        <p:spPr>
          <a:xfrm>
            <a:off x="4990331" y="5517232"/>
            <a:ext cx="171449" cy="469517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256076" y="1874301"/>
            <a:ext cx="27481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CHESS-2 senso</a:t>
            </a:r>
            <a:r>
              <a:rPr lang="en-GB" sz="1600" b="1" dirty="0" smtClean="0">
                <a:solidFill>
                  <a:srgbClr val="0000FF"/>
                </a:solidFill>
              </a:rPr>
              <a:t>r specs and info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12" name="Right Brace 11"/>
          <p:cNvSpPr/>
          <p:nvPr/>
        </p:nvSpPr>
        <p:spPr>
          <a:xfrm>
            <a:off x="4990331" y="3861048"/>
            <a:ext cx="171449" cy="612068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ight Brace 12"/>
          <p:cNvSpPr/>
          <p:nvPr/>
        </p:nvSpPr>
        <p:spPr>
          <a:xfrm>
            <a:off x="4990331" y="4545124"/>
            <a:ext cx="171449" cy="864096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56076" y="2899683"/>
            <a:ext cx="9685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analogue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56076" y="3997805"/>
            <a:ext cx="7116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digital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56076" y="2278337"/>
            <a:ext cx="20265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CHESS-2 test systems: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256076" y="4807895"/>
            <a:ext cx="144552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ABCN’ readout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256076" y="5582713"/>
            <a:ext cx="15090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all CHESS-1 </a:t>
            </a:r>
            <a:r>
              <a:rPr lang="en-GB" sz="1600" b="1" dirty="0" smtClean="0">
                <a:solidFill>
                  <a:srgbClr val="0000FF"/>
                </a:solidFill>
              </a:rPr>
              <a:t>info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69366" y="2899683"/>
            <a:ext cx="266361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FF0066"/>
                </a:solidFill>
              </a:rPr>
              <a:t>-- quite a bit added this week</a:t>
            </a:r>
            <a:endParaRPr lang="en-GB" sz="1600" b="1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35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24" y="715633"/>
            <a:ext cx="7704348" cy="5677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 </a:t>
            </a:r>
            <a:r>
              <a:rPr lang="en-GB" sz="3200" dirty="0" err="1" smtClean="0">
                <a:solidFill>
                  <a:srgbClr val="0000FF"/>
                </a:solidFill>
              </a:rPr>
              <a:t>TWiki</a:t>
            </a:r>
            <a:r>
              <a:rPr lang="en-GB" sz="3200" dirty="0" smtClean="0">
                <a:solidFill>
                  <a:srgbClr val="0000FF"/>
                </a:solidFill>
              </a:rPr>
              <a:t> info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5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2915816" y="1751449"/>
            <a:ext cx="171449" cy="913476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472100" y="3913086"/>
            <a:ext cx="2000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CHESS-2 senso</a:t>
            </a:r>
            <a:r>
              <a:rPr lang="en-GB" sz="1600" b="1" dirty="0" smtClean="0">
                <a:solidFill>
                  <a:srgbClr val="0000FF"/>
                </a:solidFill>
              </a:rPr>
              <a:t>r specs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5004048" y="3475586"/>
            <a:ext cx="171449" cy="1213554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ight Brace 22"/>
          <p:cNvSpPr/>
          <p:nvPr/>
        </p:nvSpPr>
        <p:spPr>
          <a:xfrm>
            <a:off x="5580112" y="5686509"/>
            <a:ext cx="171449" cy="718938"/>
          </a:xfrm>
          <a:prstGeom prst="rightBrace">
            <a:avLst>
              <a:gd name="adj1" fmla="val 30555"/>
              <a:gd name="adj2" fmla="val 50000"/>
            </a:avLst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3275856" y="2038910"/>
            <a:ext cx="21991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reminde</a:t>
            </a:r>
            <a:r>
              <a:rPr lang="en-GB" sz="1600" b="1" dirty="0" smtClean="0">
                <a:solidFill>
                  <a:srgbClr val="0000FF"/>
                </a:solidFill>
              </a:rPr>
              <a:t>r of resistivities</a:t>
            </a:r>
            <a:endParaRPr lang="en-GB" sz="1600" b="1" dirty="0" smtClean="0">
              <a:solidFill>
                <a:srgbClr val="0000FF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904148" y="5686509"/>
            <a:ext cx="28443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current best knowledge about bias levels</a:t>
            </a:r>
          </a:p>
          <a:p>
            <a:pPr>
              <a:tabLst>
                <a:tab pos="723900" algn="l"/>
              </a:tabLst>
            </a:pPr>
            <a:r>
              <a:rPr lang="en-GB" sz="1600" b="1" dirty="0" smtClean="0">
                <a:solidFill>
                  <a:srgbClr val="0000FF"/>
                </a:solidFill>
              </a:rPr>
              <a:t>- let’s update as we learn</a:t>
            </a:r>
          </a:p>
        </p:txBody>
      </p:sp>
    </p:spTree>
    <p:extLst>
      <p:ext uri="{BB962C8B-B14F-4D97-AF65-F5344CB8AC3E}">
        <p14:creationId xmlns:p14="http://schemas.microsoft.com/office/powerpoint/2010/main" val="178008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CHESS-2 boards irradiated at PS -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6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3623" y="764704"/>
            <a:ext cx="8210866" cy="6036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Status – from Federico </a:t>
            </a:r>
            <a:r>
              <a:rPr lang="en-GB" sz="2000" b="1" dirty="0" err="1" smtClean="0">
                <a:solidFill>
                  <a:srgbClr val="0000FF"/>
                </a:solidFill>
              </a:rPr>
              <a:t>Ravotti</a:t>
            </a:r>
            <a:r>
              <a:rPr lang="en-GB" sz="2000" b="1" dirty="0" smtClean="0">
                <a:solidFill>
                  <a:srgbClr val="0000FF"/>
                </a:solidFill>
              </a:rPr>
              <a:t> (CERN)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r>
              <a:rPr lang="en-GB" sz="1800" dirty="0" smtClean="0"/>
              <a:t>It is now possible to ship the boards to us – though January is recommended.</a:t>
            </a:r>
          </a:p>
          <a:p>
            <a:pPr lvl="1"/>
            <a:r>
              <a:rPr lang="en-GB" sz="1400" dirty="0" smtClean="0"/>
              <a:t>Dose rates at contact: 7uSv/hr (3 boxes) and 3-4uSv/hr (3 boxes)</a:t>
            </a:r>
            <a:br>
              <a:rPr lang="en-GB" sz="1400" dirty="0" smtClean="0"/>
            </a:br>
            <a:endParaRPr lang="en-GB" sz="1400" dirty="0" smtClean="0"/>
          </a:p>
          <a:p>
            <a:r>
              <a:rPr lang="en-GB" sz="1800" dirty="0" smtClean="0"/>
              <a:t>The final received doses are being summarised at the moment for 2016 runs, should have soon.</a:t>
            </a:r>
            <a:br>
              <a:rPr lang="en-GB" sz="1800" dirty="0" smtClean="0"/>
            </a:br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Reminder – what we irradiated:</a:t>
            </a:r>
            <a:br>
              <a:rPr lang="en-GB" sz="1800" b="1" dirty="0" smtClean="0">
                <a:solidFill>
                  <a:srgbClr val="0000FF"/>
                </a:solidFill>
              </a:rPr>
            </a:br>
            <a:endParaRPr lang="en-GB" sz="1000" dirty="0" smtClean="0"/>
          </a:p>
          <a:p>
            <a:r>
              <a:rPr lang="en-GB" sz="1800" dirty="0" smtClean="0"/>
              <a:t>10 of 20 </a:t>
            </a:r>
            <a:r>
              <a:rPr lang="el-GR" sz="1800" dirty="0"/>
              <a:t>Ω-</a:t>
            </a:r>
            <a:r>
              <a:rPr lang="en-GB" sz="1800" dirty="0" smtClean="0"/>
              <a:t>cm (resistivity 1)</a:t>
            </a:r>
          </a:p>
          <a:p>
            <a:pPr lvl="1"/>
            <a:r>
              <a:rPr lang="en-GB" sz="1400" dirty="0" smtClean="0"/>
              <a:t>5 at target dose </a:t>
            </a:r>
            <a:r>
              <a:rPr lang="pt-BR" sz="1400" dirty="0"/>
              <a:t>0.5 x 10</a:t>
            </a:r>
            <a:r>
              <a:rPr lang="pt-BR" sz="1400" baseline="30000" dirty="0"/>
              <a:t>15</a:t>
            </a:r>
            <a:r>
              <a:rPr lang="pt-BR" sz="1400" dirty="0"/>
              <a:t> n </a:t>
            </a:r>
            <a:r>
              <a:rPr lang="pt-BR" sz="1400" dirty="0" smtClean="0"/>
              <a:t>eq/cm</a:t>
            </a:r>
            <a:r>
              <a:rPr lang="pt-BR" sz="1400" baseline="30000" dirty="0" smtClean="0"/>
              <a:t>2</a:t>
            </a:r>
          </a:p>
          <a:p>
            <a:pPr lvl="1"/>
            <a:r>
              <a:rPr lang="en-GB" sz="1400" dirty="0"/>
              <a:t>5 at target dose </a:t>
            </a:r>
            <a:r>
              <a:rPr lang="pt-BR" sz="1400" dirty="0"/>
              <a:t>1</a:t>
            </a:r>
            <a:r>
              <a:rPr lang="pt-BR" sz="1400" dirty="0" smtClean="0"/>
              <a:t> </a:t>
            </a:r>
            <a:r>
              <a:rPr lang="pt-BR" sz="1400" dirty="0"/>
              <a:t>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  <a:endParaRPr lang="en-GB" sz="1400" baseline="30000" dirty="0"/>
          </a:p>
          <a:p>
            <a:pPr lvl="1"/>
            <a:endParaRPr lang="en-GB" sz="1400" baseline="30000" dirty="0" smtClean="0"/>
          </a:p>
          <a:p>
            <a:r>
              <a:rPr lang="en-GB" sz="1800" dirty="0"/>
              <a:t>10 of </a:t>
            </a:r>
            <a:r>
              <a:rPr lang="en-GB" sz="1800" dirty="0" smtClean="0"/>
              <a:t>200-300 </a:t>
            </a:r>
            <a:r>
              <a:rPr lang="el-GR" sz="1800" dirty="0"/>
              <a:t>Ω-</a:t>
            </a:r>
            <a:r>
              <a:rPr lang="en-GB" sz="1800" dirty="0" smtClean="0"/>
              <a:t>cm (</a:t>
            </a:r>
            <a:r>
              <a:rPr lang="en-GB" sz="1800" dirty="0"/>
              <a:t>resistivity </a:t>
            </a:r>
            <a:r>
              <a:rPr lang="en-GB" sz="1800" dirty="0" smtClean="0"/>
              <a:t>2)</a:t>
            </a:r>
            <a:endParaRPr lang="en-GB" sz="1800" dirty="0"/>
          </a:p>
          <a:p>
            <a:pPr lvl="1"/>
            <a:r>
              <a:rPr lang="en-GB" sz="1400" dirty="0"/>
              <a:t>5 at target dose </a:t>
            </a:r>
            <a:r>
              <a:rPr lang="pt-BR" sz="1400" dirty="0"/>
              <a:t>0.5 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</a:p>
          <a:p>
            <a:pPr lvl="1"/>
            <a:r>
              <a:rPr lang="en-GB" sz="1400" dirty="0"/>
              <a:t>5 at target dose </a:t>
            </a:r>
            <a:r>
              <a:rPr lang="pt-BR" sz="1400" dirty="0"/>
              <a:t>1 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  <a:endParaRPr lang="en-GB" sz="1400" baseline="30000" dirty="0"/>
          </a:p>
          <a:p>
            <a:pPr lvl="1"/>
            <a:endParaRPr lang="en-GB" sz="1400" baseline="30000" dirty="0" smtClean="0"/>
          </a:p>
          <a:p>
            <a:pPr lvl="1"/>
            <a:endParaRPr lang="en-GB" sz="1400" baseline="30000" dirty="0"/>
          </a:p>
          <a:p>
            <a:r>
              <a:rPr lang="en-GB" sz="1800" dirty="0" smtClean="0"/>
              <a:t>4 </a:t>
            </a:r>
            <a:r>
              <a:rPr lang="en-GB" sz="1800" dirty="0"/>
              <a:t>of </a:t>
            </a:r>
            <a:r>
              <a:rPr lang="en-GB" sz="1800" dirty="0" smtClean="0"/>
              <a:t>600-2000 </a:t>
            </a:r>
            <a:r>
              <a:rPr lang="el-GR" sz="1800" dirty="0"/>
              <a:t>Ω-</a:t>
            </a:r>
            <a:r>
              <a:rPr lang="en-GB" sz="1800" dirty="0"/>
              <a:t>cm (resistivity </a:t>
            </a:r>
            <a:r>
              <a:rPr lang="en-GB" sz="1800" dirty="0" smtClean="0"/>
              <a:t>4)</a:t>
            </a:r>
            <a:endParaRPr lang="en-GB" sz="1800" dirty="0"/>
          </a:p>
          <a:p>
            <a:pPr lvl="1"/>
            <a:r>
              <a:rPr lang="en-GB" sz="1400" dirty="0" smtClean="0"/>
              <a:t>2 </a:t>
            </a:r>
            <a:r>
              <a:rPr lang="en-GB" sz="1400" dirty="0"/>
              <a:t>at target dose </a:t>
            </a:r>
            <a:r>
              <a:rPr lang="pt-BR" sz="1400" dirty="0"/>
              <a:t>0.5 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</a:p>
          <a:p>
            <a:pPr lvl="1"/>
            <a:r>
              <a:rPr lang="en-GB" sz="1400" dirty="0" smtClean="0"/>
              <a:t>2 </a:t>
            </a:r>
            <a:r>
              <a:rPr lang="en-GB" sz="1400" dirty="0"/>
              <a:t>at target dose </a:t>
            </a:r>
            <a:r>
              <a:rPr lang="pt-BR" sz="1400" dirty="0"/>
              <a:t>1 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  <a:endParaRPr lang="en-GB" sz="1400" baseline="30000" dirty="0"/>
          </a:p>
        </p:txBody>
      </p:sp>
    </p:spTree>
    <p:extLst>
      <p:ext uri="{BB962C8B-B14F-4D97-AF65-F5344CB8AC3E}">
        <p14:creationId xmlns:p14="http://schemas.microsoft.com/office/powerpoint/2010/main" val="13041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Proposal for proton-irradiated boards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7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3623" y="764704"/>
            <a:ext cx="8210866" cy="60369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solidFill>
                  <a:srgbClr val="0000FF"/>
                </a:solidFill>
              </a:rPr>
              <a:t>Todd suggests as a starting point:</a:t>
            </a:r>
            <a:br>
              <a:rPr lang="en-GB" sz="1800" b="1" dirty="0" smtClean="0">
                <a:solidFill>
                  <a:srgbClr val="0000FF"/>
                </a:solidFill>
              </a:rPr>
            </a:br>
            <a:endParaRPr lang="en-GB" sz="1000" dirty="0" smtClean="0"/>
          </a:p>
          <a:p>
            <a:r>
              <a:rPr lang="en-GB" sz="1800" dirty="0" smtClean="0"/>
              <a:t>Let us know who is interested to work with these</a:t>
            </a:r>
          </a:p>
          <a:p>
            <a:r>
              <a:rPr lang="en-GB" sz="1800" dirty="0" smtClean="0"/>
              <a:t>Each group could have say a pair of a lower resistivity (res 1 or 2)</a:t>
            </a:r>
          </a:p>
          <a:p>
            <a:pPr lvl="1"/>
            <a:r>
              <a:rPr lang="pt-BR" sz="1400" dirty="0" smtClean="0"/>
              <a:t>1 of 0.5 </a:t>
            </a:r>
            <a:r>
              <a:rPr lang="pt-BR" sz="1400" dirty="0"/>
              <a:t>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</a:p>
          <a:p>
            <a:pPr lvl="1"/>
            <a:r>
              <a:rPr lang="pt-BR" sz="1400" dirty="0" smtClean="0"/>
              <a:t>1 of 1 </a:t>
            </a:r>
            <a:r>
              <a:rPr lang="pt-BR" sz="1400" dirty="0"/>
              <a:t>x 10</a:t>
            </a:r>
            <a:r>
              <a:rPr lang="pt-BR" sz="1400" baseline="30000" dirty="0"/>
              <a:t>15</a:t>
            </a:r>
            <a:r>
              <a:rPr lang="pt-BR" sz="1400" dirty="0"/>
              <a:t> n eq/cm</a:t>
            </a:r>
            <a:r>
              <a:rPr lang="pt-BR" sz="1400" baseline="30000" dirty="0"/>
              <a:t>2</a:t>
            </a:r>
          </a:p>
          <a:p>
            <a:r>
              <a:rPr lang="en-GB" sz="1800" dirty="0" smtClean="0"/>
              <a:t>Then work out who would also like resistivity 4 boards </a:t>
            </a:r>
          </a:p>
          <a:p>
            <a:endParaRPr lang="en-GB" sz="1800" dirty="0"/>
          </a:p>
          <a:p>
            <a:r>
              <a:rPr lang="en-GB" sz="1800" dirty="0" smtClean="0"/>
              <a:t>Federico will help us ship from CERN but need a team account to bill to</a:t>
            </a:r>
          </a:p>
          <a:p>
            <a:r>
              <a:rPr lang="en-GB" sz="1800" dirty="0" smtClean="0"/>
              <a:t>We don’t yet know about logistics of shipping cold or costs, to be seen</a:t>
            </a:r>
          </a:p>
          <a:p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Proposed shipping box mock-up</a:t>
            </a:r>
            <a:endParaRPr lang="en-GB" sz="1800" dirty="0"/>
          </a:p>
        </p:txBody>
      </p:sp>
      <p:pic>
        <p:nvPicPr>
          <p:cNvPr id="3075" name="Picture 3" descr="H:\_SLHC\CMOS\_CHESS\test boards\photos\Boxes for shipping\box1_50p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972" y="3915821"/>
            <a:ext cx="2553270" cy="2942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8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ABCN’ update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8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3623" y="884426"/>
            <a:ext cx="8210866" cy="3228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1) SACI: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Wojtek and Robin testing on the lab bench this week</a:t>
            </a:r>
            <a:r>
              <a:rPr lang="en-GB" sz="1800" dirty="0" smtClean="0"/>
              <a:t>.</a:t>
            </a:r>
          </a:p>
          <a:p>
            <a:pPr marL="0" indent="0">
              <a:buNone/>
            </a:pPr>
            <a:r>
              <a:rPr lang="en-GB" sz="1800" dirty="0" smtClean="0"/>
              <a:t>Jaya John integrating SACI block into Atlys for CHESS-1 motherboard this week.</a:t>
            </a: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rgbClr val="0000FF"/>
                </a:solidFill>
              </a:rPr>
              <a:t>2) Adaptor board:</a:t>
            </a:r>
            <a:endParaRPr lang="en-GB" sz="1800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 smtClean="0"/>
              <a:t>Boards and components at assembly house.</a:t>
            </a:r>
          </a:p>
          <a:p>
            <a:pPr marL="0" indent="0">
              <a:buNone/>
            </a:pPr>
            <a:r>
              <a:rPr lang="en-GB" sz="1800" dirty="0" smtClean="0"/>
              <a:t>They are auditing the parts – one error to fix – so it seems we may have them just before Christmas.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2000" b="1" dirty="0">
                <a:solidFill>
                  <a:srgbClr val="0000FF"/>
                </a:solidFill>
              </a:rPr>
              <a:t>3</a:t>
            </a:r>
            <a:r>
              <a:rPr lang="en-GB" sz="2000" b="1" dirty="0" smtClean="0">
                <a:solidFill>
                  <a:srgbClr val="0000FF"/>
                </a:solidFill>
              </a:rPr>
              <a:t>) </a:t>
            </a:r>
            <a:r>
              <a:rPr lang="en-GB" sz="2000" b="1" dirty="0" smtClean="0">
                <a:solidFill>
                  <a:srgbClr val="0000FF"/>
                </a:solidFill>
              </a:rPr>
              <a:t>Mini-module:</a:t>
            </a:r>
            <a:endParaRPr lang="en-GB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GB" sz="1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1800" dirty="0" smtClean="0"/>
              <a:t>Discussing actively – see next slide.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399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>
                <a:solidFill>
                  <a:srgbClr val="0000FF"/>
                </a:solidFill>
              </a:rPr>
              <a:t>Mini-module – after discussion in ABCN’ group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04448" y="6484255"/>
            <a:ext cx="540060" cy="365125"/>
          </a:xfrm>
        </p:spPr>
        <p:txBody>
          <a:bodyPr/>
          <a:lstStyle/>
          <a:p>
            <a:fld id="{7F2886EE-AD67-426B-9E40-D4D67DDB6EF0}" type="slidenum">
              <a:rPr lang="en-GB" sz="1600" smtClean="0">
                <a:solidFill>
                  <a:schemeClr val="tx1"/>
                </a:solidFill>
              </a:rPr>
              <a:t>9</a:t>
            </a:fld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6839" y="796642"/>
            <a:ext cx="879584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Fewer FPGAs seems better</a:t>
            </a:r>
            <a:r>
              <a:rPr lang="en-GB" dirty="0" smtClean="0"/>
              <a:t>. Some favour just one. To be “more module-like”, two could be a good compromise. </a:t>
            </a:r>
            <a:endParaRPr lang="en-GB" dirty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Could use cut sensors – top and middle arrays only – to avoid the big gap of the test structure areas.</a:t>
            </a:r>
          </a:p>
          <a:p>
            <a:pPr marL="0" lvl="1">
              <a:spcAft>
                <a:spcPts val="600"/>
              </a:spcAft>
            </a:pPr>
            <a:endParaRPr lang="en-GB" dirty="0" smtClean="0"/>
          </a:p>
        </p:txBody>
      </p:sp>
      <p:sp>
        <p:nvSpPr>
          <p:cNvPr id="7" name="Rectangle 6"/>
          <p:cNvSpPr/>
          <p:nvPr/>
        </p:nvSpPr>
        <p:spPr>
          <a:xfrm>
            <a:off x="643105" y="2176374"/>
            <a:ext cx="5979418" cy="3331082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3125" y="4981285"/>
            <a:ext cx="900100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7672" y="498128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933433" y="4981285"/>
            <a:ext cx="1525696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“usual module connector” ?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703977" y="4981285"/>
            <a:ext cx="639108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6839" y="5614827"/>
            <a:ext cx="87958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dirty="0" smtClean="0"/>
              <a:t>For connection to the SCTDAQ software, looking at </a:t>
            </a:r>
            <a:r>
              <a:rPr lang="en-GB" dirty="0" smtClean="0"/>
              <a:t>the connector on Ashley Greenall’s </a:t>
            </a:r>
            <a:r>
              <a:rPr lang="en-GB" dirty="0" smtClean="0"/>
              <a:t>new hybrid panel, same as electrical End-of-Stave. </a:t>
            </a:r>
            <a:endParaRPr lang="en-GB" dirty="0" smtClean="0"/>
          </a:p>
          <a:p>
            <a:pPr marL="0" lvl="1">
              <a:spcAft>
                <a:spcPts val="600"/>
              </a:spcAft>
            </a:pPr>
            <a:r>
              <a:rPr lang="en-GB" dirty="0" smtClean="0"/>
              <a:t>Evaluating this at the moment = main item </a:t>
            </a:r>
            <a:r>
              <a:rPr lang="en-GB" smtClean="0"/>
              <a:t>to specify now.</a:t>
            </a:r>
            <a:endParaRPr lang="en-GB" dirty="0" smtClean="0"/>
          </a:p>
        </p:txBody>
      </p:sp>
      <p:pic>
        <p:nvPicPr>
          <p:cNvPr id="14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228865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036670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00"/>
          <a:stretch/>
        </p:blipFill>
        <p:spPr bwMode="auto">
          <a:xfrm>
            <a:off x="3668470" y="3814853"/>
            <a:ext cx="1674420" cy="738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5449471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49471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23125" y="3004428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2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2293915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065033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822776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5667819" y="3004427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449471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49471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49471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449471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91302" y="233445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791302" y="269139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91302" y="3107958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1302" y="346490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91302" y="3870437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91302" y="422738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4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5599</TotalTime>
  <Words>344</Words>
  <Application>Microsoft Office PowerPoint</Application>
  <PresentationFormat>On-screen Show (4:3)</PresentationFormat>
  <Paragraphs>103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CHESS-2 Analogue test system, proton irradiated CHESS-2  and ABCN’  6 December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525</cp:revision>
  <cp:lastPrinted>2016-03-27T01:56:20Z</cp:lastPrinted>
  <dcterms:created xsi:type="dcterms:W3CDTF">2014-09-18T13:48:06Z</dcterms:created>
  <dcterms:modified xsi:type="dcterms:W3CDTF">2016-12-06T16:09:20Z</dcterms:modified>
</cp:coreProperties>
</file>