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8"/>
  </p:handoutMasterIdLst>
  <p:sldIdLst>
    <p:sldId id="261" r:id="rId2"/>
    <p:sldId id="256" r:id="rId3"/>
    <p:sldId id="257" r:id="rId4"/>
    <p:sldId id="258" r:id="rId5"/>
    <p:sldId id="260" r:id="rId6"/>
  </p:sldIdLst>
  <p:sldSz cx="9144000" cy="5143500" type="screen16x9"/>
  <p:notesSz cx="6858000" cy="9144000"/>
  <p:defaultTextStyle>
    <a:lvl1pPr algn="ctr" defTabSz="366702">
      <a:defRPr sz="2300">
        <a:latin typeface="+mn-lt"/>
        <a:ea typeface="+mn-ea"/>
        <a:cs typeface="+mn-cs"/>
        <a:sym typeface="Helvetica Light"/>
      </a:defRPr>
    </a:lvl1pPr>
    <a:lvl2pPr indent="143492" algn="ctr" defTabSz="366702">
      <a:defRPr sz="2300">
        <a:latin typeface="+mn-lt"/>
        <a:ea typeface="+mn-ea"/>
        <a:cs typeface="+mn-cs"/>
        <a:sym typeface="Helvetica Light"/>
      </a:defRPr>
    </a:lvl2pPr>
    <a:lvl3pPr indent="286984" algn="ctr" defTabSz="366702">
      <a:defRPr sz="2300">
        <a:latin typeface="+mn-lt"/>
        <a:ea typeface="+mn-ea"/>
        <a:cs typeface="+mn-cs"/>
        <a:sym typeface="Helvetica Light"/>
      </a:defRPr>
    </a:lvl3pPr>
    <a:lvl4pPr indent="430477" algn="ctr" defTabSz="366702">
      <a:defRPr sz="2300">
        <a:latin typeface="+mn-lt"/>
        <a:ea typeface="+mn-ea"/>
        <a:cs typeface="+mn-cs"/>
        <a:sym typeface="Helvetica Light"/>
      </a:defRPr>
    </a:lvl4pPr>
    <a:lvl5pPr indent="573969" algn="ctr" defTabSz="366702">
      <a:defRPr sz="2300">
        <a:latin typeface="+mn-lt"/>
        <a:ea typeface="+mn-ea"/>
        <a:cs typeface="+mn-cs"/>
        <a:sym typeface="Helvetica Light"/>
      </a:defRPr>
    </a:lvl5pPr>
    <a:lvl6pPr indent="717461" algn="ctr" defTabSz="366702">
      <a:defRPr sz="2300">
        <a:latin typeface="+mn-lt"/>
        <a:ea typeface="+mn-ea"/>
        <a:cs typeface="+mn-cs"/>
        <a:sym typeface="Helvetica Light"/>
      </a:defRPr>
    </a:lvl6pPr>
    <a:lvl7pPr indent="860953" algn="ctr" defTabSz="366702">
      <a:defRPr sz="2300">
        <a:latin typeface="+mn-lt"/>
        <a:ea typeface="+mn-ea"/>
        <a:cs typeface="+mn-cs"/>
        <a:sym typeface="Helvetica Light"/>
      </a:defRPr>
    </a:lvl7pPr>
    <a:lvl8pPr indent="1004446" algn="ctr" defTabSz="366702">
      <a:defRPr sz="2300">
        <a:latin typeface="+mn-lt"/>
        <a:ea typeface="+mn-ea"/>
        <a:cs typeface="+mn-cs"/>
        <a:sym typeface="Helvetica Light"/>
      </a:defRPr>
    </a:lvl8pPr>
    <a:lvl9pPr indent="1147938" algn="ctr" defTabSz="366702">
      <a:defRPr sz="23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94" autoAdjust="0"/>
  </p:normalViewPr>
  <p:slideViewPr>
    <p:cSldViewPr snapToGrid="0" snapToObjects="1">
      <p:cViewPr varScale="1">
        <p:scale>
          <a:sx n="125" d="100"/>
          <a:sy n="125" d="100"/>
        </p:scale>
        <p:origin x="-40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C457B8-F381-4F49-96EA-90B818F0E3FD}" type="datetimeFigureOut">
              <a:rPr lang="en-US" smtClean="0"/>
              <a:t>12/16/15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A718F3-3C29-2247-8BFE-6EA42FD53EBA}" type="slidenum">
              <a:rPr lang="en-US" smtClean="0"/>
              <a:t>‹#›</a:t>
            </a:fld>
            <a:endParaRPr lang="en-US"/>
          </a:p>
        </p:txBody>
      </p:sp>
    </p:spTree>
    <p:extLst>
      <p:ext uri="{BB962C8B-B14F-4D97-AF65-F5344CB8AC3E}">
        <p14:creationId xmlns:p14="http://schemas.microsoft.com/office/powerpoint/2010/main" val="6384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013031082"/>
      </p:ext>
    </p:extLst>
  </p:cSld>
  <p:clrMap bg1="lt1" tx1="dk1" bg2="lt2" tx2="dk2" accent1="accent1" accent2="accent2" accent3="accent3" accent4="accent4" accent5="accent5" accent6="accent6" hlink="hlink" folHlink="folHlink"/>
  <p:notesStyle>
    <a:lvl1pPr defTabSz="286984">
      <a:lnSpc>
        <a:spcPct val="125000"/>
      </a:lnSpc>
      <a:defRPr sz="1500">
        <a:latin typeface="Avenir Roman"/>
        <a:ea typeface="Avenir Roman"/>
        <a:cs typeface="Avenir Roman"/>
        <a:sym typeface="Avenir Roman"/>
      </a:defRPr>
    </a:lvl1pPr>
    <a:lvl2pPr indent="143492" defTabSz="286984">
      <a:lnSpc>
        <a:spcPct val="125000"/>
      </a:lnSpc>
      <a:defRPr sz="1500">
        <a:latin typeface="Avenir Roman"/>
        <a:ea typeface="Avenir Roman"/>
        <a:cs typeface="Avenir Roman"/>
        <a:sym typeface="Avenir Roman"/>
      </a:defRPr>
    </a:lvl2pPr>
    <a:lvl3pPr indent="286984" defTabSz="286984">
      <a:lnSpc>
        <a:spcPct val="125000"/>
      </a:lnSpc>
      <a:defRPr sz="1500">
        <a:latin typeface="Avenir Roman"/>
        <a:ea typeface="Avenir Roman"/>
        <a:cs typeface="Avenir Roman"/>
        <a:sym typeface="Avenir Roman"/>
      </a:defRPr>
    </a:lvl3pPr>
    <a:lvl4pPr indent="430477" defTabSz="286984">
      <a:lnSpc>
        <a:spcPct val="125000"/>
      </a:lnSpc>
      <a:defRPr sz="1500">
        <a:latin typeface="Avenir Roman"/>
        <a:ea typeface="Avenir Roman"/>
        <a:cs typeface="Avenir Roman"/>
        <a:sym typeface="Avenir Roman"/>
      </a:defRPr>
    </a:lvl4pPr>
    <a:lvl5pPr indent="573969" defTabSz="286984">
      <a:lnSpc>
        <a:spcPct val="125000"/>
      </a:lnSpc>
      <a:defRPr sz="1500">
        <a:latin typeface="Avenir Roman"/>
        <a:ea typeface="Avenir Roman"/>
        <a:cs typeface="Avenir Roman"/>
        <a:sym typeface="Avenir Roman"/>
      </a:defRPr>
    </a:lvl5pPr>
    <a:lvl6pPr indent="717461" defTabSz="286984">
      <a:lnSpc>
        <a:spcPct val="125000"/>
      </a:lnSpc>
      <a:defRPr sz="1500">
        <a:latin typeface="Avenir Roman"/>
        <a:ea typeface="Avenir Roman"/>
        <a:cs typeface="Avenir Roman"/>
        <a:sym typeface="Avenir Roman"/>
      </a:defRPr>
    </a:lvl6pPr>
    <a:lvl7pPr indent="860953" defTabSz="286984">
      <a:lnSpc>
        <a:spcPct val="125000"/>
      </a:lnSpc>
      <a:defRPr sz="1500">
        <a:latin typeface="Avenir Roman"/>
        <a:ea typeface="Avenir Roman"/>
        <a:cs typeface="Avenir Roman"/>
        <a:sym typeface="Avenir Roman"/>
      </a:defRPr>
    </a:lvl7pPr>
    <a:lvl8pPr indent="1004446" defTabSz="286984">
      <a:lnSpc>
        <a:spcPct val="125000"/>
      </a:lnSpc>
      <a:defRPr sz="1500">
        <a:latin typeface="Avenir Roman"/>
        <a:ea typeface="Avenir Roman"/>
        <a:cs typeface="Avenir Roman"/>
        <a:sym typeface="Avenir Roman"/>
      </a:defRPr>
    </a:lvl8pPr>
    <a:lvl9pPr indent="1147938" defTabSz="286984">
      <a:lnSpc>
        <a:spcPct val="125000"/>
      </a:lnSpc>
      <a:defRPr sz="15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Hi, I am Edwin Henneken. I work as IT Specialist for the NASA Astrophysics</a:t>
            </a:r>
            <a:r>
              <a:rPr lang="en-US" sz="1200" baseline="0" dirty="0" smtClean="0"/>
              <a:t> Data System, at the Smithsonian Astrophysical Observatory.</a:t>
            </a:r>
            <a:endParaRPr lang="en-US" sz="1200" dirty="0" smtClean="0"/>
          </a:p>
          <a:p>
            <a:r>
              <a:rPr lang="en-US" sz="1200" dirty="0" smtClean="0"/>
              <a:t>Among</a:t>
            </a:r>
            <a:r>
              <a:rPr lang="en-US" sz="1200" baseline="0" dirty="0" smtClean="0"/>
              <a:t> many things, scientific research produces publications, data and the software used to create or process the data. You can view these products as having been created in various settings: that of individual scientists, particular instruments, a mission or as the result of one or more grants. When these products are released, they have a certain amount of impact. Publications, data products and software receive citations in the scholarly literature. Another example is people using social media to write about science. Why would you care about this impact? Assuming you can measure this impact, you can use this to evaluate a scientist, an instrument, a mission or a grant. This is often done when it is time to apply for a new grant or, for example, to apply for a job. Roughly, impact falls into two classes: societal and scholarly impact. Here I will just talk about scholarly impact. How do you measure scholarly impact?</a:t>
            </a:r>
            <a:endParaRPr lang="en-US" sz="1200" dirty="0"/>
          </a:p>
        </p:txBody>
      </p:sp>
    </p:spTree>
    <p:extLst>
      <p:ext uri="{BB962C8B-B14F-4D97-AF65-F5344CB8AC3E}">
        <p14:creationId xmlns:p14="http://schemas.microsoft.com/office/powerpoint/2010/main" val="377169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This</a:t>
            </a:r>
            <a:r>
              <a:rPr lang="en-US" sz="1200" baseline="0" dirty="0" smtClean="0"/>
              <a:t> is where the NASA Astrophysics Data System comes in. We are a digital library portal used by all professional astronomers, planetary scientists and many physicists on a daily basis. We aggregate the metadata associated with those products I mentioned earlier. Article metadata from publishers and data and software metadata from various repositories. We enrich this metadata with citation and download statistics. So, when somebody uses our service to find publications, we can use the data that we have aggregated and enriched to generate measures of impact for this set of publications. For example, this could be the set of publications generated by a certain mission. One such measure is the overview of publication metrics.</a:t>
            </a:r>
            <a:endParaRPr lang="en-US" sz="1200" dirty="0"/>
          </a:p>
        </p:txBody>
      </p:sp>
    </p:spTree>
    <p:extLst>
      <p:ext uri="{BB962C8B-B14F-4D97-AF65-F5344CB8AC3E}">
        <p14:creationId xmlns:p14="http://schemas.microsoft.com/office/powerpoint/2010/main" val="269295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After</a:t>
            </a:r>
            <a:r>
              <a:rPr lang="en-US" sz="1200" baseline="0" dirty="0" smtClean="0"/>
              <a:t> have searched the ADS for publications (represented by the image in upper left), you can generate a “Citation Metrics” overview from the Explore menu on the page with search results. These can be the papers generated using data from a certain instrument. </a:t>
            </a:r>
            <a:r>
              <a:rPr lang="en-US" sz="1200" dirty="0" smtClean="0"/>
              <a:t>This</a:t>
            </a:r>
            <a:r>
              <a:rPr lang="en-US" sz="1200" baseline="0" dirty="0" smtClean="0"/>
              <a:t> overview(shown in the center) consists of basic citation and download statistics and histograms, to indicate how some of these measures have changed over time. It also contains more sophisticated statistics in the form of indicators like the Hirsch index. This overview is a summary of impact, reduced to numbers. Great for a resume or an annual report.</a:t>
            </a:r>
            <a:endParaRPr lang="en-US" sz="1200" dirty="0"/>
          </a:p>
        </p:txBody>
      </p:sp>
    </p:spTree>
    <p:extLst>
      <p:ext uri="{BB962C8B-B14F-4D97-AF65-F5344CB8AC3E}">
        <p14:creationId xmlns:p14="http://schemas.microsoft.com/office/powerpoint/2010/main" val="255059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sz="1200" dirty="0" smtClean="0"/>
              <a:t>From the generated list of publications, you can also choose to create visualizations. The visualizations</a:t>
            </a:r>
            <a:r>
              <a:rPr lang="en-US" sz="1200" baseline="0" dirty="0" smtClean="0"/>
              <a:t> are a different way of illustrating impact. Here you look at the relationships in the set of publications. The center image is an example of the Author Network, which illustrates collaborations. These collaborations, represented by the various colors, are the result of a clustering algorithm applied to the co-author network. The graph on the right indicates how active each of these collaborations is. With both the metrics overview and the visualizations we feel we give back to the community, by making it easier to do impact studies and to help people answer questions they did not know they had. </a:t>
            </a:r>
          </a:p>
          <a:p>
            <a:pPr marL="0" marR="0" indent="0" defTabSz="457200" eaLnBrk="1" fontAlgn="auto" latinLnBrk="0" hangingPunct="1">
              <a:lnSpc>
                <a:spcPct val="125000"/>
              </a:lnSpc>
              <a:spcBef>
                <a:spcPts val="0"/>
              </a:spcBef>
              <a:spcAft>
                <a:spcPts val="0"/>
              </a:spcAft>
              <a:buClrTx/>
              <a:buSzTx/>
              <a:buFontTx/>
              <a:buNone/>
              <a:tabLst/>
              <a:defRPr/>
            </a:pPr>
            <a:r>
              <a:rPr lang="en-US" sz="1200" baseline="0" dirty="0" smtClean="0"/>
              <a:t>The metrics and visualizations shown here, are part of the new ADS, code-named Bumblebee. Please stop by at our table for a test drive! You can access Bumblebee at the URL shown here, you can follow us on Twitter and feel free to email me with questions at this email address.</a:t>
            </a:r>
          </a:p>
          <a:p>
            <a:pPr marL="0" marR="0" indent="0" defTabSz="457200" eaLnBrk="1" fontAlgn="auto" latinLnBrk="0" hangingPunct="1">
              <a:lnSpc>
                <a:spcPct val="125000"/>
              </a:lnSpc>
              <a:spcBef>
                <a:spcPts val="0"/>
              </a:spcBef>
              <a:spcAft>
                <a:spcPts val="0"/>
              </a:spcAft>
              <a:buClrTx/>
              <a:buSzTx/>
              <a:buFontTx/>
              <a:buNone/>
              <a:tabLst/>
              <a:defRPr/>
            </a:pPr>
            <a:r>
              <a:rPr lang="en-US" sz="1200" baseline="0" dirty="0" smtClean="0"/>
              <a:t>Thank you!</a:t>
            </a:r>
            <a:endParaRPr lang="en-US" sz="1200" dirty="0" smtClean="0"/>
          </a:p>
          <a:p>
            <a:endParaRPr lang="en-US" dirty="0"/>
          </a:p>
        </p:txBody>
      </p:sp>
    </p:spTree>
    <p:extLst>
      <p:ext uri="{BB962C8B-B14F-4D97-AF65-F5344CB8AC3E}">
        <p14:creationId xmlns:p14="http://schemas.microsoft.com/office/powerpoint/2010/main" val="70688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863947"/>
            <a:ext cx="7358063" cy="1741289"/>
          </a:xfrm>
          <a:prstGeom prst="rect">
            <a:avLst/>
          </a:prstGeom>
        </p:spPr>
        <p:txBody>
          <a:bodyPr anchor="b"/>
          <a:lstStyle/>
          <a:p>
            <a:pPr lvl="0">
              <a:defRPr sz="1800"/>
            </a:pPr>
            <a:r>
              <a:rPr sz="5000"/>
              <a:t>Title Text</a:t>
            </a:r>
          </a:p>
        </p:txBody>
      </p:sp>
      <p:sp>
        <p:nvSpPr>
          <p:cNvPr id="6" name="Shape 6"/>
          <p:cNvSpPr>
            <a:spLocks noGrp="1"/>
          </p:cNvSpPr>
          <p:nvPr>
            <p:ph type="body" idx="1"/>
          </p:nvPr>
        </p:nvSpPr>
        <p:spPr>
          <a:xfrm>
            <a:off x="892969" y="2652117"/>
            <a:ext cx="7358063" cy="596057"/>
          </a:xfrm>
          <a:prstGeom prst="rect">
            <a:avLst/>
          </a:prstGeom>
        </p:spPr>
        <p:txBody>
          <a:bodyPr anchor="t"/>
          <a:lstStyle>
            <a:lvl1pPr marL="0" indent="0" algn="ctr">
              <a:spcBef>
                <a:spcPts val="0"/>
              </a:spcBef>
              <a:buSzTx/>
              <a:buNone/>
              <a:defRPr sz="2000"/>
            </a:lvl1pPr>
            <a:lvl2pPr marL="0" indent="143492" algn="ctr">
              <a:spcBef>
                <a:spcPts val="0"/>
              </a:spcBef>
              <a:buSzTx/>
              <a:buNone/>
              <a:defRPr sz="2000"/>
            </a:lvl2pPr>
            <a:lvl3pPr marL="0" indent="286984" algn="ctr">
              <a:spcBef>
                <a:spcPts val="0"/>
              </a:spcBef>
              <a:buSzTx/>
              <a:buNone/>
              <a:defRPr sz="2000"/>
            </a:lvl3pPr>
            <a:lvl4pPr marL="0" indent="430477" algn="ctr">
              <a:spcBef>
                <a:spcPts val="0"/>
              </a:spcBef>
              <a:buSzTx/>
              <a:buNone/>
              <a:defRPr sz="2000"/>
            </a:lvl4pPr>
            <a:lvl5pPr marL="0" indent="573969" algn="ctr">
              <a:spcBef>
                <a:spcPts val="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69" y="3542853"/>
            <a:ext cx="7358063" cy="750094"/>
          </a:xfrm>
          <a:prstGeom prst="rect">
            <a:avLst/>
          </a:prstGeom>
        </p:spPr>
        <p:txBody>
          <a:bodyPr anchor="b"/>
          <a:lstStyle/>
          <a:p>
            <a:pPr lvl="0">
              <a:defRPr sz="1800"/>
            </a:pPr>
            <a:r>
              <a:rPr sz="5000"/>
              <a:t>Title Text</a:t>
            </a:r>
          </a:p>
        </p:txBody>
      </p:sp>
      <p:sp>
        <p:nvSpPr>
          <p:cNvPr id="9" name="Shape 9"/>
          <p:cNvSpPr>
            <a:spLocks noGrp="1"/>
          </p:cNvSpPr>
          <p:nvPr>
            <p:ph type="body" idx="1"/>
          </p:nvPr>
        </p:nvSpPr>
        <p:spPr>
          <a:xfrm>
            <a:off x="892969" y="4319736"/>
            <a:ext cx="7358063" cy="596057"/>
          </a:xfrm>
          <a:prstGeom prst="rect">
            <a:avLst/>
          </a:prstGeom>
        </p:spPr>
        <p:txBody>
          <a:bodyPr anchor="t"/>
          <a:lstStyle>
            <a:lvl1pPr marL="0" indent="0" algn="ctr">
              <a:spcBef>
                <a:spcPts val="0"/>
              </a:spcBef>
              <a:buSzTx/>
              <a:buNone/>
              <a:defRPr sz="2000"/>
            </a:lvl1pPr>
            <a:lvl2pPr marL="0" indent="143492" algn="ctr">
              <a:spcBef>
                <a:spcPts val="0"/>
              </a:spcBef>
              <a:buSzTx/>
              <a:buNone/>
              <a:defRPr sz="2000"/>
            </a:lvl2pPr>
            <a:lvl3pPr marL="0" indent="286984" algn="ctr">
              <a:spcBef>
                <a:spcPts val="0"/>
              </a:spcBef>
              <a:buSzTx/>
              <a:buNone/>
              <a:defRPr sz="2000"/>
            </a:lvl3pPr>
            <a:lvl4pPr marL="0" indent="430477" algn="ctr">
              <a:spcBef>
                <a:spcPts val="0"/>
              </a:spcBef>
              <a:buSzTx/>
              <a:buNone/>
              <a:defRPr sz="2000"/>
            </a:lvl4pPr>
            <a:lvl5pPr marL="0" indent="573969" algn="ctr">
              <a:spcBef>
                <a:spcPts val="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69" y="1701106"/>
            <a:ext cx="7358063" cy="1741289"/>
          </a:xfrm>
          <a:prstGeom prst="rect">
            <a:avLst/>
          </a:prstGeom>
        </p:spPr>
        <p:txBody>
          <a:bodyPr/>
          <a:lstStyle/>
          <a:p>
            <a:pPr lvl="0">
              <a:defRPr sz="1800"/>
            </a:pPr>
            <a:r>
              <a:rPr sz="5000"/>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334863"/>
            <a:ext cx="3750469" cy="2102941"/>
          </a:xfrm>
          <a:prstGeom prst="rect">
            <a:avLst/>
          </a:prstGeom>
        </p:spPr>
        <p:txBody>
          <a:bodyPr anchor="b"/>
          <a:lstStyle>
            <a:lvl1pPr>
              <a:defRPr sz="3800"/>
            </a:lvl1pPr>
          </a:lstStyle>
          <a:p>
            <a:pPr lvl="0">
              <a:defRPr sz="1800"/>
            </a:pPr>
            <a:r>
              <a:rPr sz="3800"/>
              <a:t>Title Text</a:t>
            </a:r>
          </a:p>
        </p:txBody>
      </p:sp>
      <p:sp>
        <p:nvSpPr>
          <p:cNvPr id="14" name="Shape 14"/>
          <p:cNvSpPr>
            <a:spLocks noGrp="1"/>
          </p:cNvSpPr>
          <p:nvPr>
            <p:ph type="body" idx="1"/>
          </p:nvPr>
        </p:nvSpPr>
        <p:spPr>
          <a:xfrm>
            <a:off x="669726" y="2511475"/>
            <a:ext cx="3750469" cy="2163217"/>
          </a:xfrm>
          <a:prstGeom prst="rect">
            <a:avLst/>
          </a:prstGeom>
        </p:spPr>
        <p:txBody>
          <a:bodyPr anchor="t"/>
          <a:lstStyle>
            <a:lvl1pPr marL="0" indent="0" algn="ctr">
              <a:spcBef>
                <a:spcPts val="0"/>
              </a:spcBef>
              <a:buSzTx/>
              <a:buNone/>
              <a:defRPr sz="2000"/>
            </a:lvl1pPr>
            <a:lvl2pPr marL="0" indent="143492" algn="ctr">
              <a:spcBef>
                <a:spcPts val="0"/>
              </a:spcBef>
              <a:buSzTx/>
              <a:buNone/>
              <a:defRPr sz="2000"/>
            </a:lvl2pPr>
            <a:lvl3pPr marL="0" indent="286984" algn="ctr">
              <a:spcBef>
                <a:spcPts val="0"/>
              </a:spcBef>
              <a:buSzTx/>
              <a:buNone/>
              <a:defRPr sz="2000"/>
            </a:lvl3pPr>
            <a:lvl4pPr marL="0" indent="430477" algn="ctr">
              <a:spcBef>
                <a:spcPts val="0"/>
              </a:spcBef>
              <a:buSzTx/>
              <a:buNone/>
              <a:defRPr sz="2000"/>
            </a:lvl4pPr>
            <a:lvl5pPr marL="0" indent="573969" algn="ctr">
              <a:spcBef>
                <a:spcPts val="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000"/>
              <a:t>Title Text</a:t>
            </a:r>
          </a:p>
        </p:txBody>
      </p:sp>
      <p:sp>
        <p:nvSpPr>
          <p:cNvPr id="19" name="Shape 19"/>
          <p:cNvSpPr>
            <a:spLocks noGrp="1"/>
          </p:cNvSpPr>
          <p:nvPr>
            <p:ph type="body" idx="1"/>
          </p:nvPr>
        </p:nvSpPr>
        <p:spPr>
          <a:prstGeom prst="rect">
            <a:avLst/>
          </a:prstGeom>
        </p:spPr>
        <p:txBody>
          <a:bodyPr/>
          <a:lstStyle/>
          <a:p>
            <a:pPr lvl="0">
              <a:defRPr sz="1800"/>
            </a:pPr>
            <a:r>
              <a:rPr sz="2300"/>
              <a:t>Body Level One</a:t>
            </a:r>
          </a:p>
          <a:p>
            <a:pPr lvl="1">
              <a:defRPr sz="1800"/>
            </a:pPr>
            <a:r>
              <a:rPr sz="2300"/>
              <a:t>Body Level Two</a:t>
            </a:r>
          </a:p>
          <a:p>
            <a:pPr lvl="2">
              <a:defRPr sz="1800"/>
            </a:pPr>
            <a:r>
              <a:rPr sz="2300"/>
              <a:t>Body Level Three</a:t>
            </a:r>
          </a:p>
          <a:p>
            <a:pPr lvl="3">
              <a:defRPr sz="1800"/>
            </a:pPr>
            <a:r>
              <a:rPr sz="2300"/>
              <a:t>Body Level Four</a:t>
            </a:r>
          </a:p>
          <a:p>
            <a:pPr lvl="4">
              <a:defRPr sz="1800"/>
            </a:pPr>
            <a:r>
              <a:rPr sz="23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5000"/>
              <a:t>Title Text</a:t>
            </a:r>
          </a:p>
        </p:txBody>
      </p:sp>
      <p:sp>
        <p:nvSpPr>
          <p:cNvPr id="22" name="Shape 22"/>
          <p:cNvSpPr>
            <a:spLocks noGrp="1"/>
          </p:cNvSpPr>
          <p:nvPr>
            <p:ph type="body" idx="1"/>
          </p:nvPr>
        </p:nvSpPr>
        <p:spPr>
          <a:xfrm>
            <a:off x="669726" y="1372940"/>
            <a:ext cx="3750469" cy="3315146"/>
          </a:xfrm>
          <a:prstGeom prst="rect">
            <a:avLst/>
          </a:prstGeom>
        </p:spPr>
        <p:txBody>
          <a:bodyPr/>
          <a:lstStyle>
            <a:lvl1pPr marL="215238" indent="-215238">
              <a:spcBef>
                <a:spcPts val="2009"/>
              </a:spcBef>
              <a:defRPr sz="1800"/>
            </a:lvl1pPr>
            <a:lvl2pPr marL="430477" indent="-215238">
              <a:spcBef>
                <a:spcPts val="2009"/>
              </a:spcBef>
              <a:defRPr sz="1800"/>
            </a:lvl2pPr>
            <a:lvl3pPr marL="645715" indent="-215238">
              <a:spcBef>
                <a:spcPts val="2009"/>
              </a:spcBef>
              <a:defRPr sz="1800"/>
            </a:lvl3pPr>
            <a:lvl4pPr marL="860953" indent="-215238">
              <a:spcBef>
                <a:spcPts val="2009"/>
              </a:spcBef>
              <a:defRPr sz="1800"/>
            </a:lvl4pPr>
            <a:lvl5pPr marL="1076192" indent="-215238">
              <a:spcBef>
                <a:spcPts val="2009"/>
              </a:spcBef>
              <a:defRPr sz="1800"/>
            </a:lvl5pPr>
          </a:lstStyle>
          <a:p>
            <a:pPr lvl="0">
              <a:defRPr sz="1800"/>
            </a:pPr>
            <a:r>
              <a:rPr sz="1800"/>
              <a:t>Body Level One</a:t>
            </a:r>
          </a:p>
          <a:p>
            <a:pPr lvl="1">
              <a:defRPr sz="1800"/>
            </a:pPr>
            <a:r>
              <a:rPr sz="1800"/>
              <a:t>Body Level Two</a:t>
            </a:r>
          </a:p>
          <a:p>
            <a:pPr lvl="2">
              <a:defRPr sz="1800"/>
            </a:pPr>
            <a:r>
              <a:rPr sz="1800"/>
              <a:t>Body Level Three</a:t>
            </a:r>
          </a:p>
          <a:p>
            <a:pPr lvl="3">
              <a:defRPr sz="1800"/>
            </a:pPr>
            <a:r>
              <a:rPr sz="1800"/>
              <a:t>Body Level Four</a:t>
            </a:r>
          </a:p>
          <a:p>
            <a:pPr lvl="4">
              <a:defRPr sz="1800"/>
            </a:pPr>
            <a:r>
              <a:rPr sz="18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669727"/>
            <a:ext cx="7804547" cy="3804047"/>
          </a:xfrm>
          <a:prstGeom prst="rect">
            <a:avLst/>
          </a:prstGeom>
        </p:spPr>
        <p:txBody>
          <a:bodyPr/>
          <a:lstStyle/>
          <a:p>
            <a:pPr lvl="0">
              <a:defRPr sz="1800"/>
            </a:pPr>
            <a:r>
              <a:rPr sz="2300"/>
              <a:t>Body Level One</a:t>
            </a:r>
          </a:p>
          <a:p>
            <a:pPr lvl="1">
              <a:defRPr sz="1800"/>
            </a:pPr>
            <a:r>
              <a:rPr sz="2300"/>
              <a:t>Body Level Two</a:t>
            </a:r>
          </a:p>
          <a:p>
            <a:pPr lvl="2">
              <a:defRPr sz="1800"/>
            </a:pPr>
            <a:r>
              <a:rPr sz="2300"/>
              <a:t>Body Level Three</a:t>
            </a:r>
          </a:p>
          <a:p>
            <a:pPr lvl="3">
              <a:defRPr sz="1800"/>
            </a:pPr>
            <a:r>
              <a:rPr sz="2300"/>
              <a:t>Body Level Four</a:t>
            </a:r>
          </a:p>
          <a:p>
            <a:pPr lvl="4">
              <a:defRPr sz="1800"/>
            </a:pPr>
            <a:r>
              <a:rPr sz="23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234404"/>
            <a:ext cx="7804547" cy="11385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5000"/>
              <a:t>Title Text</a:t>
            </a:r>
          </a:p>
        </p:txBody>
      </p:sp>
      <p:sp>
        <p:nvSpPr>
          <p:cNvPr id="3" name="Shape 3"/>
          <p:cNvSpPr>
            <a:spLocks noGrp="1"/>
          </p:cNvSpPr>
          <p:nvPr>
            <p:ph type="body" idx="1"/>
          </p:nvPr>
        </p:nvSpPr>
        <p:spPr>
          <a:xfrm>
            <a:off x="669727" y="1372940"/>
            <a:ext cx="7804547" cy="331514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2300"/>
              <a:t>Body Level One</a:t>
            </a:r>
          </a:p>
          <a:p>
            <a:pPr lvl="1">
              <a:defRPr sz="1800"/>
            </a:pPr>
            <a:r>
              <a:rPr sz="2300"/>
              <a:t>Body Level Two</a:t>
            </a:r>
          </a:p>
          <a:p>
            <a:pPr lvl="2">
              <a:defRPr sz="1800"/>
            </a:pPr>
            <a:r>
              <a:rPr sz="2300"/>
              <a:t>Body Level Three</a:t>
            </a:r>
          </a:p>
          <a:p>
            <a:pPr lvl="3">
              <a:defRPr sz="1800"/>
            </a:pPr>
            <a:r>
              <a:rPr sz="2300"/>
              <a:t>Body Level Four</a:t>
            </a:r>
          </a:p>
          <a:p>
            <a:pPr lvl="4">
              <a:defRPr sz="1800"/>
            </a:pPr>
            <a:r>
              <a:rPr sz="23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366702">
        <a:defRPr sz="5000">
          <a:latin typeface="+mn-lt"/>
          <a:ea typeface="+mn-ea"/>
          <a:cs typeface="+mn-cs"/>
          <a:sym typeface="Helvetica Light"/>
        </a:defRPr>
      </a:lvl1pPr>
      <a:lvl2pPr indent="143492" algn="ctr" defTabSz="366702">
        <a:defRPr sz="5000">
          <a:latin typeface="+mn-lt"/>
          <a:ea typeface="+mn-ea"/>
          <a:cs typeface="+mn-cs"/>
          <a:sym typeface="Helvetica Light"/>
        </a:defRPr>
      </a:lvl2pPr>
      <a:lvl3pPr indent="286984" algn="ctr" defTabSz="366702">
        <a:defRPr sz="5000">
          <a:latin typeface="+mn-lt"/>
          <a:ea typeface="+mn-ea"/>
          <a:cs typeface="+mn-cs"/>
          <a:sym typeface="Helvetica Light"/>
        </a:defRPr>
      </a:lvl3pPr>
      <a:lvl4pPr indent="430477" algn="ctr" defTabSz="366702">
        <a:defRPr sz="5000">
          <a:latin typeface="+mn-lt"/>
          <a:ea typeface="+mn-ea"/>
          <a:cs typeface="+mn-cs"/>
          <a:sym typeface="Helvetica Light"/>
        </a:defRPr>
      </a:lvl4pPr>
      <a:lvl5pPr indent="573969" algn="ctr" defTabSz="366702">
        <a:defRPr sz="5000">
          <a:latin typeface="+mn-lt"/>
          <a:ea typeface="+mn-ea"/>
          <a:cs typeface="+mn-cs"/>
          <a:sym typeface="Helvetica Light"/>
        </a:defRPr>
      </a:lvl5pPr>
      <a:lvl6pPr indent="717461" algn="ctr" defTabSz="366702">
        <a:defRPr sz="5000">
          <a:latin typeface="+mn-lt"/>
          <a:ea typeface="+mn-ea"/>
          <a:cs typeface="+mn-cs"/>
          <a:sym typeface="Helvetica Light"/>
        </a:defRPr>
      </a:lvl6pPr>
      <a:lvl7pPr indent="860953" algn="ctr" defTabSz="366702">
        <a:defRPr sz="5000">
          <a:latin typeface="+mn-lt"/>
          <a:ea typeface="+mn-ea"/>
          <a:cs typeface="+mn-cs"/>
          <a:sym typeface="Helvetica Light"/>
        </a:defRPr>
      </a:lvl7pPr>
      <a:lvl8pPr indent="1004446" algn="ctr" defTabSz="366702">
        <a:defRPr sz="5000">
          <a:latin typeface="+mn-lt"/>
          <a:ea typeface="+mn-ea"/>
          <a:cs typeface="+mn-cs"/>
          <a:sym typeface="Helvetica Light"/>
        </a:defRPr>
      </a:lvl8pPr>
      <a:lvl9pPr indent="1147938" algn="ctr" defTabSz="366702">
        <a:defRPr sz="5000">
          <a:latin typeface="+mn-lt"/>
          <a:ea typeface="+mn-ea"/>
          <a:cs typeface="+mn-cs"/>
          <a:sym typeface="Helvetica Light"/>
        </a:defRPr>
      </a:lvl9pPr>
    </p:titleStyle>
    <p:bodyStyle>
      <a:lvl1pPr marL="279013" indent="-279013" defTabSz="366702">
        <a:spcBef>
          <a:spcPts val="2636"/>
        </a:spcBef>
        <a:buSzPct val="75000"/>
        <a:buChar char="•"/>
        <a:defRPr sz="2300">
          <a:latin typeface="+mn-lt"/>
          <a:ea typeface="+mn-ea"/>
          <a:cs typeface="+mn-cs"/>
          <a:sym typeface="Helvetica Light"/>
        </a:defRPr>
      </a:lvl1pPr>
      <a:lvl2pPr marL="558025" indent="-279013" defTabSz="366702">
        <a:spcBef>
          <a:spcPts val="2636"/>
        </a:spcBef>
        <a:buSzPct val="75000"/>
        <a:buChar char="•"/>
        <a:defRPr sz="2300">
          <a:latin typeface="+mn-lt"/>
          <a:ea typeface="+mn-ea"/>
          <a:cs typeface="+mn-cs"/>
          <a:sym typeface="Helvetica Light"/>
        </a:defRPr>
      </a:lvl2pPr>
      <a:lvl3pPr marL="837038" indent="-279013" defTabSz="366702">
        <a:spcBef>
          <a:spcPts val="2636"/>
        </a:spcBef>
        <a:buSzPct val="75000"/>
        <a:buChar char="•"/>
        <a:defRPr sz="2300">
          <a:latin typeface="+mn-lt"/>
          <a:ea typeface="+mn-ea"/>
          <a:cs typeface="+mn-cs"/>
          <a:sym typeface="Helvetica Light"/>
        </a:defRPr>
      </a:lvl3pPr>
      <a:lvl4pPr marL="1116051" indent="-279013" defTabSz="366702">
        <a:spcBef>
          <a:spcPts val="2636"/>
        </a:spcBef>
        <a:buSzPct val="75000"/>
        <a:buChar char="•"/>
        <a:defRPr sz="2300">
          <a:latin typeface="+mn-lt"/>
          <a:ea typeface="+mn-ea"/>
          <a:cs typeface="+mn-cs"/>
          <a:sym typeface="Helvetica Light"/>
        </a:defRPr>
      </a:lvl4pPr>
      <a:lvl5pPr marL="1395063" indent="-279013" defTabSz="366702">
        <a:spcBef>
          <a:spcPts val="2636"/>
        </a:spcBef>
        <a:buSzPct val="75000"/>
        <a:buChar char="•"/>
        <a:defRPr sz="2300">
          <a:latin typeface="+mn-lt"/>
          <a:ea typeface="+mn-ea"/>
          <a:cs typeface="+mn-cs"/>
          <a:sym typeface="Helvetica Light"/>
        </a:defRPr>
      </a:lvl5pPr>
      <a:lvl6pPr marL="1674076" indent="-279013" defTabSz="366702">
        <a:spcBef>
          <a:spcPts val="2636"/>
        </a:spcBef>
        <a:buSzPct val="75000"/>
        <a:buChar char="•"/>
        <a:defRPr sz="2300">
          <a:latin typeface="+mn-lt"/>
          <a:ea typeface="+mn-ea"/>
          <a:cs typeface="+mn-cs"/>
          <a:sym typeface="Helvetica Light"/>
        </a:defRPr>
      </a:lvl6pPr>
      <a:lvl7pPr marL="1953089" indent="-279013" defTabSz="366702">
        <a:spcBef>
          <a:spcPts val="2636"/>
        </a:spcBef>
        <a:buSzPct val="75000"/>
        <a:buChar char="•"/>
        <a:defRPr sz="2300">
          <a:latin typeface="+mn-lt"/>
          <a:ea typeface="+mn-ea"/>
          <a:cs typeface="+mn-cs"/>
          <a:sym typeface="Helvetica Light"/>
        </a:defRPr>
      </a:lvl7pPr>
      <a:lvl8pPr marL="2232101" indent="-279013" defTabSz="366702">
        <a:spcBef>
          <a:spcPts val="2636"/>
        </a:spcBef>
        <a:buSzPct val="75000"/>
        <a:buChar char="•"/>
        <a:defRPr sz="2300">
          <a:latin typeface="+mn-lt"/>
          <a:ea typeface="+mn-ea"/>
          <a:cs typeface="+mn-cs"/>
          <a:sym typeface="Helvetica Light"/>
        </a:defRPr>
      </a:lvl8pPr>
      <a:lvl9pPr marL="2511114" indent="-279013" defTabSz="366702">
        <a:spcBef>
          <a:spcPts val="2636"/>
        </a:spcBef>
        <a:buSzPct val="75000"/>
        <a:buChar char="•"/>
        <a:defRPr sz="2300">
          <a:latin typeface="+mn-lt"/>
          <a:ea typeface="+mn-ea"/>
          <a:cs typeface="+mn-cs"/>
          <a:sym typeface="Helvetica Light"/>
        </a:defRPr>
      </a:lvl9pPr>
    </p:bodyStyle>
    <p:otherStyle>
      <a:lvl1pPr algn="ctr" defTabSz="366702">
        <a:defRPr>
          <a:solidFill>
            <a:schemeClr val="tx1"/>
          </a:solidFill>
          <a:latin typeface="+mn-lt"/>
          <a:ea typeface="+mn-ea"/>
          <a:cs typeface="+mn-cs"/>
          <a:sym typeface="Helvetica Light"/>
        </a:defRPr>
      </a:lvl1pPr>
      <a:lvl2pPr indent="143492" algn="ctr" defTabSz="366702">
        <a:defRPr>
          <a:solidFill>
            <a:schemeClr val="tx1"/>
          </a:solidFill>
          <a:latin typeface="+mn-lt"/>
          <a:ea typeface="+mn-ea"/>
          <a:cs typeface="+mn-cs"/>
          <a:sym typeface="Helvetica Light"/>
        </a:defRPr>
      </a:lvl2pPr>
      <a:lvl3pPr indent="286984" algn="ctr" defTabSz="366702">
        <a:defRPr>
          <a:solidFill>
            <a:schemeClr val="tx1"/>
          </a:solidFill>
          <a:latin typeface="+mn-lt"/>
          <a:ea typeface="+mn-ea"/>
          <a:cs typeface="+mn-cs"/>
          <a:sym typeface="Helvetica Light"/>
        </a:defRPr>
      </a:lvl3pPr>
      <a:lvl4pPr indent="430477" algn="ctr" defTabSz="366702">
        <a:defRPr>
          <a:solidFill>
            <a:schemeClr val="tx1"/>
          </a:solidFill>
          <a:latin typeface="+mn-lt"/>
          <a:ea typeface="+mn-ea"/>
          <a:cs typeface="+mn-cs"/>
          <a:sym typeface="Helvetica Light"/>
        </a:defRPr>
      </a:lvl4pPr>
      <a:lvl5pPr indent="573969" algn="ctr" defTabSz="366702">
        <a:defRPr>
          <a:solidFill>
            <a:schemeClr val="tx1"/>
          </a:solidFill>
          <a:latin typeface="+mn-lt"/>
          <a:ea typeface="+mn-ea"/>
          <a:cs typeface="+mn-cs"/>
          <a:sym typeface="Helvetica Light"/>
        </a:defRPr>
      </a:lvl5pPr>
      <a:lvl6pPr indent="717461" algn="ctr" defTabSz="366702">
        <a:defRPr>
          <a:solidFill>
            <a:schemeClr val="tx1"/>
          </a:solidFill>
          <a:latin typeface="+mn-lt"/>
          <a:ea typeface="+mn-ea"/>
          <a:cs typeface="+mn-cs"/>
          <a:sym typeface="Helvetica Light"/>
        </a:defRPr>
      </a:lvl6pPr>
      <a:lvl7pPr indent="860953" algn="ctr" defTabSz="366702">
        <a:defRPr>
          <a:solidFill>
            <a:schemeClr val="tx1"/>
          </a:solidFill>
          <a:latin typeface="+mn-lt"/>
          <a:ea typeface="+mn-ea"/>
          <a:cs typeface="+mn-cs"/>
          <a:sym typeface="Helvetica Light"/>
        </a:defRPr>
      </a:lvl7pPr>
      <a:lvl8pPr indent="1004446" algn="ctr" defTabSz="366702">
        <a:defRPr>
          <a:solidFill>
            <a:schemeClr val="tx1"/>
          </a:solidFill>
          <a:latin typeface="+mn-lt"/>
          <a:ea typeface="+mn-ea"/>
          <a:cs typeface="+mn-cs"/>
          <a:sym typeface="Helvetica Light"/>
        </a:defRPr>
      </a:lvl8pPr>
      <a:lvl9pPr indent="1147938" algn="ctr" defTabSz="366702">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png"/><Relationship Id="rId13"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s>
</file>

<file path=ppt/slides/_rels/slide3.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6.png"/><Relationship Id="rId9" Type="http://schemas.openxmlformats.org/officeDocument/2006/relationships/image" Target="../media/image1.png"/><Relationship Id="rId10"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twork_detail.png"/>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2083271" y="188106"/>
            <a:ext cx="4983059" cy="4746521"/>
          </a:xfrm>
          <a:prstGeom prst="rect">
            <a:avLst/>
          </a:prstGeom>
          <a:ln>
            <a:noFill/>
          </a:ln>
          <a:effectLst/>
        </p:spPr>
      </p:pic>
      <p:sp>
        <p:nvSpPr>
          <p:cNvPr id="2" name="Title 1"/>
          <p:cNvSpPr>
            <a:spLocks noGrp="1"/>
          </p:cNvSpPr>
          <p:nvPr>
            <p:ph type="title"/>
          </p:nvPr>
        </p:nvSpPr>
        <p:spPr>
          <a:xfrm>
            <a:off x="892969" y="1341814"/>
            <a:ext cx="7358063" cy="750094"/>
          </a:xfrm>
        </p:spPr>
        <p:txBody>
          <a:bodyPr>
            <a:normAutofit fontScale="90000"/>
          </a:bodyPr>
          <a:lstStyle/>
          <a:p>
            <a:r>
              <a:rPr lang="en-US" dirty="0" smtClean="0">
                <a:latin typeface="Avenir Next Regular"/>
                <a:cs typeface="Avenir Next Regular"/>
              </a:rPr>
              <a:t>Metrics &amp; Visualizations</a:t>
            </a:r>
            <a:endParaRPr lang="en-US" dirty="0">
              <a:latin typeface="Avenir Next Regular"/>
              <a:cs typeface="Avenir Next Regular"/>
            </a:endParaRPr>
          </a:p>
        </p:txBody>
      </p:sp>
      <p:sp>
        <p:nvSpPr>
          <p:cNvPr id="4" name="Title 1"/>
          <p:cNvSpPr txBox="1">
            <a:spLocks/>
          </p:cNvSpPr>
          <p:nvPr/>
        </p:nvSpPr>
        <p:spPr>
          <a:xfrm>
            <a:off x="1045369" y="2249735"/>
            <a:ext cx="7358063" cy="40570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97500"/>
          </a:bodyPr>
          <a:lstStyle>
            <a:lvl1pPr algn="ctr" defTabSz="366702">
              <a:defRPr sz="5000">
                <a:latin typeface="+mn-lt"/>
                <a:ea typeface="+mn-ea"/>
                <a:cs typeface="+mn-cs"/>
                <a:sym typeface="Helvetica Light"/>
              </a:defRPr>
            </a:lvl1pPr>
            <a:lvl2pPr indent="143492" algn="ctr" defTabSz="366702">
              <a:defRPr sz="5000">
                <a:latin typeface="+mn-lt"/>
                <a:ea typeface="+mn-ea"/>
                <a:cs typeface="+mn-cs"/>
                <a:sym typeface="Helvetica Light"/>
              </a:defRPr>
            </a:lvl2pPr>
            <a:lvl3pPr indent="286984" algn="ctr" defTabSz="366702">
              <a:defRPr sz="5000">
                <a:latin typeface="+mn-lt"/>
                <a:ea typeface="+mn-ea"/>
                <a:cs typeface="+mn-cs"/>
                <a:sym typeface="Helvetica Light"/>
              </a:defRPr>
            </a:lvl3pPr>
            <a:lvl4pPr indent="430477" algn="ctr" defTabSz="366702">
              <a:defRPr sz="5000">
                <a:latin typeface="+mn-lt"/>
                <a:ea typeface="+mn-ea"/>
                <a:cs typeface="+mn-cs"/>
                <a:sym typeface="Helvetica Light"/>
              </a:defRPr>
            </a:lvl4pPr>
            <a:lvl5pPr indent="573969" algn="ctr" defTabSz="366702">
              <a:defRPr sz="5000">
                <a:latin typeface="+mn-lt"/>
                <a:ea typeface="+mn-ea"/>
                <a:cs typeface="+mn-cs"/>
                <a:sym typeface="Helvetica Light"/>
              </a:defRPr>
            </a:lvl5pPr>
            <a:lvl6pPr indent="717461" algn="ctr" defTabSz="366702">
              <a:defRPr sz="5000">
                <a:latin typeface="+mn-lt"/>
                <a:ea typeface="+mn-ea"/>
                <a:cs typeface="+mn-cs"/>
                <a:sym typeface="Helvetica Light"/>
              </a:defRPr>
            </a:lvl6pPr>
            <a:lvl7pPr indent="860953" algn="ctr" defTabSz="366702">
              <a:defRPr sz="5000">
                <a:latin typeface="+mn-lt"/>
                <a:ea typeface="+mn-ea"/>
                <a:cs typeface="+mn-cs"/>
                <a:sym typeface="Helvetica Light"/>
              </a:defRPr>
            </a:lvl7pPr>
            <a:lvl8pPr indent="1004446" algn="ctr" defTabSz="366702">
              <a:defRPr sz="5000">
                <a:latin typeface="+mn-lt"/>
                <a:ea typeface="+mn-ea"/>
                <a:cs typeface="+mn-cs"/>
                <a:sym typeface="Helvetica Light"/>
              </a:defRPr>
            </a:lvl8pPr>
            <a:lvl9pPr indent="1147938" algn="ctr" defTabSz="366702">
              <a:defRPr sz="5000">
                <a:latin typeface="+mn-lt"/>
                <a:ea typeface="+mn-ea"/>
                <a:cs typeface="+mn-cs"/>
                <a:sym typeface="Helvetica Light"/>
              </a:defRPr>
            </a:lvl9pPr>
          </a:lstStyle>
          <a:p>
            <a:r>
              <a:rPr lang="en-US" sz="2400" dirty="0">
                <a:latin typeface="Avenir Next Regular"/>
                <a:cs typeface="Avenir Next Regular"/>
              </a:rPr>
              <a:t>w</a:t>
            </a:r>
            <a:r>
              <a:rPr lang="en-US" sz="2400" dirty="0" smtClean="0">
                <a:latin typeface="Avenir Next Regular"/>
                <a:cs typeface="Avenir Next Regular"/>
              </a:rPr>
              <a:t>ith the NASA Astrophysics Data System</a:t>
            </a:r>
            <a:endParaRPr lang="en-US" sz="2400" dirty="0">
              <a:latin typeface="Avenir Next Regular"/>
              <a:cs typeface="Avenir Next Regular"/>
            </a:endParaRPr>
          </a:p>
        </p:txBody>
      </p:sp>
      <p:sp>
        <p:nvSpPr>
          <p:cNvPr id="6" name="TextBox 5"/>
          <p:cNvSpPr txBox="1"/>
          <p:nvPr/>
        </p:nvSpPr>
        <p:spPr>
          <a:xfrm>
            <a:off x="2725410" y="2912233"/>
            <a:ext cx="3732421" cy="8646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1887" tIns="31887" rIns="31887" bIns="31887" numCol="1" spcCol="23915" rtlCol="0" anchor="ctr">
            <a:spAutoFit/>
          </a:bodyPr>
          <a:lstStyle/>
          <a:p>
            <a:pPr rtl="0" latinLnBrk="1" hangingPunct="0"/>
            <a:r>
              <a:rPr lang="en-US" sz="1600" dirty="0">
                <a:solidFill>
                  <a:srgbClr val="000000"/>
                </a:solidFill>
                <a:latin typeface="Avenir Next Regular"/>
                <a:cs typeface="Avenir Next Regular"/>
              </a:rPr>
              <a:t>Edwin </a:t>
            </a:r>
            <a:r>
              <a:rPr lang="en-US" sz="1600" dirty="0" smtClean="0">
                <a:solidFill>
                  <a:srgbClr val="000000"/>
                </a:solidFill>
                <a:latin typeface="Avenir Next Regular"/>
                <a:cs typeface="Avenir Next Regular"/>
              </a:rPr>
              <a:t>Henneken</a:t>
            </a:r>
          </a:p>
          <a:p>
            <a:pPr rtl="0" latinLnBrk="1" hangingPunct="0"/>
            <a:r>
              <a:rPr lang="en-US" sz="1600" dirty="0" smtClean="0">
                <a:solidFill>
                  <a:srgbClr val="000000"/>
                </a:solidFill>
                <a:latin typeface="Avenir Next Regular"/>
                <a:cs typeface="Avenir Next Regular"/>
              </a:rPr>
              <a:t>Smithsonian </a:t>
            </a:r>
            <a:r>
              <a:rPr lang="en-US" sz="1600" dirty="0">
                <a:solidFill>
                  <a:srgbClr val="000000"/>
                </a:solidFill>
                <a:latin typeface="Avenir Next Regular"/>
                <a:cs typeface="Avenir Next Regular"/>
              </a:rPr>
              <a:t>Astrophysical Observatory</a:t>
            </a:r>
          </a:p>
          <a:p>
            <a:pPr rtl="0" latinLnBrk="1" hangingPunct="0"/>
            <a:r>
              <a:rPr lang="en-US" sz="1000" dirty="0">
                <a:solidFill>
                  <a:srgbClr val="000000"/>
                </a:solidFill>
                <a:latin typeface="Avenir Next Regular"/>
                <a:cs typeface="Avenir Next Regular"/>
              </a:rPr>
              <a:t> </a:t>
            </a:r>
          </a:p>
          <a:p>
            <a:pPr rtl="0" latinLnBrk="1" hangingPunct="0"/>
            <a:endParaRPr lang="en-US" sz="1000" dirty="0">
              <a:solidFill>
                <a:srgbClr val="000000"/>
              </a:solidFill>
              <a:latin typeface="Avenir Next Regular"/>
              <a:cs typeface="Avenir Next Regular"/>
            </a:endParaRPr>
          </a:p>
        </p:txBody>
      </p:sp>
      <p:pic>
        <p:nvPicPr>
          <p:cNvPr id="7" name="Picture 6"/>
          <p:cNvPicPr>
            <a:picLocks noChangeAspect="1"/>
          </p:cNvPicPr>
          <p:nvPr/>
        </p:nvPicPr>
        <p:blipFill>
          <a:blip r:embed="rId3"/>
          <a:stretch>
            <a:fillRect/>
          </a:stretch>
        </p:blipFill>
        <p:spPr>
          <a:xfrm>
            <a:off x="356948" y="4258048"/>
            <a:ext cx="774384" cy="676579"/>
          </a:xfrm>
          <a:prstGeom prst="rect">
            <a:avLst/>
          </a:prstGeom>
        </p:spPr>
      </p:pic>
      <p:pic>
        <p:nvPicPr>
          <p:cNvPr id="8" name="Picture 7"/>
          <p:cNvPicPr>
            <a:picLocks noChangeAspect="1"/>
          </p:cNvPicPr>
          <p:nvPr/>
        </p:nvPicPr>
        <p:blipFill>
          <a:blip r:embed="rId4"/>
          <a:stretch>
            <a:fillRect/>
          </a:stretch>
        </p:blipFill>
        <p:spPr>
          <a:xfrm>
            <a:off x="8251032" y="4258048"/>
            <a:ext cx="730637" cy="778180"/>
          </a:xfrm>
          <a:prstGeom prst="rect">
            <a:avLst/>
          </a:prstGeom>
        </p:spPr>
      </p:pic>
    </p:spTree>
    <p:extLst>
      <p:ext uri="{BB962C8B-B14F-4D97-AF65-F5344CB8AC3E}">
        <p14:creationId xmlns:p14="http://schemas.microsoft.com/office/powerpoint/2010/main" val="422052536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nvSpPr>
        <p:spPr>
          <a:xfrm>
            <a:off x="1348383" y="1634133"/>
            <a:ext cx="7271138" cy="1736606"/>
          </a:xfrm>
          <a:prstGeom prst="rect">
            <a:avLst/>
          </a:prstGeom>
          <a:solidFill>
            <a:srgbClr val="DE6A10">
              <a:alpha val="14936"/>
            </a:srgbClr>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3" name="Shape 33"/>
          <p:cNvSpPr/>
          <p:nvPr/>
        </p:nvSpPr>
        <p:spPr>
          <a:xfrm rot="16200000">
            <a:off x="-185567" y="833825"/>
            <a:ext cx="1736607" cy="892969"/>
          </a:xfrm>
          <a:prstGeom prst="rightArrow">
            <a:avLst>
              <a:gd name="adj1" fmla="val 57289"/>
              <a:gd name="adj2" fmla="val 65043"/>
            </a:avLst>
          </a:prstGeom>
          <a:solidFill>
            <a:srgbClr val="0B5D18"/>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4" name="Shape 34"/>
          <p:cNvSpPr/>
          <p:nvPr/>
        </p:nvSpPr>
        <p:spPr>
          <a:xfrm rot="16200000">
            <a:off x="-317066" y="1994899"/>
            <a:ext cx="1999605" cy="892969"/>
          </a:xfrm>
          <a:prstGeom prst="rightArrow">
            <a:avLst>
              <a:gd name="adj1" fmla="val 57289"/>
              <a:gd name="adj2" fmla="val 65043"/>
            </a:avLst>
          </a:prstGeom>
          <a:solidFill>
            <a:srgbClr val="DE6A10"/>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5" name="Shape 35"/>
          <p:cNvSpPr/>
          <p:nvPr/>
        </p:nvSpPr>
        <p:spPr>
          <a:xfrm rot="16200000">
            <a:off x="-185567" y="3414183"/>
            <a:ext cx="1736607" cy="892969"/>
          </a:xfrm>
          <a:prstGeom prst="rightArrow">
            <a:avLst>
              <a:gd name="adj1" fmla="val 57289"/>
              <a:gd name="adj2" fmla="val 65043"/>
            </a:avLst>
          </a:prstGeom>
          <a:blipFill>
            <a:blip r:embed="rId3"/>
          </a:blipFill>
          <a:ln w="12700">
            <a:miter lim="400000"/>
          </a:ln>
          <a:effectLst>
            <a:outerShdw blurRad="38100" dist="25400" dir="5400000" rotWithShape="0">
              <a:srgbClr val="000000">
                <a:alpha val="50000"/>
              </a:srgbClr>
            </a:outerShdw>
          </a:effectLst>
        </p:spPr>
        <p:txBody>
          <a:bodyPr lIns="31887" tIns="31887" rIns="31887" bIns="31887" anchor="ctr"/>
          <a:lstStyle/>
          <a:p>
            <a:pPr lvl="0">
              <a:defRPr sz="2400">
                <a:solidFill>
                  <a:srgbClr val="FFFFFF"/>
                </a:solidFill>
              </a:defRPr>
            </a:pPr>
            <a:endParaRPr/>
          </a:p>
        </p:txBody>
      </p:sp>
      <p:pic>
        <p:nvPicPr>
          <p:cNvPr id="36" name="three-users-icon-hi.png"/>
          <p:cNvPicPr/>
          <p:nvPr/>
        </p:nvPicPr>
        <p:blipFill>
          <a:blip r:embed="rId4">
            <a:extLst/>
          </a:blip>
          <a:stretch>
            <a:fillRect/>
          </a:stretch>
        </p:blipFill>
        <p:spPr>
          <a:xfrm>
            <a:off x="1665655" y="3575230"/>
            <a:ext cx="897423" cy="969747"/>
          </a:xfrm>
          <a:prstGeom prst="rect">
            <a:avLst/>
          </a:prstGeom>
          <a:ln w="12700">
            <a:miter lim="400000"/>
          </a:ln>
        </p:spPr>
      </p:pic>
      <p:pic>
        <p:nvPicPr>
          <p:cNvPr id="37" name="Spitzer-Patch-500.png.230x0_q85.png"/>
          <p:cNvPicPr/>
          <p:nvPr/>
        </p:nvPicPr>
        <p:blipFill>
          <a:blip r:embed="rId5">
            <a:extLst/>
          </a:blip>
          <a:stretch>
            <a:fillRect/>
          </a:stretch>
        </p:blipFill>
        <p:spPr>
          <a:xfrm>
            <a:off x="5129469" y="3535406"/>
            <a:ext cx="1021269" cy="954003"/>
          </a:xfrm>
          <a:prstGeom prst="rect">
            <a:avLst/>
          </a:prstGeom>
          <a:ln w="12700">
            <a:miter lim="400000"/>
          </a:ln>
        </p:spPr>
      </p:pic>
      <p:pic>
        <p:nvPicPr>
          <p:cNvPr id="38" name="telescope.jpg"/>
          <p:cNvPicPr/>
          <p:nvPr/>
        </p:nvPicPr>
        <p:blipFill>
          <a:blip r:embed="rId6">
            <a:extLst/>
          </a:blip>
          <a:stretch>
            <a:fillRect/>
          </a:stretch>
        </p:blipFill>
        <p:spPr>
          <a:xfrm>
            <a:off x="3591636" y="3575230"/>
            <a:ext cx="1041897" cy="949946"/>
          </a:xfrm>
          <a:prstGeom prst="rect">
            <a:avLst/>
          </a:prstGeom>
          <a:ln w="12700">
            <a:miter lim="400000"/>
          </a:ln>
        </p:spPr>
      </p:pic>
      <p:pic>
        <p:nvPicPr>
          <p:cNvPr id="39" name="Picture 38"/>
          <p:cNvPicPr/>
          <p:nvPr/>
        </p:nvPicPr>
        <p:blipFill>
          <a:blip r:embed="rId7">
            <a:extLst/>
          </a:blip>
          <a:stretch>
            <a:fillRect/>
          </a:stretch>
        </p:blipFill>
        <p:spPr>
          <a:xfrm>
            <a:off x="6674102" y="3969139"/>
            <a:ext cx="1467899" cy="274588"/>
          </a:xfrm>
          <a:prstGeom prst="rect">
            <a:avLst/>
          </a:prstGeom>
          <a:effectLst>
            <a:outerShdw blurRad="38100" dist="25400" dir="5400000" rotWithShape="0">
              <a:srgbClr val="000000">
                <a:alpha val="50000"/>
              </a:srgbClr>
            </a:outerShdw>
          </a:effectLst>
        </p:spPr>
      </p:pic>
      <p:sp>
        <p:nvSpPr>
          <p:cNvPr id="40" name="Shape 40"/>
          <p:cNvSpPr/>
          <p:nvPr/>
        </p:nvSpPr>
        <p:spPr>
          <a:xfrm>
            <a:off x="1759520" y="4515677"/>
            <a:ext cx="756894"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dirty="0"/>
              <a:t>scientists</a:t>
            </a:r>
          </a:p>
        </p:txBody>
      </p:sp>
      <p:sp>
        <p:nvSpPr>
          <p:cNvPr id="41" name="Shape 41"/>
          <p:cNvSpPr/>
          <p:nvPr/>
        </p:nvSpPr>
        <p:spPr>
          <a:xfrm>
            <a:off x="3671455" y="4525176"/>
            <a:ext cx="962078"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dirty="0"/>
              <a:t>instruments</a:t>
            </a:r>
          </a:p>
        </p:txBody>
      </p:sp>
      <p:sp>
        <p:nvSpPr>
          <p:cNvPr id="42" name="Shape 42"/>
          <p:cNvSpPr/>
          <p:nvPr/>
        </p:nvSpPr>
        <p:spPr>
          <a:xfrm>
            <a:off x="5280893" y="4515677"/>
            <a:ext cx="718422"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missions</a:t>
            </a:r>
          </a:p>
        </p:txBody>
      </p:sp>
      <p:sp>
        <p:nvSpPr>
          <p:cNvPr id="43" name="Shape 43"/>
          <p:cNvSpPr/>
          <p:nvPr/>
        </p:nvSpPr>
        <p:spPr>
          <a:xfrm>
            <a:off x="7132196" y="4515677"/>
            <a:ext cx="551710"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grants</a:t>
            </a:r>
          </a:p>
        </p:txBody>
      </p:sp>
      <p:grpSp>
        <p:nvGrpSpPr>
          <p:cNvPr id="56" name="Group 56"/>
          <p:cNvGrpSpPr/>
          <p:nvPr/>
        </p:nvGrpSpPr>
        <p:grpSpPr>
          <a:xfrm>
            <a:off x="2326551" y="1721969"/>
            <a:ext cx="1710929" cy="1327161"/>
            <a:chOff x="-139700" y="-88900"/>
            <a:chExt cx="2433319" cy="2516689"/>
          </a:xfrm>
        </p:grpSpPr>
        <p:grpSp>
          <p:nvGrpSpPr>
            <p:cNvPr id="46" name="Group 46"/>
            <p:cNvGrpSpPr/>
            <p:nvPr/>
          </p:nvGrpSpPr>
          <p:grpSpPr>
            <a:xfrm>
              <a:off x="-139700" y="458594"/>
              <a:ext cx="1468120" cy="1969196"/>
              <a:chOff x="-139700" y="-88900"/>
              <a:chExt cx="1468119" cy="1969194"/>
            </a:xfrm>
          </p:grpSpPr>
          <p:pic>
            <p:nvPicPr>
              <p:cNvPr id="45" name="Screen Shot 2015-11-17 at 11.34.42 AM.png"/>
              <p:cNvPicPr/>
              <p:nvPr/>
            </p:nvPicPr>
            <p:blipFill>
              <a:blip r:embed="rId8">
                <a:extLst/>
              </a:blip>
              <a:stretch>
                <a:fillRect/>
              </a:stretch>
            </p:blipFill>
            <p:spPr>
              <a:xfrm>
                <a:off x="0" y="0"/>
                <a:ext cx="1188720" cy="1588195"/>
              </a:xfrm>
              <a:prstGeom prst="rect">
                <a:avLst/>
              </a:prstGeom>
              <a:ln>
                <a:noFill/>
              </a:ln>
              <a:effectLst/>
            </p:spPr>
          </p:pic>
          <p:pic>
            <p:nvPicPr>
              <p:cNvPr id="44" name="Picture 43"/>
              <p:cNvPicPr/>
              <p:nvPr/>
            </p:nvPicPr>
            <p:blipFill>
              <a:blip r:embed="rId9">
                <a:extLst/>
              </a:blip>
              <a:stretch>
                <a:fillRect/>
              </a:stretch>
            </p:blipFill>
            <p:spPr>
              <a:xfrm>
                <a:off x="-139700" y="-88900"/>
                <a:ext cx="1468120" cy="1969195"/>
              </a:xfrm>
              <a:prstGeom prst="rect">
                <a:avLst/>
              </a:prstGeom>
              <a:effectLst/>
            </p:spPr>
          </p:pic>
        </p:grpSp>
        <p:grpSp>
          <p:nvGrpSpPr>
            <p:cNvPr id="49" name="Group 49"/>
            <p:cNvGrpSpPr/>
            <p:nvPr/>
          </p:nvGrpSpPr>
          <p:grpSpPr>
            <a:xfrm>
              <a:off x="152400" y="331594"/>
              <a:ext cx="1468120" cy="1969196"/>
              <a:chOff x="-139700" y="-88900"/>
              <a:chExt cx="1468119" cy="1969194"/>
            </a:xfrm>
          </p:grpSpPr>
          <p:pic>
            <p:nvPicPr>
              <p:cNvPr id="48" name="Screen Shot 2015-11-17 at 11.34.42 AM.png"/>
              <p:cNvPicPr/>
              <p:nvPr/>
            </p:nvPicPr>
            <p:blipFill>
              <a:blip r:embed="rId8">
                <a:extLst/>
              </a:blip>
              <a:stretch>
                <a:fillRect/>
              </a:stretch>
            </p:blipFill>
            <p:spPr>
              <a:xfrm>
                <a:off x="0" y="0"/>
                <a:ext cx="1188720" cy="1588195"/>
              </a:xfrm>
              <a:prstGeom prst="rect">
                <a:avLst/>
              </a:prstGeom>
              <a:ln>
                <a:noFill/>
              </a:ln>
              <a:effectLst/>
            </p:spPr>
          </p:pic>
          <p:pic>
            <p:nvPicPr>
              <p:cNvPr id="47" name="Picture 46"/>
              <p:cNvPicPr/>
              <p:nvPr/>
            </p:nvPicPr>
            <p:blipFill>
              <a:blip r:embed="rId9">
                <a:extLst/>
              </a:blip>
              <a:stretch>
                <a:fillRect/>
              </a:stretch>
            </p:blipFill>
            <p:spPr>
              <a:xfrm>
                <a:off x="-139700" y="-88900"/>
                <a:ext cx="1468120" cy="1969195"/>
              </a:xfrm>
              <a:prstGeom prst="rect">
                <a:avLst/>
              </a:prstGeom>
              <a:effectLst/>
            </p:spPr>
          </p:pic>
        </p:grpSp>
        <p:grpSp>
          <p:nvGrpSpPr>
            <p:cNvPr id="52" name="Group 52"/>
            <p:cNvGrpSpPr/>
            <p:nvPr/>
          </p:nvGrpSpPr>
          <p:grpSpPr>
            <a:xfrm>
              <a:off x="457200" y="141094"/>
              <a:ext cx="1468120" cy="1969196"/>
              <a:chOff x="-139700" y="-88900"/>
              <a:chExt cx="1468119" cy="1969194"/>
            </a:xfrm>
          </p:grpSpPr>
          <p:pic>
            <p:nvPicPr>
              <p:cNvPr id="51" name="Screen Shot 2015-11-17 at 11.34.42 AM.png"/>
              <p:cNvPicPr/>
              <p:nvPr/>
            </p:nvPicPr>
            <p:blipFill>
              <a:blip r:embed="rId8">
                <a:extLst/>
              </a:blip>
              <a:stretch>
                <a:fillRect/>
              </a:stretch>
            </p:blipFill>
            <p:spPr>
              <a:xfrm>
                <a:off x="0" y="0"/>
                <a:ext cx="1188720" cy="1588195"/>
              </a:xfrm>
              <a:prstGeom prst="rect">
                <a:avLst/>
              </a:prstGeom>
              <a:ln>
                <a:noFill/>
              </a:ln>
              <a:effectLst/>
            </p:spPr>
          </p:pic>
          <p:pic>
            <p:nvPicPr>
              <p:cNvPr id="50" name="Picture 49"/>
              <p:cNvPicPr/>
              <p:nvPr/>
            </p:nvPicPr>
            <p:blipFill>
              <a:blip r:embed="rId9">
                <a:extLst/>
              </a:blip>
              <a:stretch>
                <a:fillRect/>
              </a:stretch>
            </p:blipFill>
            <p:spPr>
              <a:xfrm>
                <a:off x="-139700" y="-88900"/>
                <a:ext cx="1468120" cy="1969195"/>
              </a:xfrm>
              <a:prstGeom prst="rect">
                <a:avLst/>
              </a:prstGeom>
              <a:effectLst/>
            </p:spPr>
          </p:pic>
        </p:grpSp>
        <p:grpSp>
          <p:nvGrpSpPr>
            <p:cNvPr id="55" name="Group 55"/>
            <p:cNvGrpSpPr/>
            <p:nvPr/>
          </p:nvGrpSpPr>
          <p:grpSpPr>
            <a:xfrm>
              <a:off x="825500" y="-88900"/>
              <a:ext cx="1468120" cy="1969195"/>
              <a:chOff x="-139700" y="-88900"/>
              <a:chExt cx="1468119" cy="1969194"/>
            </a:xfrm>
          </p:grpSpPr>
          <p:pic>
            <p:nvPicPr>
              <p:cNvPr id="54" name="Screen Shot 2015-11-17 at 11.34.42 AM.png"/>
              <p:cNvPicPr/>
              <p:nvPr/>
            </p:nvPicPr>
            <p:blipFill>
              <a:blip r:embed="rId8">
                <a:extLst/>
              </a:blip>
              <a:stretch>
                <a:fillRect/>
              </a:stretch>
            </p:blipFill>
            <p:spPr>
              <a:xfrm>
                <a:off x="0" y="0"/>
                <a:ext cx="1188720" cy="1588195"/>
              </a:xfrm>
              <a:prstGeom prst="rect">
                <a:avLst/>
              </a:prstGeom>
              <a:ln>
                <a:noFill/>
              </a:ln>
              <a:effectLst/>
            </p:spPr>
          </p:pic>
          <p:pic>
            <p:nvPicPr>
              <p:cNvPr id="53" name="Picture 52"/>
              <p:cNvPicPr/>
              <p:nvPr/>
            </p:nvPicPr>
            <p:blipFill>
              <a:blip r:embed="rId9">
                <a:extLst/>
              </a:blip>
              <a:stretch>
                <a:fillRect/>
              </a:stretch>
            </p:blipFill>
            <p:spPr>
              <a:xfrm>
                <a:off x="-139700" y="-88900"/>
                <a:ext cx="1468120" cy="1969195"/>
              </a:xfrm>
              <a:prstGeom prst="rect">
                <a:avLst/>
              </a:prstGeom>
              <a:effectLst/>
            </p:spPr>
          </p:pic>
        </p:grpSp>
      </p:grpSp>
      <p:pic>
        <p:nvPicPr>
          <p:cNvPr id="57" name="server_room.jpg"/>
          <p:cNvPicPr/>
          <p:nvPr/>
        </p:nvPicPr>
        <p:blipFill>
          <a:blip r:embed="rId10">
            <a:extLst/>
          </a:blip>
          <a:stretch>
            <a:fillRect/>
          </a:stretch>
        </p:blipFill>
        <p:spPr>
          <a:xfrm>
            <a:off x="4482703" y="1945295"/>
            <a:ext cx="1818738" cy="989913"/>
          </a:xfrm>
          <a:prstGeom prst="rect">
            <a:avLst/>
          </a:prstGeom>
          <a:ln w="25400">
            <a:miter lim="400000"/>
          </a:ln>
          <a:effectLst>
            <a:outerShdw blurRad="254000" dist="127000" dir="5400000" rotWithShape="0">
              <a:srgbClr val="000000">
                <a:alpha val="70000"/>
              </a:srgbClr>
            </a:outerShdw>
          </a:effectLst>
        </p:spPr>
      </p:pic>
      <p:pic>
        <p:nvPicPr>
          <p:cNvPr id="58" name="computer-code.jpg"/>
          <p:cNvPicPr/>
          <p:nvPr/>
        </p:nvPicPr>
        <p:blipFill>
          <a:blip r:embed="rId11">
            <a:extLst/>
          </a:blip>
          <a:stretch>
            <a:fillRect/>
          </a:stretch>
        </p:blipFill>
        <p:spPr>
          <a:xfrm>
            <a:off x="7108031" y="1965647"/>
            <a:ext cx="1304494" cy="381164"/>
          </a:xfrm>
          <a:prstGeom prst="rect">
            <a:avLst/>
          </a:prstGeom>
          <a:ln w="25400">
            <a:miter lim="400000"/>
          </a:ln>
          <a:effectLst>
            <a:outerShdw blurRad="254000" dist="127000" dir="5400000" rotWithShape="0">
              <a:srgbClr val="000000">
                <a:alpha val="70000"/>
              </a:srgbClr>
            </a:outerShdw>
          </a:effectLst>
        </p:spPr>
      </p:pic>
      <p:pic>
        <p:nvPicPr>
          <p:cNvPr id="59" name="computer-code.jpg"/>
          <p:cNvPicPr/>
          <p:nvPr/>
        </p:nvPicPr>
        <p:blipFill>
          <a:blip r:embed="rId11">
            <a:extLst/>
          </a:blip>
          <a:stretch>
            <a:fillRect/>
          </a:stretch>
        </p:blipFill>
        <p:spPr>
          <a:xfrm>
            <a:off x="6983016" y="2141389"/>
            <a:ext cx="1304494" cy="381164"/>
          </a:xfrm>
          <a:prstGeom prst="rect">
            <a:avLst/>
          </a:prstGeom>
          <a:ln w="25400">
            <a:miter lim="400000"/>
          </a:ln>
          <a:effectLst>
            <a:outerShdw blurRad="254000" dist="127000" dir="5400000" rotWithShape="0">
              <a:srgbClr val="000000">
                <a:alpha val="70000"/>
              </a:srgbClr>
            </a:outerShdw>
          </a:effectLst>
        </p:spPr>
      </p:pic>
      <p:pic>
        <p:nvPicPr>
          <p:cNvPr id="60" name="computer-code.jpg"/>
          <p:cNvPicPr/>
          <p:nvPr/>
        </p:nvPicPr>
        <p:blipFill>
          <a:blip r:embed="rId11">
            <a:extLst/>
          </a:blip>
          <a:stretch>
            <a:fillRect/>
          </a:stretch>
        </p:blipFill>
        <p:spPr>
          <a:xfrm>
            <a:off x="6755804" y="2311854"/>
            <a:ext cx="1304494" cy="381164"/>
          </a:xfrm>
          <a:prstGeom prst="rect">
            <a:avLst/>
          </a:prstGeom>
          <a:ln w="25400">
            <a:miter lim="400000"/>
          </a:ln>
          <a:effectLst>
            <a:outerShdw blurRad="254000" dist="127000" dir="5400000" rotWithShape="0">
              <a:srgbClr val="000000">
                <a:alpha val="70000"/>
              </a:srgbClr>
            </a:outerShdw>
          </a:effectLst>
        </p:spPr>
      </p:pic>
      <p:pic>
        <p:nvPicPr>
          <p:cNvPr id="61" name="computer-code.jpg"/>
          <p:cNvPicPr/>
          <p:nvPr/>
        </p:nvPicPr>
        <p:blipFill>
          <a:blip r:embed="rId11">
            <a:extLst/>
          </a:blip>
          <a:stretch>
            <a:fillRect/>
          </a:stretch>
        </p:blipFill>
        <p:spPr>
          <a:xfrm>
            <a:off x="6581180" y="2501429"/>
            <a:ext cx="1304494" cy="381164"/>
          </a:xfrm>
          <a:prstGeom prst="rect">
            <a:avLst/>
          </a:prstGeom>
          <a:ln w="25400">
            <a:miter lim="400000"/>
          </a:ln>
          <a:effectLst>
            <a:outerShdw blurRad="254000" dist="127000" dir="5400000" rotWithShape="0">
              <a:srgbClr val="000000">
                <a:alpha val="70000"/>
              </a:srgbClr>
            </a:outerShdw>
          </a:effectLst>
        </p:spPr>
      </p:pic>
      <p:sp>
        <p:nvSpPr>
          <p:cNvPr id="62" name="Shape 62"/>
          <p:cNvSpPr/>
          <p:nvPr/>
        </p:nvSpPr>
        <p:spPr>
          <a:xfrm>
            <a:off x="2681739" y="3028884"/>
            <a:ext cx="1000551"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publications</a:t>
            </a:r>
          </a:p>
        </p:txBody>
      </p:sp>
      <p:sp>
        <p:nvSpPr>
          <p:cNvPr id="63" name="Shape 63"/>
          <p:cNvSpPr/>
          <p:nvPr/>
        </p:nvSpPr>
        <p:spPr>
          <a:xfrm>
            <a:off x="5191330" y="3025749"/>
            <a:ext cx="401485"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data</a:t>
            </a:r>
          </a:p>
        </p:txBody>
      </p:sp>
      <p:sp>
        <p:nvSpPr>
          <p:cNvPr id="64" name="Shape 64"/>
          <p:cNvSpPr/>
          <p:nvPr/>
        </p:nvSpPr>
        <p:spPr>
          <a:xfrm>
            <a:off x="7052521" y="2965474"/>
            <a:ext cx="711061"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software</a:t>
            </a:r>
          </a:p>
        </p:txBody>
      </p:sp>
      <p:sp>
        <p:nvSpPr>
          <p:cNvPr id="65" name="Shape 65"/>
          <p:cNvSpPr/>
          <p:nvPr/>
        </p:nvSpPr>
        <p:spPr>
          <a:xfrm>
            <a:off x="3470046" y="1022681"/>
            <a:ext cx="3027811" cy="276999"/>
          </a:xfrm>
          <a:prstGeom prst="rect">
            <a:avLst/>
          </a:prstGeom>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B5D18"/>
                </a:solidFill>
              </a:defRPr>
            </a:lvl1pPr>
          </a:lstStyle>
          <a:p>
            <a:pPr lvl="0">
              <a:defRPr sz="1800" b="0">
                <a:solidFill>
                  <a:srgbClr val="000000"/>
                </a:solidFill>
              </a:defRPr>
            </a:pPr>
            <a:r>
              <a:rPr dirty="0"/>
              <a:t>Impact of Scientific Research</a:t>
            </a:r>
          </a:p>
        </p:txBody>
      </p:sp>
      <p:sp>
        <p:nvSpPr>
          <p:cNvPr id="66" name="Shape 66"/>
          <p:cNvSpPr/>
          <p:nvPr/>
        </p:nvSpPr>
        <p:spPr>
          <a:xfrm rot="16200000">
            <a:off x="229669" y="3814962"/>
            <a:ext cx="869730" cy="310618"/>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500" b="1">
                <a:solidFill>
                  <a:srgbClr val="FFFFFF"/>
                </a:solidFill>
                <a:latin typeface="Avenir Next Regular"/>
                <a:ea typeface="Avenir Next Regular"/>
                <a:cs typeface="Avenir Next Regular"/>
                <a:sym typeface="Avenir Next Regular"/>
              </a:defRPr>
            </a:lvl1pPr>
          </a:lstStyle>
          <a:p>
            <a:pPr lvl="0">
              <a:defRPr sz="1800" b="0">
                <a:solidFill>
                  <a:srgbClr val="000000"/>
                </a:solidFill>
              </a:defRPr>
            </a:pPr>
            <a:r>
              <a:rPr sz="1600" dirty="0">
                <a:solidFill>
                  <a:schemeClr val="bg1"/>
                </a:solidFill>
              </a:rPr>
              <a:t>research</a:t>
            </a:r>
          </a:p>
        </p:txBody>
      </p:sp>
      <p:sp>
        <p:nvSpPr>
          <p:cNvPr id="67" name="Shape 67"/>
          <p:cNvSpPr/>
          <p:nvPr/>
        </p:nvSpPr>
        <p:spPr>
          <a:xfrm rot="16200000">
            <a:off x="213253" y="2286074"/>
            <a:ext cx="902561" cy="310618"/>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500" b="1">
                <a:solidFill>
                  <a:srgbClr val="FFFFFF"/>
                </a:solidFill>
                <a:latin typeface="Avenir Next Regular"/>
                <a:ea typeface="Avenir Next Regular"/>
                <a:cs typeface="Avenir Next Regular"/>
                <a:sym typeface="Avenir Next Regular"/>
              </a:defRPr>
            </a:lvl1pPr>
          </a:lstStyle>
          <a:p>
            <a:pPr lvl="0">
              <a:defRPr sz="1800" b="0">
                <a:solidFill>
                  <a:srgbClr val="000000"/>
                </a:solidFill>
              </a:defRPr>
            </a:pPr>
            <a:r>
              <a:rPr sz="1600" dirty="0">
                <a:solidFill>
                  <a:schemeClr val="bg1"/>
                </a:solidFill>
              </a:rPr>
              <a:t>products</a:t>
            </a:r>
          </a:p>
        </p:txBody>
      </p:sp>
      <p:sp>
        <p:nvSpPr>
          <p:cNvPr id="68" name="Shape 68"/>
          <p:cNvSpPr/>
          <p:nvPr/>
        </p:nvSpPr>
        <p:spPr>
          <a:xfrm rot="16200000">
            <a:off x="311735" y="906437"/>
            <a:ext cx="705598" cy="310618"/>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500" b="1">
                <a:solidFill>
                  <a:srgbClr val="FFFFFF"/>
                </a:solidFill>
                <a:latin typeface="Avenir Next Regular"/>
                <a:ea typeface="Avenir Next Regular"/>
                <a:cs typeface="Avenir Next Regular"/>
                <a:sym typeface="Avenir Next Regular"/>
              </a:defRPr>
            </a:lvl1pPr>
          </a:lstStyle>
          <a:p>
            <a:pPr lvl="0">
              <a:defRPr sz="1800" b="0">
                <a:solidFill>
                  <a:srgbClr val="000000"/>
                </a:solidFill>
              </a:defRPr>
            </a:pPr>
            <a:r>
              <a:rPr sz="1600" dirty="0">
                <a:solidFill>
                  <a:schemeClr val="bg1"/>
                </a:solidFill>
              </a:rPr>
              <a:t>impact</a:t>
            </a:r>
          </a:p>
        </p:txBody>
      </p:sp>
      <p:pic>
        <p:nvPicPr>
          <p:cNvPr id="69" name="societal.png"/>
          <p:cNvPicPr/>
          <p:nvPr/>
        </p:nvPicPr>
        <p:blipFill>
          <a:blip r:embed="rId12">
            <a:extLst/>
          </a:blip>
          <a:stretch>
            <a:fillRect/>
          </a:stretch>
        </p:blipFill>
        <p:spPr>
          <a:xfrm>
            <a:off x="1550388" y="384674"/>
            <a:ext cx="1021269" cy="651059"/>
          </a:xfrm>
          <a:prstGeom prst="rect">
            <a:avLst/>
          </a:prstGeom>
          <a:ln w="12700">
            <a:miter lim="400000"/>
          </a:ln>
        </p:spPr>
      </p:pic>
      <p:pic>
        <p:nvPicPr>
          <p:cNvPr id="70" name="academia.png"/>
          <p:cNvPicPr/>
          <p:nvPr/>
        </p:nvPicPr>
        <p:blipFill>
          <a:blip r:embed="rId13">
            <a:extLst/>
          </a:blip>
          <a:stretch>
            <a:fillRect/>
          </a:stretch>
        </p:blipFill>
        <p:spPr>
          <a:xfrm>
            <a:off x="7143553" y="274514"/>
            <a:ext cx="1161841" cy="871380"/>
          </a:xfrm>
          <a:prstGeom prst="rect">
            <a:avLst/>
          </a:prstGeom>
          <a:ln w="12700">
            <a:miter lim="400000"/>
          </a:ln>
        </p:spPr>
      </p:pic>
      <p:sp>
        <p:nvSpPr>
          <p:cNvPr id="71" name="Shape 71"/>
          <p:cNvSpPr/>
          <p:nvPr/>
        </p:nvSpPr>
        <p:spPr>
          <a:xfrm>
            <a:off x="1759520" y="928388"/>
            <a:ext cx="603006"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lang="en-US" sz="1300" dirty="0"/>
              <a:t>society</a:t>
            </a:r>
            <a:endParaRPr sz="1300" dirty="0"/>
          </a:p>
        </p:txBody>
      </p:sp>
      <p:sp>
        <p:nvSpPr>
          <p:cNvPr id="72" name="Shape 72"/>
          <p:cNvSpPr/>
          <p:nvPr/>
        </p:nvSpPr>
        <p:spPr>
          <a:xfrm>
            <a:off x="7357648" y="928388"/>
            <a:ext cx="805261"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lang="en-US" sz="1300" dirty="0"/>
              <a:t>academia</a:t>
            </a:r>
            <a:endParaRPr sz="13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publish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091" y="2488474"/>
            <a:ext cx="440269" cy="298125"/>
          </a:xfrm>
          <a:prstGeom prst="rect">
            <a:avLst/>
          </a:prstGeom>
        </p:spPr>
      </p:pic>
      <p:sp>
        <p:nvSpPr>
          <p:cNvPr id="74" name="Shape 74"/>
          <p:cNvSpPr/>
          <p:nvPr/>
        </p:nvSpPr>
        <p:spPr>
          <a:xfrm rot="16200000">
            <a:off x="-19466" y="761359"/>
            <a:ext cx="1410141" cy="892969"/>
          </a:xfrm>
          <a:prstGeom prst="rightArrow">
            <a:avLst>
              <a:gd name="adj1" fmla="val 57289"/>
              <a:gd name="adj2" fmla="val 65043"/>
            </a:avLst>
          </a:prstGeom>
          <a:solidFill>
            <a:srgbClr val="00882B"/>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75" name="Shape 75"/>
          <p:cNvSpPr/>
          <p:nvPr/>
        </p:nvSpPr>
        <p:spPr>
          <a:xfrm>
            <a:off x="1364768" y="2982116"/>
            <a:ext cx="7271138" cy="1736607"/>
          </a:xfrm>
          <a:prstGeom prst="rect">
            <a:avLst/>
          </a:prstGeom>
          <a:solidFill>
            <a:srgbClr val="DE6A10">
              <a:alpha val="14936"/>
            </a:srgbClr>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76" name="Shape 76"/>
          <p:cNvSpPr/>
          <p:nvPr/>
        </p:nvSpPr>
        <p:spPr>
          <a:xfrm rot="16200000">
            <a:off x="-129735" y="1903062"/>
            <a:ext cx="1630680" cy="892969"/>
          </a:xfrm>
          <a:prstGeom prst="rightArrow">
            <a:avLst>
              <a:gd name="adj1" fmla="val 57289"/>
              <a:gd name="adj2" fmla="val 65043"/>
            </a:avLst>
          </a:prstGeom>
          <a:solidFill>
            <a:srgbClr val="5F327C"/>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77" name="Shape 77"/>
          <p:cNvSpPr/>
          <p:nvPr/>
        </p:nvSpPr>
        <p:spPr>
          <a:xfrm rot="16200000">
            <a:off x="-314197" y="3352732"/>
            <a:ext cx="1999605" cy="892969"/>
          </a:xfrm>
          <a:prstGeom prst="rightArrow">
            <a:avLst>
              <a:gd name="adj1" fmla="val 57289"/>
              <a:gd name="adj2" fmla="val 65043"/>
            </a:avLst>
          </a:prstGeom>
          <a:solidFill>
            <a:srgbClr val="DE6A10"/>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grpSp>
        <p:nvGrpSpPr>
          <p:cNvPr id="90" name="Group 90"/>
          <p:cNvGrpSpPr/>
          <p:nvPr/>
        </p:nvGrpSpPr>
        <p:grpSpPr>
          <a:xfrm>
            <a:off x="2325077" y="3068119"/>
            <a:ext cx="1710929" cy="1327161"/>
            <a:chOff x="-139700" y="-88900"/>
            <a:chExt cx="2433319" cy="2516689"/>
          </a:xfrm>
        </p:grpSpPr>
        <p:grpSp>
          <p:nvGrpSpPr>
            <p:cNvPr id="80" name="Group 80"/>
            <p:cNvGrpSpPr/>
            <p:nvPr/>
          </p:nvGrpSpPr>
          <p:grpSpPr>
            <a:xfrm>
              <a:off x="-139700" y="458594"/>
              <a:ext cx="1468120" cy="1969196"/>
              <a:chOff x="-139700" y="-88900"/>
              <a:chExt cx="1468119" cy="1969194"/>
            </a:xfrm>
          </p:grpSpPr>
          <p:pic>
            <p:nvPicPr>
              <p:cNvPr id="79" name="Screen Shot 2015-11-17 at 11.34.42 AM.png"/>
              <p:cNvPicPr/>
              <p:nvPr/>
            </p:nvPicPr>
            <p:blipFill>
              <a:blip r:embed="rId4">
                <a:extLst/>
              </a:blip>
              <a:stretch>
                <a:fillRect/>
              </a:stretch>
            </p:blipFill>
            <p:spPr>
              <a:xfrm>
                <a:off x="0" y="0"/>
                <a:ext cx="1188720" cy="1588195"/>
              </a:xfrm>
              <a:prstGeom prst="rect">
                <a:avLst/>
              </a:prstGeom>
              <a:ln>
                <a:noFill/>
              </a:ln>
              <a:effectLst/>
            </p:spPr>
          </p:pic>
          <p:pic>
            <p:nvPicPr>
              <p:cNvPr id="78" name="Picture 77"/>
              <p:cNvPicPr/>
              <p:nvPr/>
            </p:nvPicPr>
            <p:blipFill>
              <a:blip r:embed="rId5">
                <a:extLst/>
              </a:blip>
              <a:stretch>
                <a:fillRect/>
              </a:stretch>
            </p:blipFill>
            <p:spPr>
              <a:xfrm>
                <a:off x="-139700" y="-88900"/>
                <a:ext cx="1468120" cy="1969195"/>
              </a:xfrm>
              <a:prstGeom prst="rect">
                <a:avLst/>
              </a:prstGeom>
              <a:effectLst/>
            </p:spPr>
          </p:pic>
        </p:grpSp>
        <p:grpSp>
          <p:nvGrpSpPr>
            <p:cNvPr id="83" name="Group 83"/>
            <p:cNvGrpSpPr/>
            <p:nvPr/>
          </p:nvGrpSpPr>
          <p:grpSpPr>
            <a:xfrm>
              <a:off x="152400" y="331594"/>
              <a:ext cx="1468120" cy="1969196"/>
              <a:chOff x="-139700" y="-88900"/>
              <a:chExt cx="1468119" cy="1969194"/>
            </a:xfrm>
          </p:grpSpPr>
          <p:pic>
            <p:nvPicPr>
              <p:cNvPr id="82" name="Screen Shot 2015-11-17 at 11.34.42 AM.png"/>
              <p:cNvPicPr/>
              <p:nvPr/>
            </p:nvPicPr>
            <p:blipFill>
              <a:blip r:embed="rId4">
                <a:extLst/>
              </a:blip>
              <a:stretch>
                <a:fillRect/>
              </a:stretch>
            </p:blipFill>
            <p:spPr>
              <a:xfrm>
                <a:off x="0" y="0"/>
                <a:ext cx="1188720" cy="1588195"/>
              </a:xfrm>
              <a:prstGeom prst="rect">
                <a:avLst/>
              </a:prstGeom>
              <a:ln>
                <a:noFill/>
              </a:ln>
              <a:effectLst/>
            </p:spPr>
          </p:pic>
          <p:pic>
            <p:nvPicPr>
              <p:cNvPr id="81" name="Picture 80"/>
              <p:cNvPicPr/>
              <p:nvPr/>
            </p:nvPicPr>
            <p:blipFill>
              <a:blip r:embed="rId5">
                <a:extLst/>
              </a:blip>
              <a:stretch>
                <a:fillRect/>
              </a:stretch>
            </p:blipFill>
            <p:spPr>
              <a:xfrm>
                <a:off x="-139700" y="-88900"/>
                <a:ext cx="1468120" cy="1969195"/>
              </a:xfrm>
              <a:prstGeom prst="rect">
                <a:avLst/>
              </a:prstGeom>
              <a:effectLst/>
            </p:spPr>
          </p:pic>
        </p:grpSp>
        <p:grpSp>
          <p:nvGrpSpPr>
            <p:cNvPr id="86" name="Group 86"/>
            <p:cNvGrpSpPr/>
            <p:nvPr/>
          </p:nvGrpSpPr>
          <p:grpSpPr>
            <a:xfrm>
              <a:off x="457200" y="141094"/>
              <a:ext cx="1468120" cy="1969196"/>
              <a:chOff x="-139700" y="-88900"/>
              <a:chExt cx="1468119" cy="1969194"/>
            </a:xfrm>
          </p:grpSpPr>
          <p:pic>
            <p:nvPicPr>
              <p:cNvPr id="85" name="Screen Shot 2015-11-17 at 11.34.42 AM.png"/>
              <p:cNvPicPr/>
              <p:nvPr/>
            </p:nvPicPr>
            <p:blipFill>
              <a:blip r:embed="rId4">
                <a:extLst/>
              </a:blip>
              <a:stretch>
                <a:fillRect/>
              </a:stretch>
            </p:blipFill>
            <p:spPr>
              <a:xfrm>
                <a:off x="0" y="0"/>
                <a:ext cx="1188720" cy="1588195"/>
              </a:xfrm>
              <a:prstGeom prst="rect">
                <a:avLst/>
              </a:prstGeom>
              <a:ln>
                <a:noFill/>
              </a:ln>
              <a:effectLst/>
            </p:spPr>
          </p:pic>
          <p:pic>
            <p:nvPicPr>
              <p:cNvPr id="84" name="Picture 83"/>
              <p:cNvPicPr/>
              <p:nvPr/>
            </p:nvPicPr>
            <p:blipFill>
              <a:blip r:embed="rId5">
                <a:extLst/>
              </a:blip>
              <a:stretch>
                <a:fillRect/>
              </a:stretch>
            </p:blipFill>
            <p:spPr>
              <a:xfrm>
                <a:off x="-139700" y="-88900"/>
                <a:ext cx="1468120" cy="1969195"/>
              </a:xfrm>
              <a:prstGeom prst="rect">
                <a:avLst/>
              </a:prstGeom>
              <a:effectLst/>
            </p:spPr>
          </p:pic>
        </p:grpSp>
        <p:grpSp>
          <p:nvGrpSpPr>
            <p:cNvPr id="89" name="Group 89"/>
            <p:cNvGrpSpPr/>
            <p:nvPr/>
          </p:nvGrpSpPr>
          <p:grpSpPr>
            <a:xfrm>
              <a:off x="825500" y="-88900"/>
              <a:ext cx="1468120" cy="1969195"/>
              <a:chOff x="-139700" y="-88900"/>
              <a:chExt cx="1468119" cy="1969194"/>
            </a:xfrm>
          </p:grpSpPr>
          <p:pic>
            <p:nvPicPr>
              <p:cNvPr id="88" name="Screen Shot 2015-11-17 at 11.34.42 AM.png"/>
              <p:cNvPicPr/>
              <p:nvPr/>
            </p:nvPicPr>
            <p:blipFill>
              <a:blip r:embed="rId4">
                <a:extLst/>
              </a:blip>
              <a:stretch>
                <a:fillRect/>
              </a:stretch>
            </p:blipFill>
            <p:spPr>
              <a:xfrm>
                <a:off x="0" y="0"/>
                <a:ext cx="1188720" cy="1588195"/>
              </a:xfrm>
              <a:prstGeom prst="rect">
                <a:avLst/>
              </a:prstGeom>
              <a:ln>
                <a:noFill/>
              </a:ln>
              <a:effectLst/>
            </p:spPr>
          </p:pic>
          <p:pic>
            <p:nvPicPr>
              <p:cNvPr id="87" name="Picture 86"/>
              <p:cNvPicPr/>
              <p:nvPr/>
            </p:nvPicPr>
            <p:blipFill>
              <a:blip r:embed="rId5">
                <a:extLst/>
              </a:blip>
              <a:stretch>
                <a:fillRect/>
              </a:stretch>
            </p:blipFill>
            <p:spPr>
              <a:xfrm>
                <a:off x="-139700" y="-88900"/>
                <a:ext cx="1468120" cy="1969195"/>
              </a:xfrm>
              <a:prstGeom prst="rect">
                <a:avLst/>
              </a:prstGeom>
              <a:effectLst/>
            </p:spPr>
          </p:pic>
        </p:grpSp>
      </p:grpSp>
      <p:pic>
        <p:nvPicPr>
          <p:cNvPr id="91" name="server_room.jpg"/>
          <p:cNvPicPr/>
          <p:nvPr/>
        </p:nvPicPr>
        <p:blipFill>
          <a:blip r:embed="rId6">
            <a:extLst/>
          </a:blip>
          <a:stretch>
            <a:fillRect/>
          </a:stretch>
        </p:blipFill>
        <p:spPr>
          <a:xfrm>
            <a:off x="4481230" y="3291445"/>
            <a:ext cx="1818738" cy="989913"/>
          </a:xfrm>
          <a:prstGeom prst="rect">
            <a:avLst/>
          </a:prstGeom>
          <a:ln w="25400">
            <a:miter lim="400000"/>
          </a:ln>
          <a:effectLst>
            <a:outerShdw blurRad="254000" dist="127000" dir="5400000" rotWithShape="0">
              <a:srgbClr val="000000">
                <a:alpha val="70000"/>
              </a:srgbClr>
            </a:outerShdw>
          </a:effectLst>
        </p:spPr>
      </p:pic>
      <p:pic>
        <p:nvPicPr>
          <p:cNvPr id="92" name="computer-code.jpg"/>
          <p:cNvPicPr/>
          <p:nvPr/>
        </p:nvPicPr>
        <p:blipFill>
          <a:blip r:embed="rId7">
            <a:extLst/>
          </a:blip>
          <a:stretch>
            <a:fillRect/>
          </a:stretch>
        </p:blipFill>
        <p:spPr>
          <a:xfrm>
            <a:off x="7106557" y="3311798"/>
            <a:ext cx="1304494" cy="381164"/>
          </a:xfrm>
          <a:prstGeom prst="rect">
            <a:avLst/>
          </a:prstGeom>
          <a:ln w="25400">
            <a:miter lim="400000"/>
          </a:ln>
          <a:effectLst>
            <a:outerShdw blurRad="254000" dist="127000" dir="5400000" rotWithShape="0">
              <a:srgbClr val="000000">
                <a:alpha val="70000"/>
              </a:srgbClr>
            </a:outerShdw>
          </a:effectLst>
        </p:spPr>
      </p:pic>
      <p:pic>
        <p:nvPicPr>
          <p:cNvPr id="93" name="computer-code.jpg"/>
          <p:cNvPicPr/>
          <p:nvPr/>
        </p:nvPicPr>
        <p:blipFill>
          <a:blip r:embed="rId7">
            <a:extLst/>
          </a:blip>
          <a:stretch>
            <a:fillRect/>
          </a:stretch>
        </p:blipFill>
        <p:spPr>
          <a:xfrm>
            <a:off x="6981542" y="3487539"/>
            <a:ext cx="1304494" cy="381164"/>
          </a:xfrm>
          <a:prstGeom prst="rect">
            <a:avLst/>
          </a:prstGeom>
          <a:ln w="25400">
            <a:miter lim="400000"/>
          </a:ln>
          <a:effectLst>
            <a:outerShdw blurRad="254000" dist="127000" dir="5400000" rotWithShape="0">
              <a:srgbClr val="000000">
                <a:alpha val="70000"/>
              </a:srgbClr>
            </a:outerShdw>
          </a:effectLst>
        </p:spPr>
      </p:pic>
      <p:pic>
        <p:nvPicPr>
          <p:cNvPr id="94" name="computer-code.jpg"/>
          <p:cNvPicPr/>
          <p:nvPr/>
        </p:nvPicPr>
        <p:blipFill>
          <a:blip r:embed="rId7">
            <a:extLst/>
          </a:blip>
          <a:stretch>
            <a:fillRect/>
          </a:stretch>
        </p:blipFill>
        <p:spPr>
          <a:xfrm>
            <a:off x="6754330" y="3658004"/>
            <a:ext cx="1304494" cy="381164"/>
          </a:xfrm>
          <a:prstGeom prst="rect">
            <a:avLst/>
          </a:prstGeom>
          <a:ln w="25400">
            <a:miter lim="400000"/>
          </a:ln>
          <a:effectLst>
            <a:outerShdw blurRad="254000" dist="127000" dir="5400000" rotWithShape="0">
              <a:srgbClr val="000000">
                <a:alpha val="70000"/>
              </a:srgbClr>
            </a:outerShdw>
          </a:effectLst>
        </p:spPr>
      </p:pic>
      <p:pic>
        <p:nvPicPr>
          <p:cNvPr id="95" name="computer-code.jpg"/>
          <p:cNvPicPr/>
          <p:nvPr/>
        </p:nvPicPr>
        <p:blipFill>
          <a:blip r:embed="rId7">
            <a:extLst/>
          </a:blip>
          <a:stretch>
            <a:fillRect/>
          </a:stretch>
        </p:blipFill>
        <p:spPr>
          <a:xfrm>
            <a:off x="6579706" y="3847579"/>
            <a:ext cx="1304494" cy="381164"/>
          </a:xfrm>
          <a:prstGeom prst="rect">
            <a:avLst/>
          </a:prstGeom>
          <a:ln w="25400">
            <a:miter lim="400000"/>
          </a:ln>
          <a:effectLst>
            <a:outerShdw blurRad="254000" dist="127000" dir="5400000" rotWithShape="0">
              <a:srgbClr val="000000">
                <a:alpha val="70000"/>
              </a:srgbClr>
            </a:outerShdw>
          </a:effectLst>
        </p:spPr>
      </p:pic>
      <p:sp>
        <p:nvSpPr>
          <p:cNvPr id="96" name="Shape 96"/>
          <p:cNvSpPr/>
          <p:nvPr/>
        </p:nvSpPr>
        <p:spPr>
          <a:xfrm>
            <a:off x="2680266" y="4375035"/>
            <a:ext cx="1000551"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publications</a:t>
            </a:r>
          </a:p>
        </p:txBody>
      </p:sp>
      <p:sp>
        <p:nvSpPr>
          <p:cNvPr id="97" name="Shape 97"/>
          <p:cNvSpPr/>
          <p:nvPr/>
        </p:nvSpPr>
        <p:spPr>
          <a:xfrm>
            <a:off x="5189856" y="4371900"/>
            <a:ext cx="401485"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data</a:t>
            </a:r>
          </a:p>
        </p:txBody>
      </p:sp>
      <p:sp>
        <p:nvSpPr>
          <p:cNvPr id="98" name="Shape 98"/>
          <p:cNvSpPr/>
          <p:nvPr/>
        </p:nvSpPr>
        <p:spPr>
          <a:xfrm>
            <a:off x="7051047" y="4311624"/>
            <a:ext cx="711061"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software</a:t>
            </a:r>
          </a:p>
        </p:txBody>
      </p:sp>
      <p:sp>
        <p:nvSpPr>
          <p:cNvPr id="99" name="Shape 99"/>
          <p:cNvSpPr/>
          <p:nvPr/>
        </p:nvSpPr>
        <p:spPr>
          <a:xfrm rot="16200000">
            <a:off x="231724" y="3656584"/>
            <a:ext cx="902561" cy="310618"/>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500" b="1">
                <a:solidFill>
                  <a:srgbClr val="FFFFFF"/>
                </a:solidFill>
                <a:latin typeface="Avenir Next Regular"/>
                <a:ea typeface="Avenir Next Regular"/>
                <a:cs typeface="Avenir Next Regular"/>
                <a:sym typeface="Avenir Next Regular"/>
              </a:defRPr>
            </a:lvl1pPr>
          </a:lstStyle>
          <a:p>
            <a:pPr lvl="0">
              <a:defRPr sz="1800" b="0">
                <a:solidFill>
                  <a:srgbClr val="000000"/>
                </a:solidFill>
              </a:defRPr>
            </a:pPr>
            <a:r>
              <a:rPr sz="1600" dirty="0">
                <a:solidFill>
                  <a:schemeClr val="bg1"/>
                </a:solidFill>
              </a:rPr>
              <a:t>products</a:t>
            </a:r>
          </a:p>
        </p:txBody>
      </p:sp>
      <p:sp>
        <p:nvSpPr>
          <p:cNvPr id="100" name="Shape 100"/>
          <p:cNvSpPr/>
          <p:nvPr/>
        </p:nvSpPr>
        <p:spPr>
          <a:xfrm rot="16200000">
            <a:off x="131162" y="2096000"/>
            <a:ext cx="1046186" cy="310618"/>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500" b="1">
                <a:solidFill>
                  <a:srgbClr val="FFFFFF"/>
                </a:solidFill>
                <a:latin typeface="Avenir Next Regular"/>
                <a:ea typeface="Avenir Next Regular"/>
                <a:cs typeface="Avenir Next Regular"/>
                <a:sym typeface="Avenir Next Regular"/>
              </a:defRPr>
            </a:lvl1pPr>
          </a:lstStyle>
          <a:p>
            <a:pPr lvl="0">
              <a:defRPr sz="1800" b="0">
                <a:solidFill>
                  <a:srgbClr val="000000"/>
                </a:solidFill>
              </a:defRPr>
            </a:pPr>
            <a:r>
              <a:rPr sz="1600" dirty="0">
                <a:solidFill>
                  <a:schemeClr val="bg1"/>
                </a:solidFill>
              </a:rPr>
              <a:t>aggregate</a:t>
            </a:r>
          </a:p>
        </p:txBody>
      </p:sp>
      <p:pic>
        <p:nvPicPr>
          <p:cNvPr id="101" name="repository.png"/>
          <p:cNvPicPr/>
          <p:nvPr/>
        </p:nvPicPr>
        <p:blipFill>
          <a:blip r:embed="rId8">
            <a:extLst/>
          </a:blip>
          <a:stretch>
            <a:fillRect/>
          </a:stretch>
        </p:blipFill>
        <p:spPr>
          <a:xfrm>
            <a:off x="6337814" y="2435047"/>
            <a:ext cx="442199" cy="386031"/>
          </a:xfrm>
          <a:prstGeom prst="rect">
            <a:avLst/>
          </a:prstGeom>
          <a:ln w="12700">
            <a:miter lim="400000"/>
          </a:ln>
        </p:spPr>
      </p:pic>
      <p:sp>
        <p:nvSpPr>
          <p:cNvPr id="105" name="Shape 105"/>
          <p:cNvSpPr/>
          <p:nvPr/>
        </p:nvSpPr>
        <p:spPr>
          <a:xfrm>
            <a:off x="2842389" y="2735017"/>
            <a:ext cx="859486"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publishers</a:t>
            </a:r>
          </a:p>
        </p:txBody>
      </p:sp>
      <p:sp>
        <p:nvSpPr>
          <p:cNvPr id="106" name="Shape 106"/>
          <p:cNvSpPr/>
          <p:nvPr/>
        </p:nvSpPr>
        <p:spPr>
          <a:xfrm>
            <a:off x="4154701" y="2378634"/>
            <a:ext cx="834599"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b="1" dirty="0">
                <a:solidFill>
                  <a:srgbClr val="000090"/>
                </a:solidFill>
              </a:rPr>
              <a:t>metadata</a:t>
            </a:r>
          </a:p>
        </p:txBody>
      </p:sp>
      <p:sp>
        <p:nvSpPr>
          <p:cNvPr id="107" name="Shape 107"/>
          <p:cNvSpPr/>
          <p:nvPr/>
        </p:nvSpPr>
        <p:spPr>
          <a:xfrm>
            <a:off x="6765615" y="1880517"/>
            <a:ext cx="705598"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citations</a:t>
            </a:r>
          </a:p>
        </p:txBody>
      </p:sp>
      <p:sp>
        <p:nvSpPr>
          <p:cNvPr id="108" name="Shape 108"/>
          <p:cNvSpPr/>
          <p:nvPr/>
        </p:nvSpPr>
        <p:spPr>
          <a:xfrm rot="21600000">
            <a:off x="5649180" y="2735017"/>
            <a:ext cx="974902"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repositories</a:t>
            </a:r>
          </a:p>
        </p:txBody>
      </p:sp>
      <p:sp>
        <p:nvSpPr>
          <p:cNvPr id="109" name="Shape 109"/>
          <p:cNvSpPr/>
          <p:nvPr/>
        </p:nvSpPr>
        <p:spPr>
          <a:xfrm rot="16200000">
            <a:off x="286003" y="948546"/>
            <a:ext cx="745188" cy="310618"/>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500" b="1">
                <a:solidFill>
                  <a:srgbClr val="FFFFFF"/>
                </a:solidFill>
                <a:latin typeface="Avenir Next Regular"/>
                <a:ea typeface="Avenir Next Regular"/>
                <a:cs typeface="Avenir Next Regular"/>
                <a:sym typeface="Avenir Next Regular"/>
              </a:defRPr>
            </a:lvl1pPr>
          </a:lstStyle>
          <a:p>
            <a:pPr lvl="0">
              <a:defRPr sz="1800" b="0">
                <a:solidFill>
                  <a:srgbClr val="000000"/>
                </a:solidFill>
              </a:defRPr>
            </a:pPr>
            <a:r>
              <a:rPr sz="1600" dirty="0">
                <a:solidFill>
                  <a:schemeClr val="bg1"/>
                </a:solidFill>
              </a:rPr>
              <a:t>expose</a:t>
            </a:r>
          </a:p>
        </p:txBody>
      </p:sp>
      <p:sp>
        <p:nvSpPr>
          <p:cNvPr id="110" name="Shape 110"/>
          <p:cNvSpPr/>
          <p:nvPr/>
        </p:nvSpPr>
        <p:spPr>
          <a:xfrm>
            <a:off x="4882444" y="2056742"/>
            <a:ext cx="1162955" cy="147763"/>
          </a:xfrm>
          <a:prstGeom prst="rightArrow">
            <a:avLst>
              <a:gd name="adj1" fmla="val 32000"/>
              <a:gd name="adj2" fmla="val 304854"/>
            </a:avLst>
          </a:prstGeom>
          <a:blipFill>
            <a:blip r:embed="rId9"/>
          </a:blipFill>
          <a:ln w="12700">
            <a:miter lim="400000"/>
          </a:ln>
          <a:effectLst>
            <a:outerShdw blurRad="38100" dist="25400" dir="5400000" rotWithShape="0">
              <a:srgbClr val="000000">
                <a:alpha val="50000"/>
              </a:srgbClr>
            </a:outerShdw>
          </a:effectLst>
        </p:spPr>
        <p:txBody>
          <a:bodyPr lIns="31887" tIns="31887" rIns="31887" bIns="31887" anchor="ctr"/>
          <a:lstStyle/>
          <a:p>
            <a:pPr lvl="0">
              <a:defRPr sz="2400">
                <a:solidFill>
                  <a:srgbClr val="FFFFFF"/>
                </a:solidFill>
              </a:defRPr>
            </a:pPr>
            <a:endParaRPr/>
          </a:p>
        </p:txBody>
      </p:sp>
      <p:pic>
        <p:nvPicPr>
          <p:cNvPr id="111" name="database.png"/>
          <p:cNvPicPr/>
          <p:nvPr/>
        </p:nvPicPr>
        <p:blipFill>
          <a:blip r:embed="rId10">
            <a:extLst/>
          </a:blip>
          <a:stretch>
            <a:fillRect/>
          </a:stretch>
        </p:blipFill>
        <p:spPr>
          <a:xfrm>
            <a:off x="6038587" y="1822272"/>
            <a:ext cx="771062" cy="578296"/>
          </a:xfrm>
          <a:prstGeom prst="rect">
            <a:avLst/>
          </a:prstGeom>
          <a:ln w="12700">
            <a:miter lim="400000"/>
          </a:ln>
        </p:spPr>
      </p:pic>
      <p:sp>
        <p:nvSpPr>
          <p:cNvPr id="112" name="Shape 112"/>
          <p:cNvSpPr/>
          <p:nvPr/>
        </p:nvSpPr>
        <p:spPr>
          <a:xfrm>
            <a:off x="6951186" y="2026075"/>
            <a:ext cx="910782"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a:t>downloads</a:t>
            </a:r>
          </a:p>
        </p:txBody>
      </p:sp>
      <p:sp>
        <p:nvSpPr>
          <p:cNvPr id="113" name="Shape 113"/>
          <p:cNvSpPr/>
          <p:nvPr/>
        </p:nvSpPr>
        <p:spPr>
          <a:xfrm>
            <a:off x="4920429" y="1822272"/>
            <a:ext cx="538854"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b="1">
                <a:solidFill>
                  <a:srgbClr val="0365C0"/>
                </a:solidFill>
                <a:latin typeface="Avenir Next Regular"/>
                <a:ea typeface="Avenir Next Regular"/>
                <a:cs typeface="Avenir Next Regular"/>
                <a:sym typeface="Avenir Next Regular"/>
              </a:defRPr>
            </a:lvl1pPr>
          </a:lstStyle>
          <a:p>
            <a:pPr lvl="0">
              <a:defRPr sz="1800" b="0">
                <a:solidFill>
                  <a:srgbClr val="000000"/>
                </a:solidFill>
              </a:defRPr>
            </a:pPr>
            <a:r>
              <a:rPr sz="1300" dirty="0"/>
              <a:t>enrich</a:t>
            </a:r>
          </a:p>
        </p:txBody>
      </p:sp>
      <p:sp>
        <p:nvSpPr>
          <p:cNvPr id="114" name="Shape 114"/>
          <p:cNvSpPr/>
          <p:nvPr/>
        </p:nvSpPr>
        <p:spPr>
          <a:xfrm>
            <a:off x="7399362" y="2204506"/>
            <a:ext cx="593869"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sz="1300" dirty="0"/>
              <a:t>ORCiD</a:t>
            </a:r>
          </a:p>
        </p:txBody>
      </p:sp>
      <p:sp>
        <p:nvSpPr>
          <p:cNvPr id="115" name="Shape 115"/>
          <p:cNvSpPr/>
          <p:nvPr/>
        </p:nvSpPr>
        <p:spPr>
          <a:xfrm>
            <a:off x="2102835" y="370547"/>
            <a:ext cx="2509031"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b="1">
                <a:latin typeface="Avenir Next Regular"/>
                <a:ea typeface="Avenir Next Regular"/>
                <a:cs typeface="Avenir Next Regular"/>
                <a:sym typeface="Avenir Next Regular"/>
              </a:defRPr>
            </a:lvl1pPr>
          </a:lstStyle>
          <a:p>
            <a:pPr lvl="0">
              <a:defRPr sz="1800" b="0"/>
            </a:pPr>
            <a:r>
              <a:rPr sz="1300" dirty="0"/>
              <a:t>NASA Astrophysics Data System</a:t>
            </a:r>
          </a:p>
        </p:txBody>
      </p:sp>
      <p:grpSp>
        <p:nvGrpSpPr>
          <p:cNvPr id="118" name="Group 118"/>
          <p:cNvGrpSpPr/>
          <p:nvPr/>
        </p:nvGrpSpPr>
        <p:grpSpPr>
          <a:xfrm>
            <a:off x="2102835" y="607157"/>
            <a:ext cx="2509031" cy="1418918"/>
            <a:chOff x="-127000" y="-88900"/>
            <a:chExt cx="3788667" cy="2360393"/>
          </a:xfrm>
        </p:grpSpPr>
        <p:pic>
          <p:nvPicPr>
            <p:cNvPr id="117" name="image20.png"/>
            <p:cNvPicPr/>
            <p:nvPr/>
          </p:nvPicPr>
          <p:blipFill>
            <a:blip r:embed="rId11">
              <a:extLst/>
            </a:blip>
            <a:stretch>
              <a:fillRect/>
            </a:stretch>
          </p:blipFill>
          <p:spPr>
            <a:xfrm>
              <a:off x="0" y="0"/>
              <a:ext cx="3534668" cy="2030194"/>
            </a:xfrm>
            <a:prstGeom prst="rect">
              <a:avLst/>
            </a:prstGeom>
            <a:ln>
              <a:noFill/>
            </a:ln>
            <a:effectLst/>
          </p:spPr>
        </p:pic>
        <p:pic>
          <p:nvPicPr>
            <p:cNvPr id="116" name="Picture 115"/>
            <p:cNvPicPr/>
            <p:nvPr/>
          </p:nvPicPr>
          <p:blipFill>
            <a:blip r:embed="rId12">
              <a:extLst/>
            </a:blip>
            <a:stretch>
              <a:fillRect/>
            </a:stretch>
          </p:blipFill>
          <p:spPr>
            <a:xfrm>
              <a:off x="-127000" y="-88900"/>
              <a:ext cx="3788668" cy="2360394"/>
            </a:xfrm>
            <a:prstGeom prst="rect">
              <a:avLst/>
            </a:prstGeom>
            <a:effectLst/>
          </p:spPr>
        </p:pic>
      </p:grpSp>
      <p:sp>
        <p:nvSpPr>
          <p:cNvPr id="119" name="Shape 119"/>
          <p:cNvSpPr/>
          <p:nvPr/>
        </p:nvSpPr>
        <p:spPr>
          <a:xfrm>
            <a:off x="4973371" y="776310"/>
            <a:ext cx="892969" cy="109354"/>
          </a:xfrm>
          <a:prstGeom prst="rightArrow">
            <a:avLst>
              <a:gd name="adj1" fmla="val 32000"/>
              <a:gd name="adj2" fmla="val 304854"/>
            </a:avLst>
          </a:prstGeom>
          <a:blipFill>
            <a:blip r:embed="rId9"/>
          </a:blipFill>
          <a:ln w="12700">
            <a:miter lim="400000"/>
          </a:ln>
          <a:effectLst>
            <a:outerShdw blurRad="38100" dist="25400" dir="5400000" rotWithShape="0">
              <a:srgbClr val="000000">
                <a:alpha val="50000"/>
              </a:srgbClr>
            </a:outerShdw>
          </a:effectLst>
        </p:spPr>
        <p:txBody>
          <a:bodyPr lIns="31887" tIns="31887" rIns="31887" bIns="31887" anchor="ctr"/>
          <a:lstStyle/>
          <a:p>
            <a:pPr lvl="0">
              <a:defRPr sz="2400">
                <a:solidFill>
                  <a:srgbClr val="FFFFFF"/>
                </a:solidFill>
              </a:defRPr>
            </a:pPr>
            <a:endParaRPr/>
          </a:p>
        </p:txBody>
      </p:sp>
      <p:sp>
        <p:nvSpPr>
          <p:cNvPr id="120" name="Shape 120"/>
          <p:cNvSpPr/>
          <p:nvPr/>
        </p:nvSpPr>
        <p:spPr>
          <a:xfrm rot="16200000">
            <a:off x="6187569" y="1455361"/>
            <a:ext cx="473100" cy="172609"/>
          </a:xfrm>
          <a:prstGeom prst="rightArrow">
            <a:avLst>
              <a:gd name="adj1" fmla="val 32000"/>
              <a:gd name="adj2" fmla="val 257515"/>
            </a:avLst>
          </a:prstGeom>
          <a:blipFill>
            <a:blip r:embed="rId9"/>
          </a:blipFill>
          <a:ln w="12700">
            <a:miter lim="400000"/>
          </a:ln>
          <a:effectLst>
            <a:outerShdw blurRad="38100" dist="25400" dir="5400000" rotWithShape="0">
              <a:srgbClr val="000000">
                <a:alpha val="50000"/>
              </a:srgbClr>
            </a:outerShdw>
          </a:effectLst>
        </p:spPr>
        <p:txBody>
          <a:bodyPr lIns="31887" tIns="31887" rIns="31887" bIns="31887" anchor="ctr"/>
          <a:lstStyle/>
          <a:p>
            <a:pPr lvl="0">
              <a:defRPr sz="2400">
                <a:solidFill>
                  <a:srgbClr val="FFFFFF"/>
                </a:solidFill>
              </a:defRPr>
            </a:pPr>
            <a:endParaRPr/>
          </a:p>
        </p:txBody>
      </p:sp>
      <p:sp>
        <p:nvSpPr>
          <p:cNvPr id="121" name="Shape 121"/>
          <p:cNvSpPr/>
          <p:nvPr/>
        </p:nvSpPr>
        <p:spPr>
          <a:xfrm>
            <a:off x="6132434" y="599035"/>
            <a:ext cx="769718"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b="1">
                <a:latin typeface="Avenir Next Regular"/>
                <a:ea typeface="Avenir Next Regular"/>
                <a:cs typeface="Avenir Next Regular"/>
                <a:sym typeface="Avenir Next Regular"/>
              </a:defRPr>
            </a:lvl1pPr>
          </a:lstStyle>
          <a:p>
            <a:pPr lvl="0">
              <a:defRPr sz="1800" b="0"/>
            </a:pPr>
            <a:r>
              <a:rPr sz="1300" dirty="0">
                <a:latin typeface="Avenir Book"/>
                <a:cs typeface="Avenir Book"/>
              </a:rPr>
              <a:t>METRICS</a:t>
            </a:r>
          </a:p>
        </p:txBody>
      </p:sp>
      <p:sp>
        <p:nvSpPr>
          <p:cNvPr id="122" name="Shape 122"/>
          <p:cNvSpPr/>
          <p:nvPr/>
        </p:nvSpPr>
        <p:spPr>
          <a:xfrm>
            <a:off x="6159572" y="802473"/>
            <a:ext cx="1385271" cy="264452"/>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b="1">
                <a:latin typeface="Avenir Next Regular"/>
                <a:ea typeface="Avenir Next Regular"/>
                <a:cs typeface="Avenir Next Regular"/>
                <a:sym typeface="Avenir Next Regular"/>
              </a:defRPr>
            </a:lvl1pPr>
          </a:lstStyle>
          <a:p>
            <a:pPr lvl="0">
              <a:defRPr sz="1800" b="0"/>
            </a:pPr>
            <a:r>
              <a:rPr sz="1300"/>
              <a:t>VISUALIZATIONS</a:t>
            </a:r>
          </a:p>
        </p:txBody>
      </p:sp>
      <p:pic>
        <p:nvPicPr>
          <p:cNvPr id="2" name="Picture 1" descr="publish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866" y="2488474"/>
            <a:ext cx="440269" cy="298125"/>
          </a:xfrm>
          <a:prstGeom prst="rect">
            <a:avLst/>
          </a:prstGeom>
        </p:spPr>
      </p:pic>
      <p:pic>
        <p:nvPicPr>
          <p:cNvPr id="53" name="Picture 52" descr="publish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286" y="2479000"/>
            <a:ext cx="440269" cy="298125"/>
          </a:xfrm>
          <a:prstGeom prst="rect">
            <a:avLst/>
          </a:prstGeom>
        </p:spPr>
      </p:pic>
      <p:pic>
        <p:nvPicPr>
          <p:cNvPr id="54" name="repository.png"/>
          <p:cNvPicPr/>
          <p:nvPr/>
        </p:nvPicPr>
        <p:blipFill>
          <a:blip r:embed="rId8">
            <a:extLst/>
          </a:blip>
          <a:stretch>
            <a:fillRect/>
          </a:stretch>
        </p:blipFill>
        <p:spPr>
          <a:xfrm>
            <a:off x="5895616" y="2436716"/>
            <a:ext cx="442199" cy="386031"/>
          </a:xfrm>
          <a:prstGeom prst="rect">
            <a:avLst/>
          </a:prstGeom>
          <a:ln w="12700">
            <a:miter lim="400000"/>
          </a:ln>
        </p:spPr>
      </p:pic>
      <p:pic>
        <p:nvPicPr>
          <p:cNvPr id="55" name="repository.png"/>
          <p:cNvPicPr/>
          <p:nvPr/>
        </p:nvPicPr>
        <p:blipFill>
          <a:blip r:embed="rId8">
            <a:extLst/>
          </a:blip>
          <a:stretch>
            <a:fillRect/>
          </a:stretch>
        </p:blipFill>
        <p:spPr>
          <a:xfrm>
            <a:off x="5452288" y="2435047"/>
            <a:ext cx="442199" cy="386031"/>
          </a:xfrm>
          <a:prstGeom prst="rect">
            <a:avLst/>
          </a:prstGeom>
          <a:ln w="12700">
            <a:miter lim="400000"/>
          </a:ln>
        </p:spPr>
      </p:pic>
      <p:cxnSp>
        <p:nvCxnSpPr>
          <p:cNvPr id="5" name="Straight Arrow Connector 4"/>
          <p:cNvCxnSpPr/>
          <p:nvPr/>
        </p:nvCxnSpPr>
        <p:spPr>
          <a:xfrm flipV="1">
            <a:off x="2642926" y="2822747"/>
            <a:ext cx="101847" cy="329324"/>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59" name="Straight Arrow Connector 58"/>
          <p:cNvCxnSpPr/>
          <p:nvPr/>
        </p:nvCxnSpPr>
        <p:spPr>
          <a:xfrm flipV="1">
            <a:off x="3457286" y="2144969"/>
            <a:ext cx="697415" cy="308965"/>
          </a:xfrm>
          <a:prstGeom prst="straightConnector1">
            <a:avLst/>
          </a:prstGeom>
          <a:noFill/>
          <a:ln w="38100" cap="flat">
            <a:solidFill>
              <a:srgbClr val="00009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61" name="Straight Arrow Connector 60"/>
          <p:cNvCxnSpPr/>
          <p:nvPr/>
        </p:nvCxnSpPr>
        <p:spPr>
          <a:xfrm flipH="1" flipV="1">
            <a:off x="6739438" y="2908297"/>
            <a:ext cx="162714" cy="501962"/>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63" name="Straight Arrow Connector 62"/>
          <p:cNvCxnSpPr/>
          <p:nvPr/>
        </p:nvCxnSpPr>
        <p:spPr>
          <a:xfrm flipV="1">
            <a:off x="5474745" y="2835563"/>
            <a:ext cx="101847" cy="329324"/>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64" name="Straight Arrow Connector 63"/>
          <p:cNvCxnSpPr/>
          <p:nvPr/>
        </p:nvCxnSpPr>
        <p:spPr>
          <a:xfrm flipH="1" flipV="1">
            <a:off x="5058309" y="2235906"/>
            <a:ext cx="438133" cy="329324"/>
          </a:xfrm>
          <a:prstGeom prst="straightConnector1">
            <a:avLst/>
          </a:prstGeom>
          <a:noFill/>
          <a:ln w="38100" cap="flat">
            <a:solidFill>
              <a:srgbClr val="000090"/>
            </a:solidFill>
            <a:prstDash val="solid"/>
            <a:miter lim="400000"/>
            <a:tailEnd type="arrow"/>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none"/>
        </p:style>
      </p:cxnSp>
      <p:pic>
        <p:nvPicPr>
          <p:cNvPr id="104" name="final_sticker.png"/>
          <p:cNvPicPr/>
          <p:nvPr/>
        </p:nvPicPr>
        <p:blipFill>
          <a:blip r:embed="rId13">
            <a:extLst/>
          </a:blip>
          <a:stretch>
            <a:fillRect/>
          </a:stretch>
        </p:blipFill>
        <p:spPr>
          <a:xfrm>
            <a:off x="1802343" y="1672246"/>
            <a:ext cx="728117" cy="603257"/>
          </a:xfrm>
          <a:prstGeom prst="rect">
            <a:avLst/>
          </a:prstGeom>
          <a:ln w="12700">
            <a:miter lim="400000"/>
          </a:ln>
        </p:spPr>
      </p:pic>
      <p:sp>
        <p:nvSpPr>
          <p:cNvPr id="62" name="Shape 114"/>
          <p:cNvSpPr/>
          <p:nvPr/>
        </p:nvSpPr>
        <p:spPr>
          <a:xfrm>
            <a:off x="4286980" y="1964885"/>
            <a:ext cx="506869" cy="310618"/>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000">
                <a:latin typeface="Avenir Next Regular"/>
                <a:ea typeface="Avenir Next Regular"/>
                <a:cs typeface="Avenir Next Regular"/>
                <a:sym typeface="Avenir Next Regular"/>
              </a:defRPr>
            </a:lvl1pPr>
          </a:lstStyle>
          <a:p>
            <a:pPr lvl="0">
              <a:defRPr sz="1800"/>
            </a:pPr>
            <a:r>
              <a:rPr lang="en-US" sz="1600" b="1" dirty="0" smtClean="0"/>
              <a:t>ADS</a:t>
            </a:r>
            <a:endParaRPr sz="1600" b="1"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6"/>
          <p:cNvGrpSpPr/>
          <p:nvPr/>
        </p:nvGrpSpPr>
        <p:grpSpPr>
          <a:xfrm>
            <a:off x="1787965" y="948903"/>
            <a:ext cx="5568070" cy="3902026"/>
            <a:chOff x="0" y="0"/>
            <a:chExt cx="7919032" cy="7399397"/>
          </a:xfrm>
        </p:grpSpPr>
        <p:pic>
          <p:nvPicPr>
            <p:cNvPr id="124" name="image14.png"/>
            <p:cNvPicPr/>
            <p:nvPr/>
          </p:nvPicPr>
          <p:blipFill>
            <a:blip r:embed="rId3">
              <a:extLst/>
            </a:blip>
            <a:stretch>
              <a:fillRect/>
            </a:stretch>
          </p:blipFill>
          <p:spPr>
            <a:xfrm>
              <a:off x="109267" y="76486"/>
              <a:ext cx="7700499" cy="7115304"/>
            </a:xfrm>
            <a:prstGeom prst="rect">
              <a:avLst/>
            </a:prstGeom>
            <a:ln w="12700" cap="flat">
              <a:noFill/>
              <a:miter lim="400000"/>
            </a:ln>
            <a:effectLst/>
          </p:spPr>
        </p:pic>
        <p:pic>
          <p:nvPicPr>
            <p:cNvPr id="125" name="image15.png"/>
            <p:cNvPicPr/>
            <p:nvPr/>
          </p:nvPicPr>
          <p:blipFill>
            <a:blip r:embed="rId4">
              <a:extLst/>
            </a:blip>
            <a:stretch>
              <a:fillRect/>
            </a:stretch>
          </p:blipFill>
          <p:spPr>
            <a:xfrm>
              <a:off x="0" y="0"/>
              <a:ext cx="7919033" cy="7399398"/>
            </a:xfrm>
            <a:prstGeom prst="rect">
              <a:avLst/>
            </a:prstGeom>
            <a:ln w="12700" cap="flat">
              <a:noFill/>
              <a:miter lim="400000"/>
            </a:ln>
            <a:effectLst/>
          </p:spPr>
        </p:pic>
      </p:grpSp>
      <p:sp>
        <p:nvSpPr>
          <p:cNvPr id="127" name="Shape 127"/>
          <p:cNvSpPr/>
          <p:nvPr/>
        </p:nvSpPr>
        <p:spPr>
          <a:xfrm>
            <a:off x="3571125" y="591503"/>
            <a:ext cx="2001749" cy="276999"/>
          </a:xfrm>
          <a:prstGeom prst="rect">
            <a:avLst/>
          </a:prstGeom>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a:latin typeface="Avenir Next Regular"/>
                <a:ea typeface="Avenir Next Regular"/>
                <a:cs typeface="Avenir Next Regular"/>
                <a:sym typeface="Avenir Next Regular"/>
              </a:defRPr>
            </a:lvl1pPr>
          </a:lstStyle>
          <a:p>
            <a:pPr lvl="0">
              <a:defRPr sz="1800"/>
            </a:pPr>
            <a:r>
              <a:rPr/>
              <a:t>Publication Metrics</a:t>
            </a:r>
          </a:p>
        </p:txBody>
      </p:sp>
      <p:grpSp>
        <p:nvGrpSpPr>
          <p:cNvPr id="4" name="Group 3"/>
          <p:cNvGrpSpPr/>
          <p:nvPr/>
        </p:nvGrpSpPr>
        <p:grpSpPr>
          <a:xfrm>
            <a:off x="237385" y="920875"/>
            <a:ext cx="3396650" cy="1244740"/>
            <a:chOff x="237385" y="920875"/>
            <a:chExt cx="3396650" cy="1244740"/>
          </a:xfrm>
        </p:grpSpPr>
        <p:grpSp>
          <p:nvGrpSpPr>
            <p:cNvPr id="6" name="Group 118"/>
            <p:cNvGrpSpPr/>
            <p:nvPr/>
          </p:nvGrpSpPr>
          <p:grpSpPr>
            <a:xfrm>
              <a:off x="237385" y="920875"/>
              <a:ext cx="2663907" cy="1244740"/>
              <a:chOff x="-127000" y="-88900"/>
              <a:chExt cx="3788667" cy="2360393"/>
            </a:xfrm>
          </p:grpSpPr>
          <p:pic>
            <p:nvPicPr>
              <p:cNvPr id="7" name="image20.png"/>
              <p:cNvPicPr/>
              <p:nvPr/>
            </p:nvPicPr>
            <p:blipFill>
              <a:blip r:embed="rId5">
                <a:extLst/>
              </a:blip>
              <a:stretch>
                <a:fillRect/>
              </a:stretch>
            </p:blipFill>
            <p:spPr>
              <a:xfrm>
                <a:off x="0" y="0"/>
                <a:ext cx="3534668" cy="2030194"/>
              </a:xfrm>
              <a:prstGeom prst="rect">
                <a:avLst/>
              </a:prstGeom>
              <a:ln>
                <a:noFill/>
              </a:ln>
              <a:effectLst/>
            </p:spPr>
          </p:pic>
          <p:pic>
            <p:nvPicPr>
              <p:cNvPr id="8" name="Picture 7"/>
              <p:cNvPicPr/>
              <p:nvPr/>
            </p:nvPicPr>
            <p:blipFill>
              <a:blip r:embed="rId6">
                <a:extLst/>
              </a:blip>
              <a:stretch>
                <a:fillRect/>
              </a:stretch>
            </p:blipFill>
            <p:spPr>
              <a:xfrm>
                <a:off x="-127000" y="-88900"/>
                <a:ext cx="3788668" cy="2360394"/>
              </a:xfrm>
              <a:prstGeom prst="rect">
                <a:avLst/>
              </a:prstGeom>
              <a:effectLst/>
            </p:spPr>
          </p:pic>
        </p:grpSp>
        <p:cxnSp>
          <p:nvCxnSpPr>
            <p:cNvPr id="3" name="Straight Arrow Connector 2"/>
            <p:cNvCxnSpPr/>
            <p:nvPr/>
          </p:nvCxnSpPr>
          <p:spPr>
            <a:xfrm>
              <a:off x="2666612" y="1274249"/>
              <a:ext cx="967423" cy="334839"/>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grpSp>
      <p:grpSp>
        <p:nvGrpSpPr>
          <p:cNvPr id="11" name="Group 10"/>
          <p:cNvGrpSpPr/>
          <p:nvPr/>
        </p:nvGrpSpPr>
        <p:grpSpPr>
          <a:xfrm>
            <a:off x="2568222" y="338666"/>
            <a:ext cx="3367852" cy="3962945"/>
            <a:chOff x="2568222" y="338666"/>
            <a:chExt cx="3367852" cy="3962945"/>
          </a:xfrm>
        </p:grpSpPr>
        <p:pic>
          <p:nvPicPr>
            <p:cNvPr id="5" name="Picture 4" descr="metrics_detai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1826" y="338666"/>
              <a:ext cx="2004248" cy="3962945"/>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flipH="1">
              <a:off x="2568222" y="2483556"/>
              <a:ext cx="1476963" cy="395111"/>
            </a:xfrm>
            <a:prstGeom prst="straightConnector1">
              <a:avLst/>
            </a:prstGeom>
            <a:noFill/>
            <a:ln w="31750" cap="flat">
              <a:solidFill>
                <a:srgbClr val="000000"/>
              </a:solidFill>
              <a:prstDash val="solid"/>
              <a:miter lim="400000"/>
              <a:headEnd type="stealth"/>
              <a:tailEnd type="none"/>
            </a:ln>
            <a:effectLst/>
          </p:spPr>
          <p:style>
            <a:lnRef idx="0">
              <a:scrgbClr r="0" g="0" b="0"/>
            </a:lnRef>
            <a:fillRef idx="0">
              <a:scrgbClr r="0" g="0" b="0"/>
            </a:fillRef>
            <a:effectRef idx="0">
              <a:scrgbClr r="0" g="0" b="0"/>
            </a:effectRef>
            <a:fontRef idx="none"/>
          </p:style>
        </p:cxnSp>
      </p:grpSp>
      <p:grpSp>
        <p:nvGrpSpPr>
          <p:cNvPr id="15" name="Group 14"/>
          <p:cNvGrpSpPr/>
          <p:nvPr/>
        </p:nvGrpSpPr>
        <p:grpSpPr>
          <a:xfrm>
            <a:off x="508000" y="1609088"/>
            <a:ext cx="6613407" cy="2497348"/>
            <a:chOff x="508000" y="1609088"/>
            <a:chExt cx="6613407" cy="2497348"/>
          </a:xfrm>
        </p:grpSpPr>
        <p:pic>
          <p:nvPicPr>
            <p:cNvPr id="12" name="Picture 11" descr="paper_histogr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000" y="1954389"/>
              <a:ext cx="6613407" cy="2152047"/>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p:nvPr/>
          </p:nvCxnSpPr>
          <p:spPr>
            <a:xfrm flipH="1">
              <a:off x="6077185" y="1609088"/>
              <a:ext cx="526815" cy="780393"/>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two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30" y="524758"/>
            <a:ext cx="7972425" cy="3595686"/>
          </a:xfrm>
          <a:prstGeom prst="rect">
            <a:avLst/>
          </a:prstGeom>
        </p:spPr>
      </p:pic>
      <p:sp>
        <p:nvSpPr>
          <p:cNvPr id="5" name="Shape 134"/>
          <p:cNvSpPr/>
          <p:nvPr/>
        </p:nvSpPr>
        <p:spPr>
          <a:xfrm>
            <a:off x="3012768" y="247758"/>
            <a:ext cx="3129062" cy="276999"/>
          </a:xfrm>
          <a:prstGeom prst="rect">
            <a:avLst/>
          </a:prstGeom>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a:latin typeface="Avenir Next Regular"/>
                <a:ea typeface="Avenir Next Regular"/>
                <a:cs typeface="Avenir Next Regular"/>
                <a:sym typeface="Avenir Next Regular"/>
              </a:defRPr>
            </a:lvl1pPr>
          </a:lstStyle>
          <a:p>
            <a:pPr lvl="0">
              <a:defRPr sz="1800"/>
            </a:pPr>
            <a:r>
              <a:rPr dirty="0"/>
              <a:t>Visualization: Author Network</a:t>
            </a:r>
          </a:p>
        </p:txBody>
      </p:sp>
      <p:sp>
        <p:nvSpPr>
          <p:cNvPr id="6" name="TextBox 5"/>
          <p:cNvSpPr txBox="1"/>
          <p:nvPr/>
        </p:nvSpPr>
        <p:spPr>
          <a:xfrm>
            <a:off x="3097347" y="3995909"/>
            <a:ext cx="3415266" cy="5260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1887" tIns="31887" rIns="31887" bIns="31887" numCol="1" spcCol="23915" rtlCol="0" anchor="ctr">
            <a:spAutoFit/>
          </a:bodyPr>
          <a:lstStyle/>
          <a:p>
            <a:pPr rtl="0" latinLnBrk="1" hangingPunct="0"/>
            <a:r>
              <a:rPr lang="en-US" sz="1000" dirty="0">
                <a:solidFill>
                  <a:srgbClr val="000000"/>
                </a:solidFill>
                <a:latin typeface="Avenir Next Regular"/>
                <a:cs typeface="Avenir Next Regular"/>
              </a:rPr>
              <a:t>Edwin Henneken, Smithsonian Astrophysical Observatory</a:t>
            </a:r>
          </a:p>
          <a:p>
            <a:pPr rtl="0" latinLnBrk="1" hangingPunct="0"/>
            <a:r>
              <a:rPr lang="en-US" sz="1000" dirty="0">
                <a:solidFill>
                  <a:srgbClr val="000000"/>
                </a:solidFill>
                <a:latin typeface="Avenir Next Regular"/>
                <a:cs typeface="Avenir Next Regular"/>
              </a:rPr>
              <a:t> </a:t>
            </a:r>
          </a:p>
          <a:p>
            <a:pPr rtl="0" latinLnBrk="1" hangingPunct="0"/>
            <a:r>
              <a:rPr lang="en-US" sz="1000" dirty="0" err="1">
                <a:solidFill>
                  <a:srgbClr val="000000"/>
                </a:solidFill>
                <a:latin typeface="Avenir Next Regular"/>
                <a:cs typeface="Avenir Next Regular"/>
              </a:rPr>
              <a:t>ehenneken@cfa.harvard.edu</a:t>
            </a:r>
            <a:endParaRPr lang="en-US" sz="1000" dirty="0">
              <a:solidFill>
                <a:srgbClr val="000000"/>
              </a:solidFill>
              <a:latin typeface="Avenir Next Regular"/>
              <a:cs typeface="Avenir Next Regular"/>
            </a:endParaRPr>
          </a:p>
        </p:txBody>
      </p:sp>
      <p:sp>
        <p:nvSpPr>
          <p:cNvPr id="7" name="TextBox 6"/>
          <p:cNvSpPr txBox="1"/>
          <p:nvPr/>
        </p:nvSpPr>
        <p:spPr>
          <a:xfrm>
            <a:off x="1874464" y="4767805"/>
            <a:ext cx="1733929" cy="2182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1887" tIns="31887" rIns="31887" bIns="31887" numCol="1" spcCol="23915" rtlCol="0" anchor="ctr">
            <a:spAutoFit/>
          </a:bodyPr>
          <a:lstStyle/>
          <a:p>
            <a:pPr rtl="0" latinLnBrk="1" hangingPunct="0"/>
            <a:r>
              <a:rPr lang="en-US" sz="1000" dirty="0">
                <a:solidFill>
                  <a:srgbClr val="000000"/>
                </a:solidFill>
                <a:latin typeface="Avenir Next Regular"/>
                <a:cs typeface="Avenir Next Regular"/>
              </a:rPr>
              <a:t>http://</a:t>
            </a:r>
            <a:r>
              <a:rPr lang="en-US" sz="1000" dirty="0" err="1">
                <a:solidFill>
                  <a:srgbClr val="000000"/>
                </a:solidFill>
                <a:latin typeface="Avenir Next Regular"/>
                <a:cs typeface="Avenir Next Regular"/>
              </a:rPr>
              <a:t>ui.adsabs.harvard.edu</a:t>
            </a:r>
            <a:endParaRPr lang="en-US" sz="1000" dirty="0">
              <a:solidFill>
                <a:srgbClr val="000000"/>
              </a:solidFill>
              <a:latin typeface="Avenir Next Regular"/>
              <a:cs typeface="Avenir Next Regular"/>
            </a:endParaRPr>
          </a:p>
        </p:txBody>
      </p:sp>
      <p:pic>
        <p:nvPicPr>
          <p:cNvPr id="8" name="Picture 7"/>
          <p:cNvPicPr>
            <a:picLocks noChangeAspect="1"/>
          </p:cNvPicPr>
          <p:nvPr/>
        </p:nvPicPr>
        <p:blipFill>
          <a:blip r:embed="rId4"/>
          <a:stretch>
            <a:fillRect/>
          </a:stretch>
        </p:blipFill>
        <p:spPr>
          <a:xfrm>
            <a:off x="468636" y="4355631"/>
            <a:ext cx="662695" cy="578996"/>
          </a:xfrm>
          <a:prstGeom prst="rect">
            <a:avLst/>
          </a:prstGeom>
        </p:spPr>
      </p:pic>
      <p:pic>
        <p:nvPicPr>
          <p:cNvPr id="9" name="Picture 8"/>
          <p:cNvPicPr>
            <a:picLocks noChangeAspect="1"/>
          </p:cNvPicPr>
          <p:nvPr/>
        </p:nvPicPr>
        <p:blipFill>
          <a:blip r:embed="rId5"/>
          <a:stretch>
            <a:fillRect/>
          </a:stretch>
        </p:blipFill>
        <p:spPr>
          <a:xfrm>
            <a:off x="7975729" y="4355631"/>
            <a:ext cx="577125" cy="614679"/>
          </a:xfrm>
          <a:prstGeom prst="rect">
            <a:avLst/>
          </a:prstGeom>
        </p:spPr>
      </p:pic>
      <p:sp>
        <p:nvSpPr>
          <p:cNvPr id="10" name="Rectangle 9"/>
          <p:cNvSpPr/>
          <p:nvPr/>
        </p:nvSpPr>
        <p:spPr>
          <a:xfrm>
            <a:off x="1207239" y="4591585"/>
            <a:ext cx="6768490" cy="196456"/>
          </a:xfrm>
          <a:prstGeom prst="rect">
            <a:avLst/>
          </a:prstGeom>
        </p:spPr>
        <p:txBody>
          <a:bodyPr wrap="square" lIns="57397" tIns="28698" rIns="57397" bIns="28698">
            <a:spAutoFit/>
          </a:bodyPr>
          <a:lstStyle/>
          <a:p>
            <a:r>
              <a:rPr lang="en-US" sz="900" dirty="0"/>
              <a:t>The ADS is operated by the Smithsonian Astrophysical Observatory under NASA Grant NNX12AG54G</a:t>
            </a:r>
          </a:p>
        </p:txBody>
      </p:sp>
      <p:sp>
        <p:nvSpPr>
          <p:cNvPr id="12" name="TextBox 11"/>
          <p:cNvSpPr txBox="1"/>
          <p:nvPr/>
        </p:nvSpPr>
        <p:spPr>
          <a:xfrm>
            <a:off x="6811840" y="4746521"/>
            <a:ext cx="590182" cy="2182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1887" tIns="31887" rIns="31887" bIns="31887" numCol="1" spcCol="23915" rtlCol="0" anchor="ctr">
            <a:spAutoFit/>
          </a:bodyPr>
          <a:lstStyle/>
          <a:p>
            <a:pPr rtl="0" latinLnBrk="1" hangingPunct="0"/>
            <a:r>
              <a:rPr lang="en-US" sz="1000" dirty="0">
                <a:solidFill>
                  <a:srgbClr val="000000"/>
                </a:solidFill>
                <a:latin typeface="Avenir Next Regular"/>
                <a:cs typeface="Avenir Next Regular"/>
              </a:rPr>
              <a:t>@</a:t>
            </a:r>
            <a:r>
              <a:rPr lang="en-US" sz="1000" dirty="0" err="1">
                <a:solidFill>
                  <a:srgbClr val="000000"/>
                </a:solidFill>
                <a:latin typeface="Avenir Next Regular"/>
                <a:cs typeface="Avenir Next Regular"/>
              </a:rPr>
              <a:t>adsabs</a:t>
            </a:r>
            <a:endParaRPr lang="en-US" sz="1000" dirty="0">
              <a:solidFill>
                <a:srgbClr val="000000"/>
              </a:solidFill>
              <a:latin typeface="Avenir Next Regular"/>
              <a:cs typeface="Avenir Next Regular"/>
            </a:endParaRPr>
          </a:p>
        </p:txBody>
      </p:sp>
      <p:grpSp>
        <p:nvGrpSpPr>
          <p:cNvPr id="2" name="Group 1"/>
          <p:cNvGrpSpPr/>
          <p:nvPr/>
        </p:nvGrpSpPr>
        <p:grpSpPr>
          <a:xfrm>
            <a:off x="0" y="638756"/>
            <a:ext cx="3367760" cy="1244740"/>
            <a:chOff x="0" y="638756"/>
            <a:chExt cx="3367760" cy="1244740"/>
          </a:xfrm>
        </p:grpSpPr>
        <p:grpSp>
          <p:nvGrpSpPr>
            <p:cNvPr id="11" name="Group 118"/>
            <p:cNvGrpSpPr/>
            <p:nvPr/>
          </p:nvGrpSpPr>
          <p:grpSpPr>
            <a:xfrm>
              <a:off x="0" y="638756"/>
              <a:ext cx="2663907" cy="1244740"/>
              <a:chOff x="-127000" y="-88900"/>
              <a:chExt cx="3788667" cy="2360393"/>
            </a:xfrm>
          </p:grpSpPr>
          <p:pic>
            <p:nvPicPr>
              <p:cNvPr id="13" name="image20.png"/>
              <p:cNvPicPr/>
              <p:nvPr/>
            </p:nvPicPr>
            <p:blipFill>
              <a:blip r:embed="rId6">
                <a:extLst/>
              </a:blip>
              <a:stretch>
                <a:fillRect/>
              </a:stretch>
            </p:blipFill>
            <p:spPr>
              <a:xfrm>
                <a:off x="0" y="0"/>
                <a:ext cx="3534668" cy="2030194"/>
              </a:xfrm>
              <a:prstGeom prst="rect">
                <a:avLst/>
              </a:prstGeom>
              <a:ln>
                <a:noFill/>
              </a:ln>
              <a:effectLst/>
            </p:spPr>
          </p:pic>
          <p:pic>
            <p:nvPicPr>
              <p:cNvPr id="14" name="Picture 13"/>
              <p:cNvPicPr/>
              <p:nvPr/>
            </p:nvPicPr>
            <p:blipFill>
              <a:blip r:embed="rId7">
                <a:extLst/>
              </a:blip>
              <a:stretch>
                <a:fillRect/>
              </a:stretch>
            </p:blipFill>
            <p:spPr>
              <a:xfrm>
                <a:off x="-127000" y="-88900"/>
                <a:ext cx="3788668" cy="2360394"/>
              </a:xfrm>
              <a:prstGeom prst="rect">
                <a:avLst/>
              </a:prstGeom>
              <a:effectLst/>
            </p:spPr>
          </p:pic>
        </p:grpSp>
        <p:cxnSp>
          <p:nvCxnSpPr>
            <p:cNvPr id="15" name="Straight Arrow Connector 14"/>
            <p:cNvCxnSpPr/>
            <p:nvPr/>
          </p:nvCxnSpPr>
          <p:spPr>
            <a:xfrm>
              <a:off x="2400337" y="1004518"/>
              <a:ext cx="967423" cy="334839"/>
            </a:xfrm>
            <a:prstGeom prst="straightConnector1">
              <a:avLst/>
            </a:prstGeom>
            <a:noFill/>
            <a:ln w="2540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grpSp>
      <p:pic>
        <p:nvPicPr>
          <p:cNvPr id="3" name="Picture 2" descr="network_detail.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3271" y="188106"/>
            <a:ext cx="4983059" cy="47465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760215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624</TotalTime>
  <Words>726</Words>
  <Application>Microsoft Macintosh PowerPoint</Application>
  <PresentationFormat>On-screen Show (16:9)</PresentationFormat>
  <Paragraphs>50</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vt:lpstr>
      <vt:lpstr>Metrics &amp; Visualizations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Edwin Henneken</cp:lastModifiedBy>
  <cp:revision>41</cp:revision>
  <cp:lastPrinted>2015-12-09T16:32:56Z</cp:lastPrinted>
  <dcterms:modified xsi:type="dcterms:W3CDTF">2015-12-16T21:30:33Z</dcterms:modified>
</cp:coreProperties>
</file>