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4" r:id="rId17"/>
    <p:sldId id="275" r:id="rId18"/>
    <p:sldId id="276" r:id="rId19"/>
    <p:sldId id="277" r:id="rId20"/>
    <p:sldId id="278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106" y="1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B9DD-2F96-C24C-B8DA-4C6124B0B099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4846D-FF7A-1B42-B153-785F0F0514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B9DD-2F96-C24C-B8DA-4C6124B0B099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4846D-FF7A-1B42-B153-785F0F0514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B9DD-2F96-C24C-B8DA-4C6124B0B099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4846D-FF7A-1B42-B153-785F0F0514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B9DD-2F96-C24C-B8DA-4C6124B0B099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4846D-FF7A-1B42-B153-785F0F0514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B9DD-2F96-C24C-B8DA-4C6124B0B099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4846D-FF7A-1B42-B153-785F0F0514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B9DD-2F96-C24C-B8DA-4C6124B0B099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4846D-FF7A-1B42-B153-785F0F0514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B9DD-2F96-C24C-B8DA-4C6124B0B099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4846D-FF7A-1B42-B153-785F0F0514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B9DD-2F96-C24C-B8DA-4C6124B0B099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4846D-FF7A-1B42-B153-785F0F0514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B9DD-2F96-C24C-B8DA-4C6124B0B099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4846D-FF7A-1B42-B153-785F0F0514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B9DD-2F96-C24C-B8DA-4C6124B0B099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4846D-FF7A-1B42-B153-785F0F0514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B9DD-2F96-C24C-B8DA-4C6124B0B099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4846D-FF7A-1B42-B153-785F0F0514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26B9DD-2F96-C24C-B8DA-4C6124B0B099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64846D-FF7A-1B42-B153-785F0F0514F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tiff"/><Relationship Id="rId4" Type="http://schemas.openxmlformats.org/officeDocument/2006/relationships/image" Target="../media/image2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03440" y="634940"/>
            <a:ext cx="834055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sz="6000" dirty="0" smtClean="0">
                <a:solidFill>
                  <a:srgbClr val="FFFF00"/>
                </a:solidFill>
                <a:latin typeface="Chalkboard SE"/>
              </a:rPr>
              <a:t>Sensible </a:t>
            </a:r>
            <a:r>
              <a:rPr lang="en-US" sz="6000" dirty="0" err="1" smtClean="0">
                <a:solidFill>
                  <a:srgbClr val="FFFF00"/>
                </a:solidFill>
                <a:latin typeface="Chalkboard SE"/>
              </a:rPr>
              <a:t>Bibliometrics</a:t>
            </a:r>
            <a:r>
              <a:rPr lang="en-US" sz="6000" dirty="0" smtClean="0">
                <a:solidFill>
                  <a:srgbClr val="FFFF00"/>
                </a:solidFill>
                <a:latin typeface="Chalkboard SE"/>
              </a:rPr>
              <a:t>™</a:t>
            </a:r>
          </a:p>
          <a:p>
            <a:pPr algn="ctr"/>
            <a:r>
              <a:rPr lang="en-US" sz="2400" dirty="0" smtClean="0">
                <a:solidFill>
                  <a:srgbClr val="FFFF00"/>
                </a:solidFill>
                <a:latin typeface="Chalkboard SE"/>
              </a:rPr>
              <a:t>Where </a:t>
            </a:r>
            <a:r>
              <a:rPr lang="en-US" sz="2400" dirty="0" err="1" smtClean="0">
                <a:solidFill>
                  <a:srgbClr val="FFFF00"/>
                </a:solidFill>
                <a:latin typeface="Chalkboard SE"/>
              </a:rPr>
              <a:t>bibliometrics</a:t>
            </a:r>
            <a:r>
              <a:rPr lang="en-US" sz="2400" dirty="0" smtClean="0">
                <a:solidFill>
                  <a:srgbClr val="FFFF00"/>
                </a:solidFill>
                <a:latin typeface="Chalkboard SE"/>
              </a:rPr>
              <a:t> are sensible</a:t>
            </a:r>
            <a:endParaRPr lang="en-US" sz="2400" dirty="0">
              <a:solidFill>
                <a:srgbClr val="FFFF00"/>
              </a:solidFill>
              <a:latin typeface="Chalkboard SE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81404" y="3454765"/>
            <a:ext cx="5847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Michael J. Kurtz</a:t>
            </a:r>
          </a:p>
          <a:p>
            <a:pPr algn="ctr"/>
            <a:r>
              <a:rPr lang="en-US" dirty="0" smtClean="0">
                <a:solidFill>
                  <a:srgbClr val="FFFF00"/>
                </a:solidFill>
              </a:rPr>
              <a:t>Harvard-Smithsonian Center for Astrophysics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4524" y="412921"/>
            <a:ext cx="8763411" cy="6740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Examine Reads/Cites </a:t>
            </a:r>
          </a:p>
          <a:p>
            <a:r>
              <a:rPr lang="en-US" sz="3600" dirty="0" smtClean="0">
                <a:solidFill>
                  <a:srgbClr val="FFFF00"/>
                </a:solidFill>
              </a:rPr>
              <a:t>for astronomers with PhD in 1974</a:t>
            </a:r>
            <a:r>
              <a:rPr lang="en-US" sz="2400" dirty="0" smtClean="0">
                <a:solidFill>
                  <a:srgbClr val="FFFF00"/>
                </a:solidFill>
              </a:rPr>
              <a:t>+/-</a:t>
            </a:r>
            <a:r>
              <a:rPr lang="en-US" sz="3600" dirty="0" smtClean="0">
                <a:solidFill>
                  <a:srgbClr val="FFFF00"/>
                </a:solidFill>
              </a:rPr>
              <a:t> 2</a:t>
            </a:r>
          </a:p>
          <a:p>
            <a:r>
              <a:rPr lang="en-US" sz="3600" dirty="0" smtClean="0">
                <a:solidFill>
                  <a:srgbClr val="FFFF00"/>
                </a:solidFill>
              </a:rPr>
              <a:t>(with full career research records and no other problem: no outliers)</a:t>
            </a:r>
          </a:p>
          <a:p>
            <a:endParaRPr lang="en-US" sz="3600" dirty="0" smtClean="0">
              <a:solidFill>
                <a:srgbClr val="FFFF00"/>
              </a:solidFill>
            </a:endParaRPr>
          </a:p>
          <a:p>
            <a:r>
              <a:rPr lang="en-US" sz="3600" dirty="0" smtClean="0">
                <a:solidFill>
                  <a:srgbClr val="FFFF00"/>
                </a:solidFill>
              </a:rPr>
              <a:t>Papers written 1991-2001</a:t>
            </a:r>
          </a:p>
          <a:p>
            <a:r>
              <a:rPr lang="en-US" sz="3600" dirty="0" smtClean="0">
                <a:solidFill>
                  <a:srgbClr val="FFFF00"/>
                </a:solidFill>
              </a:rPr>
              <a:t>Papers written before 1991</a:t>
            </a:r>
          </a:p>
          <a:p>
            <a:endParaRPr lang="en-US" sz="3600" dirty="0" smtClean="0">
              <a:solidFill>
                <a:srgbClr val="FFFF00"/>
              </a:solidFill>
            </a:endParaRPr>
          </a:p>
          <a:p>
            <a:r>
              <a:rPr lang="en-US" sz="3600" dirty="0" smtClean="0">
                <a:solidFill>
                  <a:srgbClr val="FFFF00"/>
                </a:solidFill>
              </a:rPr>
              <a:t>Reads in 2001</a:t>
            </a:r>
          </a:p>
          <a:p>
            <a:r>
              <a:rPr lang="en-US" sz="3600" dirty="0" smtClean="0">
                <a:solidFill>
                  <a:srgbClr val="FFFF00"/>
                </a:solidFill>
              </a:rPr>
              <a:t>Reads in 2012</a:t>
            </a:r>
          </a:p>
          <a:p>
            <a:r>
              <a:rPr lang="en-US" sz="3600" dirty="0" smtClean="0">
                <a:solidFill>
                  <a:srgbClr val="FFFF00"/>
                </a:solidFill>
              </a:rPr>
              <a:t>Citations in 2012 (for 1991-2001 papers only)</a:t>
            </a:r>
          </a:p>
          <a:p>
            <a:endParaRPr lang="en-US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HFig9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7519" y="0"/>
            <a:ext cx="3056481" cy="3056481"/>
          </a:xfrm>
          <a:prstGeom prst="rect">
            <a:avLst/>
          </a:prstGeom>
        </p:spPr>
      </p:pic>
      <p:pic>
        <p:nvPicPr>
          <p:cNvPr id="3" name="Picture 2" descr="KHFig10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1038" y="0"/>
            <a:ext cx="3056481" cy="3056481"/>
          </a:xfrm>
          <a:prstGeom prst="rect">
            <a:avLst/>
          </a:prstGeom>
        </p:spPr>
      </p:pic>
      <p:pic>
        <p:nvPicPr>
          <p:cNvPr id="4" name="Picture 3" descr="KHFig11.t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23" y="3056481"/>
            <a:ext cx="3095477" cy="3095477"/>
          </a:xfrm>
          <a:prstGeom prst="rect">
            <a:avLst/>
          </a:prstGeom>
        </p:spPr>
      </p:pic>
      <p:pic>
        <p:nvPicPr>
          <p:cNvPr id="5" name="Picture 4" descr="KHFig8.t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1038" y="3056481"/>
            <a:ext cx="3017485" cy="30954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1407" y="350593"/>
            <a:ext cx="2859631" cy="6186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Results:</a:t>
            </a:r>
          </a:p>
          <a:p>
            <a:r>
              <a:rPr lang="en-US" sz="3600" dirty="0" smtClean="0">
                <a:solidFill>
                  <a:srgbClr val="FFFF00"/>
                </a:solidFill>
              </a:rPr>
              <a:t>4 measures   of </a:t>
            </a:r>
            <a:r>
              <a:rPr lang="en-US" sz="3600" dirty="0" err="1" smtClean="0">
                <a:solidFill>
                  <a:srgbClr val="FFFF00"/>
                </a:solidFill>
              </a:rPr>
              <a:t>σ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</a:p>
          <a:p>
            <a:endParaRPr lang="en-US" sz="3600" dirty="0" smtClean="0">
              <a:solidFill>
                <a:srgbClr val="FFFF00"/>
              </a:solidFill>
            </a:endParaRPr>
          </a:p>
          <a:p>
            <a:r>
              <a:rPr lang="en-US" sz="3600" dirty="0" smtClean="0">
                <a:solidFill>
                  <a:srgbClr val="FFFF00"/>
                </a:solidFill>
              </a:rPr>
              <a:t>0.20, </a:t>
            </a:r>
          </a:p>
          <a:p>
            <a:r>
              <a:rPr lang="en-US" sz="3600" dirty="0" smtClean="0">
                <a:solidFill>
                  <a:srgbClr val="FFFF00"/>
                </a:solidFill>
              </a:rPr>
              <a:t>0.17, </a:t>
            </a:r>
          </a:p>
          <a:p>
            <a:r>
              <a:rPr lang="en-US" sz="3600" dirty="0" smtClean="0">
                <a:solidFill>
                  <a:srgbClr val="FFFF00"/>
                </a:solidFill>
              </a:rPr>
              <a:t>0.15,   </a:t>
            </a:r>
          </a:p>
          <a:p>
            <a:r>
              <a:rPr lang="en-US" sz="3600" dirty="0" smtClean="0">
                <a:solidFill>
                  <a:srgbClr val="FFFF00"/>
                </a:solidFill>
              </a:rPr>
              <a:t>0.15 </a:t>
            </a:r>
            <a:r>
              <a:rPr lang="en-US" sz="3600" dirty="0" err="1" smtClean="0">
                <a:solidFill>
                  <a:srgbClr val="FFFF00"/>
                </a:solidFill>
              </a:rPr>
              <a:t>dex</a:t>
            </a:r>
            <a:endParaRPr lang="en-US" sz="3600" dirty="0" smtClean="0">
              <a:solidFill>
                <a:srgbClr val="FFFF00"/>
              </a:solidFill>
            </a:endParaRPr>
          </a:p>
          <a:p>
            <a:endParaRPr lang="en-US" sz="3600" dirty="0" smtClean="0">
              <a:solidFill>
                <a:srgbClr val="FFFF00"/>
              </a:solidFill>
            </a:endParaRPr>
          </a:p>
          <a:p>
            <a:r>
              <a:rPr lang="en-US" sz="3600" dirty="0" smtClean="0">
                <a:solidFill>
                  <a:srgbClr val="FFFF00"/>
                </a:solidFill>
              </a:rPr>
              <a:t>Mean </a:t>
            </a:r>
            <a:r>
              <a:rPr lang="en-US" sz="3600" dirty="0" err="1" smtClean="0">
                <a:solidFill>
                  <a:srgbClr val="FFFF00"/>
                </a:solidFill>
              </a:rPr>
              <a:t>σ</a:t>
            </a:r>
            <a:endParaRPr lang="en-US" sz="3600" dirty="0" smtClean="0">
              <a:solidFill>
                <a:srgbClr val="FFFF00"/>
              </a:solidFill>
            </a:endParaRPr>
          </a:p>
          <a:p>
            <a:r>
              <a:rPr lang="en-US" sz="3600" dirty="0" smtClean="0">
                <a:solidFill>
                  <a:srgbClr val="FFFF00"/>
                </a:solidFill>
              </a:rPr>
              <a:t>0.17 </a:t>
            </a:r>
            <a:r>
              <a:rPr lang="en-US" sz="3600" dirty="0" err="1" smtClean="0">
                <a:solidFill>
                  <a:srgbClr val="FFFF00"/>
                </a:solidFill>
              </a:rPr>
              <a:t>dex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7158" y="490831"/>
            <a:ext cx="7425057" cy="6186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A 1σ scatter of 0.17 </a:t>
            </a:r>
            <a:r>
              <a:rPr lang="en-US" sz="3600" dirty="0" err="1" smtClean="0">
                <a:solidFill>
                  <a:srgbClr val="FFFF00"/>
                </a:solidFill>
              </a:rPr>
              <a:t>dex</a:t>
            </a:r>
            <a:r>
              <a:rPr lang="en-US" sz="3600" dirty="0" smtClean="0">
                <a:solidFill>
                  <a:srgbClr val="FFFF00"/>
                </a:solidFill>
              </a:rPr>
              <a:t> means that</a:t>
            </a:r>
          </a:p>
          <a:p>
            <a:r>
              <a:rPr lang="en-US" sz="3600" dirty="0">
                <a:solidFill>
                  <a:srgbClr val="FFFF00"/>
                </a:solidFill>
              </a:rPr>
              <a:t>f</a:t>
            </a:r>
            <a:r>
              <a:rPr lang="en-US" sz="3600" dirty="0" smtClean="0">
                <a:solidFill>
                  <a:srgbClr val="FFFF00"/>
                </a:solidFill>
              </a:rPr>
              <a:t>or one to be able to say with 95% confidence (2σ) that one person’s </a:t>
            </a:r>
            <a:r>
              <a:rPr lang="en-US" sz="3600" dirty="0" err="1" smtClean="0">
                <a:solidFill>
                  <a:srgbClr val="FFFF00"/>
                </a:solidFill>
              </a:rPr>
              <a:t>bibliometric</a:t>
            </a:r>
            <a:r>
              <a:rPr lang="en-US" sz="3600" dirty="0" smtClean="0">
                <a:solidFill>
                  <a:srgbClr val="FFFF00"/>
                </a:solidFill>
              </a:rPr>
              <a:t> measures are higher than another’s those measures must be 0.34 </a:t>
            </a:r>
            <a:r>
              <a:rPr lang="en-US" sz="3600" dirty="0" err="1" smtClean="0">
                <a:solidFill>
                  <a:srgbClr val="FFFF00"/>
                </a:solidFill>
              </a:rPr>
              <a:t>dex</a:t>
            </a:r>
            <a:r>
              <a:rPr lang="en-US" sz="3600" dirty="0" smtClean="0">
                <a:solidFill>
                  <a:srgbClr val="FFFF00"/>
                </a:solidFill>
              </a:rPr>
              <a:t>, a multiplicative factor of 2.18 larger.</a:t>
            </a:r>
          </a:p>
          <a:p>
            <a:endParaRPr lang="en-US" sz="3600" dirty="0" smtClean="0">
              <a:solidFill>
                <a:srgbClr val="FFFF00"/>
              </a:solidFill>
            </a:endParaRPr>
          </a:p>
          <a:p>
            <a:r>
              <a:rPr lang="en-US" sz="3600" dirty="0" smtClean="0">
                <a:solidFill>
                  <a:srgbClr val="FFFF00"/>
                </a:solidFill>
              </a:rPr>
              <a:t>This assumes that all issues with age, discipline, and (co-)authorship have been removed.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0532" y="677814"/>
            <a:ext cx="665372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FF00"/>
                </a:solidFill>
              </a:rPr>
              <a:t>How accurately do citations predict the future?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4781" y="3486684"/>
            <a:ext cx="881969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FF00"/>
                </a:solidFill>
              </a:rPr>
              <a:t>Compare citations 5 years past the PhD with reads 27 years past the PhD.</a:t>
            </a:r>
          </a:p>
          <a:p>
            <a:r>
              <a:rPr lang="en-US" sz="4400" dirty="0" smtClean="0">
                <a:solidFill>
                  <a:srgbClr val="FFFF00"/>
                </a:solidFill>
              </a:rPr>
              <a:t>Use only consistent high performers.</a:t>
            </a:r>
            <a:endParaRPr lang="en-US" sz="4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HFig14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3977" y="0"/>
            <a:ext cx="3820023" cy="38200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0485" y="311639"/>
            <a:ext cx="481498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Assuming great prescience, and taking the 49 (out of 922) from the top 10% of 5 year citations who were still active 40 years later: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9562" y="4152586"/>
            <a:ext cx="82414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The 1σ scatter is 0.395 </a:t>
            </a:r>
            <a:r>
              <a:rPr lang="en-US" sz="3600" dirty="0" err="1" smtClean="0">
                <a:solidFill>
                  <a:srgbClr val="FFFF00"/>
                </a:solidFill>
              </a:rPr>
              <a:t>dex</a:t>
            </a:r>
            <a:r>
              <a:rPr lang="en-US" sz="3600" dirty="0" smtClean="0">
                <a:solidFill>
                  <a:srgbClr val="FFFF00"/>
                </a:solidFill>
              </a:rPr>
              <a:t>, a multiplicative factor of 2.5.  Differences less than that are not significant as predictors of future performance.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29786"/>
            <a:ext cx="9143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FF00"/>
                </a:solidFill>
              </a:rPr>
              <a:t>The Rule of Thumb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4524" y="1698431"/>
            <a:ext cx="853466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FF00"/>
                </a:solidFill>
              </a:rPr>
              <a:t>When comparing candidates at the assistant professor level citation differences less than a multiplicative factor of three are not significant and should be ignored.</a:t>
            </a:r>
            <a:endParaRPr lang="en-US" sz="4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8145" y="486114"/>
            <a:ext cx="799701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FF00"/>
                </a:solidFill>
              </a:rPr>
              <a:t>How do </a:t>
            </a:r>
            <a:r>
              <a:rPr lang="en-US" sz="4400" dirty="0" err="1" smtClean="0">
                <a:solidFill>
                  <a:srgbClr val="FFFF00"/>
                </a:solidFill>
              </a:rPr>
              <a:t>bibliometric</a:t>
            </a:r>
            <a:r>
              <a:rPr lang="en-US" sz="4400" dirty="0" smtClean="0">
                <a:solidFill>
                  <a:srgbClr val="FFFF00"/>
                </a:solidFill>
              </a:rPr>
              <a:t> methods for evaluating people compare with human evaluations?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8145" y="3378490"/>
            <a:ext cx="866219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FF00"/>
                </a:solidFill>
              </a:rPr>
              <a:t>Test: compare early career prize committee results with citation counts after 30 years</a:t>
            </a:r>
            <a:endParaRPr lang="en-US" sz="4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6759" y="607642"/>
            <a:ext cx="849530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FF00"/>
                </a:solidFill>
              </a:rPr>
              <a:t>Sample 1: Winners of an AAS early career prize (5 years past PhD) from 1971-1990. 49 individuals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6760" y="3433178"/>
            <a:ext cx="841630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FF00"/>
                </a:solidFill>
              </a:rPr>
              <a:t>Sample 2: The top 49 individuals measured by the </a:t>
            </a:r>
            <a:r>
              <a:rPr lang="en-US" sz="4400" dirty="0" err="1" smtClean="0">
                <a:solidFill>
                  <a:srgbClr val="FFFF00"/>
                </a:solidFill>
              </a:rPr>
              <a:t>tori</a:t>
            </a:r>
            <a:r>
              <a:rPr lang="en-US" sz="4400" dirty="0" smtClean="0">
                <a:solidFill>
                  <a:srgbClr val="FFFF00"/>
                </a:solidFill>
              </a:rPr>
              <a:t> citation statistic 5 years past the PhD, from the 1972-1976 US PhD cohort</a:t>
            </a:r>
            <a:endParaRPr lang="en-US" sz="4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912" y="407120"/>
            <a:ext cx="8592535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FF00"/>
                </a:solidFill>
              </a:rPr>
              <a:t>Result:  The AAS sample has 9 members of the National Academy of Science; the citation sample has 8.</a:t>
            </a:r>
          </a:p>
          <a:p>
            <a:endParaRPr lang="en-US" sz="4400" dirty="0" smtClean="0">
              <a:solidFill>
                <a:srgbClr val="FFFF00"/>
              </a:solidFill>
            </a:endParaRPr>
          </a:p>
          <a:p>
            <a:r>
              <a:rPr lang="en-US" sz="4400" dirty="0" smtClean="0">
                <a:solidFill>
                  <a:srgbClr val="FFFF00"/>
                </a:solidFill>
              </a:rPr>
              <a:t>The citation sample has individuals who have left research (government, industry, literature) the AAS sample does not.</a:t>
            </a:r>
            <a:endParaRPr lang="en-US" sz="4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2452" y="528649"/>
            <a:ext cx="8359505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FF00"/>
                </a:solidFill>
              </a:rPr>
              <a:t>Conclusion:  Human judgment and </a:t>
            </a:r>
            <a:r>
              <a:rPr lang="en-US" sz="4400" dirty="0" err="1" smtClean="0">
                <a:solidFill>
                  <a:srgbClr val="FFFF00"/>
                </a:solidFill>
              </a:rPr>
              <a:t>bibliometric</a:t>
            </a:r>
            <a:r>
              <a:rPr lang="en-US" sz="4400" dirty="0" smtClean="0">
                <a:solidFill>
                  <a:srgbClr val="FFFF00"/>
                </a:solidFill>
              </a:rPr>
              <a:t> measures are very similar in their ability to predict future performance.  They do not, however, predict the same people, in general. </a:t>
            </a:r>
            <a:endParaRPr lang="en-US" sz="4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HFig7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7389" y="1059572"/>
            <a:ext cx="4213948" cy="384873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5388" y="1059572"/>
            <a:ext cx="3856666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Reads and Cites have log-normal distributions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03440" y="634940"/>
            <a:ext cx="834055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sz="6000" dirty="0" smtClean="0">
                <a:solidFill>
                  <a:srgbClr val="FFFF00"/>
                </a:solidFill>
                <a:latin typeface="Chalkboard SE"/>
              </a:rPr>
              <a:t>Sensible </a:t>
            </a:r>
            <a:r>
              <a:rPr lang="en-US" sz="6000" dirty="0" err="1" smtClean="0">
                <a:solidFill>
                  <a:srgbClr val="FFFF00"/>
                </a:solidFill>
                <a:latin typeface="Chalkboard SE"/>
              </a:rPr>
              <a:t>Bibliometrics</a:t>
            </a:r>
            <a:r>
              <a:rPr lang="en-US" sz="6000" dirty="0" smtClean="0">
                <a:solidFill>
                  <a:srgbClr val="FFFF00"/>
                </a:solidFill>
                <a:latin typeface="Chalkboard SE"/>
              </a:rPr>
              <a:t>™</a:t>
            </a:r>
          </a:p>
          <a:p>
            <a:pPr algn="ctr"/>
            <a:r>
              <a:rPr lang="en-US" sz="2400" dirty="0" smtClean="0">
                <a:solidFill>
                  <a:srgbClr val="FFFF00"/>
                </a:solidFill>
                <a:latin typeface="Chalkboard SE"/>
              </a:rPr>
              <a:t>Where </a:t>
            </a:r>
            <a:r>
              <a:rPr lang="en-US" sz="2400" dirty="0" err="1" smtClean="0">
                <a:solidFill>
                  <a:srgbClr val="FFFF00"/>
                </a:solidFill>
                <a:latin typeface="Chalkboard SE"/>
              </a:rPr>
              <a:t>bibliometrics</a:t>
            </a:r>
            <a:r>
              <a:rPr lang="en-US" sz="2400" dirty="0" smtClean="0">
                <a:solidFill>
                  <a:srgbClr val="FFFF00"/>
                </a:solidFill>
                <a:latin typeface="Chalkboard SE"/>
              </a:rPr>
              <a:t> are sensible</a:t>
            </a:r>
            <a:endParaRPr lang="en-US" sz="2400" dirty="0">
              <a:solidFill>
                <a:srgbClr val="FFFF00"/>
              </a:solidFill>
              <a:latin typeface="Chalkboard SE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5094" y="3526475"/>
            <a:ext cx="807871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Measuring Metrics – A forty year cross-validation of citations, downloads, and peer review in Astrophysics (JASIST 2017)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Finding and Recommending Scholarly Articles  (</a:t>
            </a:r>
            <a:r>
              <a:rPr lang="en-US" dirty="0" err="1" smtClean="0">
                <a:solidFill>
                  <a:srgbClr val="FFFF00"/>
                </a:solidFill>
              </a:rPr>
              <a:t>Bibliometrics</a:t>
            </a:r>
            <a:r>
              <a:rPr lang="en-US" dirty="0" smtClean="0">
                <a:solidFill>
                  <a:srgbClr val="FFFF00"/>
                </a:solidFill>
              </a:rPr>
              <a:t> and Beyond 2015)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A Measure of Total Research Impact Independent of Time and Discipline (</a:t>
            </a:r>
            <a:r>
              <a:rPr lang="en-US" dirty="0" err="1" smtClean="0">
                <a:solidFill>
                  <a:srgbClr val="FFFF00"/>
                </a:solidFill>
              </a:rPr>
              <a:t>PLoSONE</a:t>
            </a:r>
            <a:r>
              <a:rPr lang="en-US" dirty="0" smtClean="0">
                <a:solidFill>
                  <a:srgbClr val="FFFF00"/>
                </a:solidFill>
              </a:rPr>
              <a:t> 2012)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Usage </a:t>
            </a:r>
            <a:r>
              <a:rPr lang="en-US" dirty="0" err="1" smtClean="0">
                <a:solidFill>
                  <a:srgbClr val="FFFF00"/>
                </a:solidFill>
              </a:rPr>
              <a:t>Bibliometrics</a:t>
            </a:r>
            <a:r>
              <a:rPr lang="en-US" dirty="0" smtClean="0">
                <a:solidFill>
                  <a:srgbClr val="FFFF00"/>
                </a:solidFill>
              </a:rPr>
              <a:t> (ARIST 2010)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HFig11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7788" y="1324465"/>
            <a:ext cx="4186212" cy="41862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0276" y="1324465"/>
            <a:ext cx="45070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Reads and Cites </a:t>
            </a:r>
          </a:p>
          <a:p>
            <a:r>
              <a:rPr lang="en-US" sz="3600" dirty="0">
                <a:solidFill>
                  <a:srgbClr val="FFFF00"/>
                </a:solidFill>
              </a:rPr>
              <a:t>m</a:t>
            </a:r>
            <a:r>
              <a:rPr lang="en-US" sz="3600" dirty="0" smtClean="0">
                <a:solidFill>
                  <a:srgbClr val="FFFF00"/>
                </a:solidFill>
              </a:rPr>
              <a:t>easure the same thing (about), but have different systematics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5233" y="1432074"/>
            <a:ext cx="4167774" cy="39992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2995" y="1700803"/>
            <a:ext cx="4336617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Reads and Cites must be normalized for number of authors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4836" y="1336701"/>
            <a:ext cx="4113806" cy="40312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3980" y="1336701"/>
            <a:ext cx="4292976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Reads and Cites must be normalized for discipline differences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12343" y="1706222"/>
            <a:ext cx="3915405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Number of citations</a:t>
            </a:r>
          </a:p>
          <a:p>
            <a:r>
              <a:rPr lang="en-US" sz="3600" dirty="0">
                <a:solidFill>
                  <a:srgbClr val="FFFF00"/>
                </a:solidFill>
              </a:rPr>
              <a:t>p</a:t>
            </a:r>
            <a:r>
              <a:rPr lang="en-US" sz="3600" dirty="0" smtClean="0">
                <a:solidFill>
                  <a:srgbClr val="FFFF00"/>
                </a:solidFill>
              </a:rPr>
              <a:t>er paper increases </a:t>
            </a:r>
          </a:p>
          <a:p>
            <a:r>
              <a:rPr lang="en-US" sz="3600" dirty="0">
                <a:solidFill>
                  <a:srgbClr val="FFFF00"/>
                </a:solidFill>
              </a:rPr>
              <a:t>w</a:t>
            </a:r>
            <a:r>
              <a:rPr lang="en-US" sz="3600" dirty="0" smtClean="0">
                <a:solidFill>
                  <a:srgbClr val="FFFF00"/>
                </a:solidFill>
              </a:rPr>
              <a:t>ith time</a:t>
            </a:r>
          </a:p>
          <a:p>
            <a:r>
              <a:rPr lang="en-US" sz="3600" dirty="0" smtClean="0">
                <a:solidFill>
                  <a:srgbClr val="FFFF00"/>
                </a:solidFill>
              </a:rPr>
              <a:t>Number of papers </a:t>
            </a:r>
          </a:p>
          <a:p>
            <a:r>
              <a:rPr lang="en-US" sz="3600" dirty="0">
                <a:solidFill>
                  <a:srgbClr val="FFFF00"/>
                </a:solidFill>
              </a:rPr>
              <a:t>i</a:t>
            </a:r>
            <a:r>
              <a:rPr lang="en-US" sz="3600" dirty="0" smtClean="0">
                <a:solidFill>
                  <a:srgbClr val="FFFF00"/>
                </a:solidFill>
              </a:rPr>
              <a:t>ncreases with time</a:t>
            </a:r>
          </a:p>
          <a:p>
            <a:r>
              <a:rPr lang="en-US" sz="3600" dirty="0" smtClean="0">
                <a:solidFill>
                  <a:srgbClr val="FFFF00"/>
                </a:solidFill>
              </a:rPr>
              <a:t>Total citations:</a:t>
            </a:r>
          </a:p>
          <a:p>
            <a:r>
              <a:rPr lang="en-US" sz="3600" dirty="0" smtClean="0">
                <a:solidFill>
                  <a:srgbClr val="FFFF00"/>
                </a:solidFill>
              </a:rPr>
              <a:t>C ~ t</a:t>
            </a:r>
            <a:r>
              <a:rPr lang="en-US" sz="3600" baseline="30000" dirty="0" smtClean="0">
                <a:solidFill>
                  <a:srgbClr val="FFFF00"/>
                </a:solidFill>
              </a:rPr>
              <a:t>2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834504" y="1706222"/>
            <a:ext cx="3030547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Cites increase </a:t>
            </a:r>
            <a:r>
              <a:rPr lang="en-US" sz="3600" dirty="0" err="1" smtClean="0">
                <a:solidFill>
                  <a:srgbClr val="FFFF00"/>
                </a:solidFill>
              </a:rPr>
              <a:t>quadratically</a:t>
            </a:r>
            <a:r>
              <a:rPr lang="en-US" sz="3600" dirty="0" smtClean="0">
                <a:solidFill>
                  <a:srgbClr val="FFFF00"/>
                </a:solidFill>
              </a:rPr>
              <a:t> with age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4846" y="1598145"/>
            <a:ext cx="4929154" cy="22396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1589" y="1598145"/>
            <a:ext cx="342333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The number of references (and thus cites) changes with time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0234" y="506509"/>
            <a:ext cx="3924300" cy="2120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4834" y="3525301"/>
            <a:ext cx="3949700" cy="2565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2695" y="506509"/>
            <a:ext cx="4222854" cy="5632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TORI is a double normalized statistic, both by the number of authors in the cited article, and the number or </a:t>
            </a:r>
            <a:r>
              <a:rPr lang="en-US" sz="3600" dirty="0">
                <a:solidFill>
                  <a:srgbClr val="FFFF00"/>
                </a:solidFill>
              </a:rPr>
              <a:t>r</a:t>
            </a:r>
            <a:r>
              <a:rPr lang="en-US" sz="3600" dirty="0" smtClean="0">
                <a:solidFill>
                  <a:srgbClr val="FFFF00"/>
                </a:solidFill>
              </a:rPr>
              <a:t>eferences in the citing article</a:t>
            </a:r>
          </a:p>
          <a:p>
            <a:endParaRPr lang="en-US" sz="3600" dirty="0" smtClean="0">
              <a:solidFill>
                <a:srgbClr val="FFFF00"/>
              </a:solidFill>
            </a:endParaRPr>
          </a:p>
          <a:p>
            <a:r>
              <a:rPr lang="en-US" sz="3600" dirty="0" smtClean="0">
                <a:solidFill>
                  <a:srgbClr val="FFFF00"/>
                </a:solidFill>
              </a:rPr>
              <a:t>RIQ is independent of age 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0774" y="677814"/>
            <a:ext cx="63080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FF00"/>
                </a:solidFill>
              </a:rPr>
              <a:t>How Accurate are </a:t>
            </a:r>
            <a:r>
              <a:rPr lang="en-US" sz="4400" dirty="0" err="1" smtClean="0">
                <a:solidFill>
                  <a:srgbClr val="FFFF00"/>
                </a:solidFill>
              </a:rPr>
              <a:t>Bibliometric</a:t>
            </a:r>
            <a:r>
              <a:rPr lang="en-US" sz="4400" dirty="0" smtClean="0">
                <a:solidFill>
                  <a:srgbClr val="FFFF00"/>
                </a:solidFill>
              </a:rPr>
              <a:t> Measures?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48824" y="3486684"/>
            <a:ext cx="604998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FF00"/>
                </a:solidFill>
              </a:rPr>
              <a:t>Use cross comparisons of different measures on the same papers, grouped by person</a:t>
            </a:r>
            <a:endParaRPr lang="en-US" sz="4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5842</TotalTime>
  <Words>592</Words>
  <Application>Microsoft Office PowerPoint</Application>
  <PresentationFormat>On-screen Show (4:3)</PresentationFormat>
  <Paragraphs>73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Chalkboard SE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Michael Kurtz</dc:creator>
  <cp:lastModifiedBy>mkurtz</cp:lastModifiedBy>
  <cp:revision>3</cp:revision>
  <dcterms:created xsi:type="dcterms:W3CDTF">2017-04-20T13:55:40Z</dcterms:created>
  <dcterms:modified xsi:type="dcterms:W3CDTF">2017-04-26T17:57:12Z</dcterms:modified>
</cp:coreProperties>
</file>