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handoutMasterIdLst>
    <p:handoutMasterId r:id="rId31"/>
  </p:handoutMasterIdLst>
  <p:sldIdLst>
    <p:sldId id="279" r:id="rId2"/>
    <p:sldId id="273" r:id="rId3"/>
    <p:sldId id="293" r:id="rId4"/>
    <p:sldId id="294" r:id="rId5"/>
    <p:sldId id="295" r:id="rId6"/>
    <p:sldId id="296" r:id="rId7"/>
    <p:sldId id="297" r:id="rId8"/>
    <p:sldId id="299" r:id="rId9"/>
    <p:sldId id="300" r:id="rId10"/>
    <p:sldId id="301" r:id="rId11"/>
    <p:sldId id="280" r:id="rId12"/>
    <p:sldId id="281" r:id="rId13"/>
    <p:sldId id="287" r:id="rId14"/>
    <p:sldId id="282" r:id="rId15"/>
    <p:sldId id="307" r:id="rId16"/>
    <p:sldId id="283" r:id="rId17"/>
    <p:sldId id="290" r:id="rId18"/>
    <p:sldId id="284" r:id="rId19"/>
    <p:sldId id="306" r:id="rId20"/>
    <p:sldId id="288" r:id="rId21"/>
    <p:sldId id="291" r:id="rId22"/>
    <p:sldId id="285" r:id="rId23"/>
    <p:sldId id="305" r:id="rId24"/>
    <p:sldId id="292" r:id="rId25"/>
    <p:sldId id="286" r:id="rId26"/>
    <p:sldId id="302" r:id="rId27"/>
    <p:sldId id="289" r:id="rId28"/>
    <p:sldId id="304"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275" userDrawn="1">
          <p15:clr>
            <a:srgbClr val="A4A3A4"/>
          </p15:clr>
        </p15:guide>
        <p15:guide id="2" pos="2767" userDrawn="1">
          <p15:clr>
            <a:srgbClr val="A4A3A4"/>
          </p15:clr>
        </p15:guide>
        <p15:guide id="3" pos="2993" userDrawn="1">
          <p15:clr>
            <a:srgbClr val="A4A3A4"/>
          </p15:clr>
        </p15:guide>
        <p15:guide id="4" pos="5375" userDrawn="1">
          <p15:clr>
            <a:srgbClr val="A4A3A4"/>
          </p15:clr>
        </p15:guide>
        <p15:guide id="5" pos="385" userDrawn="1">
          <p15:clr>
            <a:srgbClr val="A4A3A4"/>
          </p15:clr>
        </p15:guide>
        <p15:guide id="6" orient="horz" pos="3725" userDrawn="1">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effen Hauf"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35" autoAdjust="0"/>
    <p:restoredTop sz="94660"/>
  </p:normalViewPr>
  <p:slideViewPr>
    <p:cSldViewPr snapToGrid="0" showGuides="1">
      <p:cViewPr varScale="1">
        <p:scale>
          <a:sx n="76" d="100"/>
          <a:sy n="76" d="100"/>
        </p:scale>
        <p:origin x="-1424" y="-112"/>
      </p:cViewPr>
      <p:guideLst>
        <p:guide orient="horz" pos="1275"/>
        <p:guide orient="horz" pos="3725"/>
        <p:guide pos="2767"/>
        <p:guide pos="2993"/>
        <p:guide pos="5375"/>
        <p:guide pos="385"/>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97" d="100"/>
          <a:sy n="97" d="100"/>
        </p:scale>
        <p:origin x="2574" y="96"/>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commentAuthors" Target="commentAuthors.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50AC80-9589-41A1-8ED2-EC2076B0E8E8}" type="datetimeFigureOut">
              <a:rPr lang="de-DE" smtClean="0"/>
              <a:t>24.01.17</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83A726-01A3-41A5-8C71-74C8A626EA48}" type="slidenum">
              <a:rPr lang="de-DE" smtClean="0"/>
              <a:t>‹#›</a:t>
            </a:fld>
            <a:endParaRPr lang="de-DE"/>
          </a:p>
        </p:txBody>
      </p:sp>
    </p:spTree>
    <p:extLst>
      <p:ext uri="{BB962C8B-B14F-4D97-AF65-F5344CB8AC3E}">
        <p14:creationId xmlns:p14="http://schemas.microsoft.com/office/powerpoint/2010/main" val="726161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492030-5346-4222-B1C0-77ABA51E04BA}" type="datetimeFigureOut">
              <a:rPr lang="de-DE" smtClean="0"/>
              <a:t>24.01.17</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1B39C8-6D5D-40E8-8D83-C1E41A39F5E0}" type="slidenum">
              <a:rPr lang="de-DE" smtClean="0"/>
              <a:t>‹#›</a:t>
            </a:fld>
            <a:endParaRPr lang="de-DE"/>
          </a:p>
        </p:txBody>
      </p:sp>
    </p:spTree>
    <p:extLst>
      <p:ext uri="{BB962C8B-B14F-4D97-AF65-F5344CB8AC3E}">
        <p14:creationId xmlns:p14="http://schemas.microsoft.com/office/powerpoint/2010/main" val="3164387999"/>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1pPr>
    <a:lvl2pPr marL="6286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10858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15430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20002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 Id="rId3"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1188" y="1120779"/>
            <a:ext cx="5877529" cy="1050925"/>
          </a:xfrm>
        </p:spPr>
        <p:txBody>
          <a:bodyPr anchor="b"/>
          <a:lstStyle>
            <a:lvl1pPr algn="l">
              <a:defRPr sz="2200"/>
            </a:lvl1pPr>
          </a:lstStyle>
          <a:p>
            <a:r>
              <a:rPr lang="en-US" noProof="0" smtClean="0"/>
              <a:t>Click to edit Master title style</a:t>
            </a:r>
            <a:endParaRPr lang="en-US" noProof="0" dirty="0"/>
          </a:p>
        </p:txBody>
      </p:sp>
      <p:sp>
        <p:nvSpPr>
          <p:cNvPr id="3" name="Subtitle 2"/>
          <p:cNvSpPr>
            <a:spLocks noGrp="1"/>
          </p:cNvSpPr>
          <p:nvPr>
            <p:ph type="subTitle" idx="1"/>
          </p:nvPr>
        </p:nvSpPr>
        <p:spPr>
          <a:xfrm>
            <a:off x="611188" y="2583180"/>
            <a:ext cx="5886446" cy="3330258"/>
          </a:xfrm>
        </p:spPr>
        <p:txBody>
          <a:bodyPr/>
          <a:lstStyle>
            <a:lvl1pPr marL="0" indent="0" algn="l">
              <a:spcBef>
                <a:spcPts val="0"/>
              </a:spcBef>
              <a:buNone/>
              <a:defRPr sz="14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noProof="0" smtClean="0"/>
              <a:t>Click to edit Master subtitle style</a:t>
            </a:r>
            <a:endParaRPr lang="en-US" noProof="0" dirty="0"/>
          </a:p>
        </p:txBody>
      </p:sp>
      <p:pic>
        <p:nvPicPr>
          <p:cNvPr id="8" name="Grafik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08823" y="771527"/>
            <a:ext cx="1423988" cy="1422341"/>
          </a:xfrm>
          <a:prstGeom prst="rect">
            <a:avLst/>
          </a:prstGeom>
        </p:spPr>
      </p:pic>
      <p:pic>
        <p:nvPicPr>
          <p:cNvPr id="6" name="Grafik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374" y="6413956"/>
            <a:ext cx="2275200" cy="120448"/>
          </a:xfrm>
          <a:prstGeom prst="rect">
            <a:avLst/>
          </a:prstGeom>
        </p:spPr>
      </p:pic>
    </p:spTree>
    <p:extLst>
      <p:ext uri="{BB962C8B-B14F-4D97-AF65-F5344CB8AC3E}">
        <p14:creationId xmlns:p14="http://schemas.microsoft.com/office/powerpoint/2010/main" val="3518376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icture,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sp>
        <p:nvSpPr>
          <p:cNvPr id="6" name="Picture Placeholder 5"/>
          <p:cNvSpPr>
            <a:spLocks noGrp="1"/>
          </p:cNvSpPr>
          <p:nvPr>
            <p:ph type="pic" sz="quarter" idx="12"/>
          </p:nvPr>
        </p:nvSpPr>
        <p:spPr>
          <a:xfrm>
            <a:off x="611188" y="2024067"/>
            <a:ext cx="5932487" cy="3889375"/>
          </a:xfrm>
          <a:noFill/>
        </p:spPr>
        <p:txBody>
          <a:bodyPr anchor="ctr"/>
          <a:lstStyle>
            <a:lvl1pPr marL="0" indent="0" algn="ctr">
              <a:buFont typeface="Arial" panose="020B0604020202020204" pitchFamily="34" charset="0"/>
              <a:buNone/>
              <a:defRPr/>
            </a:lvl1pPr>
          </a:lstStyle>
          <a:p>
            <a:r>
              <a:rPr lang="en-US" smtClean="0"/>
              <a:t>Click icon to add picture</a:t>
            </a:r>
            <a:endParaRPr lang="en-GB"/>
          </a:p>
        </p:txBody>
      </p:sp>
      <p:sp>
        <p:nvSpPr>
          <p:cNvPr id="7" name="Textplatzhalter 4"/>
          <p:cNvSpPr>
            <a:spLocks noGrp="1"/>
          </p:cNvSpPr>
          <p:nvPr>
            <p:ph type="body" sz="quarter" idx="14" hasCustomPrompt="1"/>
          </p:nvPr>
        </p:nvSpPr>
        <p:spPr>
          <a:xfrm>
            <a:off x="611188" y="5913441"/>
            <a:ext cx="5932487" cy="241299"/>
          </a:xfrm>
        </p:spPr>
        <p:txBody>
          <a:bodyPr tIns="36000" rIns="0"/>
          <a:lstStyle>
            <a:lvl1pPr marL="0" indent="0">
              <a:buFont typeface="Arial" panose="020B0604020202020204" pitchFamily="34" charset="0"/>
              <a:buNone/>
              <a:defRPr sz="900"/>
            </a:lvl1pPr>
          </a:lstStyle>
          <a:p>
            <a:pPr lvl="0"/>
            <a:r>
              <a:rPr lang="de-DE" dirty="0"/>
              <a:t>Caption</a:t>
            </a:r>
          </a:p>
        </p:txBody>
      </p:sp>
      <p:sp>
        <p:nvSpPr>
          <p:cNvPr id="4" name="Textplatzhalter 3"/>
          <p:cNvSpPr>
            <a:spLocks noGrp="1"/>
          </p:cNvSpPr>
          <p:nvPr>
            <p:ph type="body" sz="quarter" idx="15"/>
          </p:nvPr>
        </p:nvSpPr>
        <p:spPr>
          <a:xfrm>
            <a:off x="6753224" y="2033593"/>
            <a:ext cx="1779590" cy="3879847"/>
          </a:xfrm>
        </p:spPr>
        <p:txBody>
          <a:bodyPr/>
          <a:lstStyle>
            <a:lvl1pPr marL="200020" indent="-200020">
              <a:defRPr sz="1050"/>
            </a:lvl1pPr>
            <a:lvl2pPr marL="407184" indent="-207164">
              <a:defRPr sz="1050"/>
            </a:lvl2pPr>
            <a:lvl3pPr marL="607204" indent="-200020">
              <a:defRPr sz="1050"/>
            </a:lvl3pPr>
            <a:lvl4pPr marL="742931" indent="-135728">
              <a:defRPr sz="1050"/>
            </a:lvl4pPr>
            <a:lvl5pPr marL="871517" indent="-128585">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Tree>
    <p:extLst>
      <p:ext uri="{BB962C8B-B14F-4D97-AF65-F5344CB8AC3E}">
        <p14:creationId xmlns:p14="http://schemas.microsoft.com/office/powerpoint/2010/main" val="690024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noProof="0" smtClean="0"/>
              <a:t>Click to edit Master title style</a:t>
            </a:r>
            <a:endParaRPr lang="en-US" noProof="0" dirty="0"/>
          </a:p>
        </p:txBody>
      </p:sp>
      <p:sp>
        <p:nvSpPr>
          <p:cNvPr id="3" name="Content Placeholder 2"/>
          <p:cNvSpPr>
            <a:spLocks noGrp="1"/>
          </p:cNvSpPr>
          <p:nvPr>
            <p:ph idx="1"/>
          </p:nvPr>
        </p:nvSpPr>
        <p:spPr/>
        <p:txBody>
          <a:bodyPr/>
          <a:lstStyle>
            <a:lvl1pPr>
              <a:defRPr>
                <a:solidFill>
                  <a:schemeClr val="tx1"/>
                </a:solidFill>
              </a:defRPr>
            </a:lvl1pPr>
          </a:lstStyle>
          <a:p>
            <a:pPr lvl="0"/>
            <a:r>
              <a:rPr lang="en-US" noProof="0" smtClean="0"/>
              <a:t>Click to edit Master text styles</a:t>
            </a:r>
          </a:p>
        </p:txBody>
      </p:sp>
    </p:spTree>
    <p:extLst>
      <p:ext uri="{BB962C8B-B14F-4D97-AF65-F5344CB8AC3E}">
        <p14:creationId xmlns:p14="http://schemas.microsoft.com/office/powerpoint/2010/main" val="4023036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hapter break">
    <p:spTree>
      <p:nvGrpSpPr>
        <p:cNvPr id="1" name=""/>
        <p:cNvGrpSpPr/>
        <p:nvPr/>
      </p:nvGrpSpPr>
      <p:grpSpPr>
        <a:xfrm>
          <a:off x="0" y="0"/>
          <a:ext cx="0" cy="0"/>
          <a:chOff x="0" y="0"/>
          <a:chExt cx="0" cy="0"/>
        </a:xfrm>
      </p:grpSpPr>
      <p:sp>
        <p:nvSpPr>
          <p:cNvPr id="2" name="Title 1"/>
          <p:cNvSpPr>
            <a:spLocks noGrp="1"/>
          </p:cNvSpPr>
          <p:nvPr>
            <p:ph type="title"/>
          </p:nvPr>
        </p:nvSpPr>
        <p:spPr>
          <a:xfrm>
            <a:off x="611188" y="1552576"/>
            <a:ext cx="7921626" cy="3814764"/>
          </a:xfrm>
        </p:spPr>
        <p:txBody>
          <a:bodyPr anchor="ctr"/>
          <a:lstStyle>
            <a:lvl1pPr>
              <a:defRPr sz="6300">
                <a:solidFill>
                  <a:schemeClr val="tx1"/>
                </a:solidFill>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a:xfrm>
            <a:off x="611188" y="5448300"/>
            <a:ext cx="7921625" cy="574676"/>
          </a:xfrm>
        </p:spPr>
        <p:txBody>
          <a:bodyPr anchor="b"/>
          <a:lstStyle>
            <a:lvl1pPr marL="0" indent="0">
              <a:buNone/>
              <a:defRPr sz="2200">
                <a:solidFill>
                  <a:schemeClr val="tx1"/>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noProof="0" smtClean="0"/>
              <a:t>Click to edit Master text styles</a:t>
            </a:r>
          </a:p>
        </p:txBody>
      </p:sp>
    </p:spTree>
    <p:extLst>
      <p:ext uri="{BB962C8B-B14F-4D97-AF65-F5344CB8AC3E}">
        <p14:creationId xmlns:p14="http://schemas.microsoft.com/office/powerpoint/2010/main" val="2224229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spTree>
    <p:extLst>
      <p:ext uri="{BB962C8B-B14F-4D97-AF65-F5344CB8AC3E}">
        <p14:creationId xmlns:p14="http://schemas.microsoft.com/office/powerpoint/2010/main" val="3641166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8614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Big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sp>
        <p:nvSpPr>
          <p:cNvPr id="5" name="Picture Placeholder 5"/>
          <p:cNvSpPr>
            <a:spLocks noGrp="1"/>
          </p:cNvSpPr>
          <p:nvPr>
            <p:ph type="pic" sz="quarter" idx="12"/>
          </p:nvPr>
        </p:nvSpPr>
        <p:spPr>
          <a:xfrm>
            <a:off x="611188" y="2024066"/>
            <a:ext cx="7921625" cy="3889375"/>
          </a:xfrm>
          <a:noFill/>
        </p:spPr>
        <p:txBody>
          <a:bodyPr anchor="ctr"/>
          <a:lstStyle>
            <a:lvl1pPr marL="0" indent="0" algn="ctr">
              <a:buFont typeface="Arial" panose="020B0604020202020204" pitchFamily="34" charset="0"/>
              <a:buNone/>
              <a:defRPr/>
            </a:lvl1pPr>
          </a:lstStyle>
          <a:p>
            <a:r>
              <a:rPr lang="en-US" smtClean="0"/>
              <a:t>Click icon to add picture</a:t>
            </a:r>
            <a:endParaRPr lang="en-GB"/>
          </a:p>
        </p:txBody>
      </p:sp>
    </p:spTree>
    <p:extLst>
      <p:ext uri="{BB962C8B-B14F-4D97-AF65-F5344CB8AC3E}">
        <p14:creationId xmlns:p14="http://schemas.microsoft.com/office/powerpoint/2010/main" val="2091350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g Pictur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611188" y="828678"/>
            <a:ext cx="7921625" cy="5084763"/>
          </a:xfrm>
          <a:noFill/>
        </p:spPr>
        <p:txBody>
          <a:bodyPr anchor="ctr"/>
          <a:lstStyle>
            <a:lvl1pPr marL="0" indent="0" algn="ctr">
              <a:buFont typeface="Arial" panose="020B0604020202020204" pitchFamily="34" charset="0"/>
              <a:buNone/>
              <a:defRPr/>
            </a:lvl1pPr>
          </a:lstStyle>
          <a:p>
            <a:r>
              <a:rPr lang="en-US" smtClean="0"/>
              <a:t>Click icon to add picture</a:t>
            </a:r>
            <a:endParaRPr lang="en-GB"/>
          </a:p>
        </p:txBody>
      </p:sp>
      <p:sp>
        <p:nvSpPr>
          <p:cNvPr id="5" name="Textplatzhalter 4"/>
          <p:cNvSpPr>
            <a:spLocks noGrp="1"/>
          </p:cNvSpPr>
          <p:nvPr>
            <p:ph type="body" sz="quarter" idx="13" hasCustomPrompt="1"/>
          </p:nvPr>
        </p:nvSpPr>
        <p:spPr>
          <a:xfrm>
            <a:off x="611190" y="5913441"/>
            <a:ext cx="7921626" cy="241299"/>
          </a:xfrm>
        </p:spPr>
        <p:txBody>
          <a:bodyPr tIns="36000" rIns="0"/>
          <a:lstStyle>
            <a:lvl1pPr marL="0" indent="0">
              <a:buFont typeface="Arial" panose="020B0604020202020204" pitchFamily="34" charset="0"/>
              <a:buNone/>
              <a:defRPr sz="900"/>
            </a:lvl1pPr>
          </a:lstStyle>
          <a:p>
            <a:pPr lvl="0"/>
            <a:r>
              <a:rPr lang="de-DE" dirty="0"/>
              <a:t>Caption</a:t>
            </a:r>
          </a:p>
        </p:txBody>
      </p:sp>
    </p:spTree>
    <p:extLst>
      <p:ext uri="{BB962C8B-B14F-4D97-AF65-F5344CB8AC3E}">
        <p14:creationId xmlns:p14="http://schemas.microsoft.com/office/powerpoint/2010/main" val="2124035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Pictures">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611187" y="1196979"/>
            <a:ext cx="3781425" cy="4716463"/>
          </a:xfrm>
          <a:noFill/>
        </p:spPr>
        <p:txBody>
          <a:bodyPr anchor="ctr"/>
          <a:lstStyle>
            <a:lvl1pPr marL="0" indent="0" algn="ctr">
              <a:buFont typeface="Arial" panose="020B0604020202020204" pitchFamily="34" charset="0"/>
              <a:buNone/>
              <a:defRPr/>
            </a:lvl1pPr>
          </a:lstStyle>
          <a:p>
            <a:r>
              <a:rPr lang="en-US" smtClean="0"/>
              <a:t>Click icon to add picture</a:t>
            </a:r>
            <a:endParaRPr lang="en-GB"/>
          </a:p>
        </p:txBody>
      </p:sp>
      <p:sp>
        <p:nvSpPr>
          <p:cNvPr id="7" name="Picture Placeholder 5"/>
          <p:cNvSpPr>
            <a:spLocks noGrp="1"/>
          </p:cNvSpPr>
          <p:nvPr>
            <p:ph type="pic" sz="quarter" idx="13"/>
          </p:nvPr>
        </p:nvSpPr>
        <p:spPr>
          <a:xfrm>
            <a:off x="4751388" y="1196979"/>
            <a:ext cx="3781426" cy="4716463"/>
          </a:xfrm>
          <a:noFill/>
        </p:spPr>
        <p:txBody>
          <a:bodyPr anchor="ctr"/>
          <a:lstStyle>
            <a:lvl1pPr marL="0" indent="0" algn="ctr">
              <a:buFont typeface="Arial" panose="020B0604020202020204" pitchFamily="34" charset="0"/>
              <a:buNone/>
              <a:defRPr/>
            </a:lvl1pPr>
          </a:lstStyle>
          <a:p>
            <a:r>
              <a:rPr lang="en-US" smtClean="0"/>
              <a:t>Click icon to add picture</a:t>
            </a:r>
            <a:endParaRPr lang="en-GB"/>
          </a:p>
        </p:txBody>
      </p:sp>
      <p:sp>
        <p:nvSpPr>
          <p:cNvPr id="8" name="Textplatzhalter 4"/>
          <p:cNvSpPr>
            <a:spLocks noGrp="1"/>
          </p:cNvSpPr>
          <p:nvPr>
            <p:ph type="body" sz="quarter" idx="14" hasCustomPrompt="1"/>
          </p:nvPr>
        </p:nvSpPr>
        <p:spPr>
          <a:xfrm>
            <a:off x="611188" y="5913441"/>
            <a:ext cx="3781428" cy="241299"/>
          </a:xfrm>
        </p:spPr>
        <p:txBody>
          <a:bodyPr tIns="36000" rIns="0"/>
          <a:lstStyle>
            <a:lvl1pPr marL="0" indent="0">
              <a:buFont typeface="Arial" panose="020B0604020202020204" pitchFamily="34" charset="0"/>
              <a:buNone/>
              <a:defRPr sz="900"/>
            </a:lvl1pPr>
          </a:lstStyle>
          <a:p>
            <a:pPr lvl="0"/>
            <a:r>
              <a:rPr lang="de-DE" dirty="0"/>
              <a:t>Caption</a:t>
            </a:r>
          </a:p>
        </p:txBody>
      </p:sp>
      <p:sp>
        <p:nvSpPr>
          <p:cNvPr id="9" name="Textplatzhalter 4"/>
          <p:cNvSpPr>
            <a:spLocks noGrp="1"/>
          </p:cNvSpPr>
          <p:nvPr>
            <p:ph type="body" sz="quarter" idx="15" hasCustomPrompt="1"/>
          </p:nvPr>
        </p:nvSpPr>
        <p:spPr>
          <a:xfrm>
            <a:off x="4751387" y="5913441"/>
            <a:ext cx="3781427" cy="241299"/>
          </a:xfrm>
        </p:spPr>
        <p:txBody>
          <a:bodyPr tIns="36000" rIns="0"/>
          <a:lstStyle>
            <a:lvl1pPr marL="0" indent="0">
              <a:buFont typeface="Arial" panose="020B0604020202020204" pitchFamily="34" charset="0"/>
              <a:buNone/>
              <a:defRPr sz="900"/>
            </a:lvl1pPr>
          </a:lstStyle>
          <a:p>
            <a:pPr lvl="0"/>
            <a:r>
              <a:rPr lang="de-DE" dirty="0"/>
              <a:t>Caption</a:t>
            </a:r>
          </a:p>
        </p:txBody>
      </p:sp>
    </p:spTree>
    <p:extLst>
      <p:ext uri="{BB962C8B-B14F-4D97-AF65-F5344CB8AC3E}">
        <p14:creationId xmlns:p14="http://schemas.microsoft.com/office/powerpoint/2010/main" val="1700034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2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sp>
        <p:nvSpPr>
          <p:cNvPr id="6" name="Picture Placeholder 5"/>
          <p:cNvSpPr>
            <a:spLocks noGrp="1"/>
          </p:cNvSpPr>
          <p:nvPr>
            <p:ph type="pic" sz="quarter" idx="12"/>
          </p:nvPr>
        </p:nvSpPr>
        <p:spPr>
          <a:xfrm>
            <a:off x="611188" y="2024063"/>
            <a:ext cx="3781425" cy="3062288"/>
          </a:xfrm>
          <a:noFill/>
        </p:spPr>
        <p:txBody>
          <a:bodyPr anchor="ctr"/>
          <a:lstStyle>
            <a:lvl1pPr marL="0" indent="0" algn="ctr">
              <a:buFont typeface="Arial" panose="020B0604020202020204" pitchFamily="34" charset="0"/>
              <a:buNone/>
              <a:defRPr/>
            </a:lvl1pPr>
          </a:lstStyle>
          <a:p>
            <a:r>
              <a:rPr lang="en-US" smtClean="0"/>
              <a:t>Click icon to add picture</a:t>
            </a:r>
            <a:endParaRPr lang="en-GB"/>
          </a:p>
        </p:txBody>
      </p:sp>
      <p:sp>
        <p:nvSpPr>
          <p:cNvPr id="7" name="Picture Placeholder 5"/>
          <p:cNvSpPr>
            <a:spLocks noGrp="1"/>
          </p:cNvSpPr>
          <p:nvPr>
            <p:ph type="pic" sz="quarter" idx="13"/>
          </p:nvPr>
        </p:nvSpPr>
        <p:spPr>
          <a:xfrm>
            <a:off x="4751388" y="2024063"/>
            <a:ext cx="3781425" cy="3062288"/>
          </a:xfrm>
          <a:noFill/>
        </p:spPr>
        <p:txBody>
          <a:bodyPr anchor="ctr"/>
          <a:lstStyle>
            <a:lvl1pPr marL="0" indent="0" algn="ctr">
              <a:buFont typeface="Arial" panose="020B0604020202020204" pitchFamily="34" charset="0"/>
              <a:buNone/>
              <a:defRPr/>
            </a:lvl1pPr>
          </a:lstStyle>
          <a:p>
            <a:r>
              <a:rPr lang="en-US" smtClean="0"/>
              <a:t>Click icon to add picture</a:t>
            </a:r>
            <a:endParaRPr lang="en-GB"/>
          </a:p>
        </p:txBody>
      </p:sp>
      <p:sp>
        <p:nvSpPr>
          <p:cNvPr id="8" name="Textplatzhalter 4"/>
          <p:cNvSpPr>
            <a:spLocks noGrp="1"/>
          </p:cNvSpPr>
          <p:nvPr>
            <p:ph type="body" sz="quarter" idx="14" hasCustomPrompt="1"/>
          </p:nvPr>
        </p:nvSpPr>
        <p:spPr>
          <a:xfrm>
            <a:off x="611190" y="5086354"/>
            <a:ext cx="3781426" cy="241299"/>
          </a:xfrm>
        </p:spPr>
        <p:txBody>
          <a:bodyPr tIns="36000" rIns="0"/>
          <a:lstStyle>
            <a:lvl1pPr marL="0" indent="0">
              <a:buFont typeface="Arial" panose="020B0604020202020204" pitchFamily="34" charset="0"/>
              <a:buNone/>
              <a:defRPr sz="900"/>
            </a:lvl1pPr>
          </a:lstStyle>
          <a:p>
            <a:pPr lvl="0"/>
            <a:r>
              <a:rPr lang="de-DE" dirty="0"/>
              <a:t>Caption</a:t>
            </a:r>
          </a:p>
        </p:txBody>
      </p:sp>
      <p:sp>
        <p:nvSpPr>
          <p:cNvPr id="9" name="Textplatzhalter 4"/>
          <p:cNvSpPr>
            <a:spLocks noGrp="1"/>
          </p:cNvSpPr>
          <p:nvPr>
            <p:ph type="body" sz="quarter" idx="15" hasCustomPrompt="1"/>
          </p:nvPr>
        </p:nvSpPr>
        <p:spPr>
          <a:xfrm>
            <a:off x="4751385" y="5086354"/>
            <a:ext cx="3781427" cy="241299"/>
          </a:xfrm>
        </p:spPr>
        <p:txBody>
          <a:bodyPr tIns="36000" rIns="0"/>
          <a:lstStyle>
            <a:lvl1pPr marL="0" indent="0">
              <a:buFont typeface="Arial" panose="020B0604020202020204" pitchFamily="34" charset="0"/>
              <a:buNone/>
              <a:defRPr sz="900"/>
            </a:lvl1pPr>
          </a:lstStyle>
          <a:p>
            <a:pPr lvl="0"/>
            <a:r>
              <a:rPr lang="de-DE" dirty="0"/>
              <a:t>Caption</a:t>
            </a:r>
          </a:p>
        </p:txBody>
      </p:sp>
    </p:spTree>
    <p:extLst>
      <p:ext uri="{BB962C8B-B14F-4D97-AF65-F5344CB8AC3E}">
        <p14:creationId xmlns:p14="http://schemas.microsoft.com/office/powerpoint/2010/main" val="300823493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2.emf"/><Relationship Id="rId13" Type="http://schemas.openxmlformats.org/officeDocument/2006/relationships/image" Target="../media/image1.emf"/><Relationship Id="rId14"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1188" y="712232"/>
            <a:ext cx="7921625" cy="780540"/>
          </a:xfrm>
          <a:prstGeom prst="rect">
            <a:avLst/>
          </a:prstGeom>
        </p:spPr>
        <p:txBody>
          <a:bodyPr vert="horz" lIns="0" tIns="0" rIns="0" bIns="0" rtlCol="0" anchor="b" anchorCtr="0">
            <a:noAutofit/>
          </a:bodyPr>
          <a:lstStyle/>
          <a:p>
            <a:endParaRPr lang="en-US" noProof="0" dirty="0"/>
          </a:p>
        </p:txBody>
      </p:sp>
      <p:sp>
        <p:nvSpPr>
          <p:cNvPr id="3" name="Text Placeholder 2"/>
          <p:cNvSpPr>
            <a:spLocks noGrp="1"/>
          </p:cNvSpPr>
          <p:nvPr>
            <p:ph type="body" idx="1"/>
          </p:nvPr>
        </p:nvSpPr>
        <p:spPr>
          <a:xfrm>
            <a:off x="611187" y="2024067"/>
            <a:ext cx="7921625" cy="3889375"/>
          </a:xfrm>
          <a:prstGeom prst="rect">
            <a:avLst/>
          </a:prstGeom>
        </p:spPr>
        <p:txBody>
          <a:bodyPr vert="horz" lIns="0" tIns="0" rIns="0" bIns="0" rtlCol="0" anchor="t" anchorCtr="0">
            <a:noAutofit/>
          </a:bodyPr>
          <a:lstStyle/>
          <a:p>
            <a:pPr lvl="0"/>
            <a:r>
              <a:rPr lang="en-US" noProof="0" dirty="0"/>
              <a:t>Level 1</a:t>
            </a:r>
          </a:p>
          <a:p>
            <a:pPr lvl="1"/>
            <a:r>
              <a:rPr lang="en-US" noProof="0" dirty="0"/>
              <a:t>Level 2</a:t>
            </a:r>
          </a:p>
          <a:p>
            <a:pPr lvl="2"/>
            <a:r>
              <a:rPr lang="en-US" noProof="0" dirty="0"/>
              <a:t>Level 3</a:t>
            </a:r>
          </a:p>
          <a:p>
            <a:pPr lvl="3"/>
            <a:r>
              <a:rPr lang="en-US" noProof="0" dirty="0"/>
              <a:t>Level 4</a:t>
            </a:r>
          </a:p>
          <a:p>
            <a:pPr lvl="4"/>
            <a:r>
              <a:rPr lang="en-US" noProof="0" dirty="0"/>
              <a:t>Level 5</a:t>
            </a:r>
          </a:p>
        </p:txBody>
      </p:sp>
      <p:sp>
        <p:nvSpPr>
          <p:cNvPr id="9" name="Textfeld 8"/>
          <p:cNvSpPr txBox="1"/>
          <p:nvPr/>
        </p:nvSpPr>
        <p:spPr>
          <a:xfrm>
            <a:off x="8532814" y="293577"/>
            <a:ext cx="385763" cy="293798"/>
          </a:xfrm>
          <a:prstGeom prst="rect">
            <a:avLst/>
          </a:prstGeom>
          <a:noFill/>
        </p:spPr>
        <p:txBody>
          <a:bodyPr wrap="none" lIns="0" tIns="0" rIns="0" bIns="0" rtlCol="0">
            <a:noAutofit/>
          </a:bodyPr>
          <a:lstStyle/>
          <a:p>
            <a:pPr algn="r"/>
            <a:fld id="{A5DEC3FA-4FB7-4309-A077-6BB31CA8E81A}" type="slidenum">
              <a:rPr lang="en-US" sz="1600" noProof="0" smtClean="0"/>
              <a:pPr algn="r"/>
              <a:t>‹#›</a:t>
            </a:fld>
            <a:endParaRPr lang="en-US" sz="1600" noProof="0" dirty="0"/>
          </a:p>
        </p:txBody>
      </p:sp>
      <p:cxnSp>
        <p:nvCxnSpPr>
          <p:cNvPr id="11" name="Gerader Verbinder 10"/>
          <p:cNvCxnSpPr/>
          <p:nvPr/>
        </p:nvCxnSpPr>
        <p:spPr>
          <a:xfrm>
            <a:off x="611187" y="339297"/>
            <a:ext cx="3781426"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Gerader Verbinder 12"/>
          <p:cNvCxnSpPr/>
          <p:nvPr/>
        </p:nvCxnSpPr>
        <p:spPr>
          <a:xfrm>
            <a:off x="4751388" y="339297"/>
            <a:ext cx="3781426"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7" name="Rechteck 6"/>
          <p:cNvSpPr/>
          <p:nvPr/>
        </p:nvSpPr>
        <p:spPr>
          <a:xfrm>
            <a:off x="611188" y="381001"/>
            <a:ext cx="3781425" cy="216000"/>
          </a:xfrm>
          <a:prstGeom prst="rect">
            <a:avLst/>
          </a:prstGeom>
        </p:spPr>
        <p:txBody>
          <a:bodyPr vert="horz" lIns="0" tIns="0" rIns="0" bIns="0" rtlCol="0" anchor="t" anchorCtr="0">
            <a:noAutofit/>
          </a:bodyPr>
          <a:lstStyle/>
          <a:p>
            <a:pPr lvl="0"/>
            <a:r>
              <a:rPr lang="en-US" sz="900" dirty="0" err="1" smtClean="0"/>
              <a:t>Karabo</a:t>
            </a:r>
            <a:r>
              <a:rPr lang="en-US" sz="900" dirty="0" smtClean="0"/>
              <a:t> 2.0 Workshop: From Configuration</a:t>
            </a:r>
            <a:r>
              <a:rPr lang="en-US" sz="900" baseline="0" dirty="0" smtClean="0"/>
              <a:t> to Data Acquisition</a:t>
            </a:r>
            <a:endParaRPr lang="en-US" sz="900" dirty="0"/>
          </a:p>
        </p:txBody>
      </p:sp>
      <p:sp>
        <p:nvSpPr>
          <p:cNvPr id="8" name="Rechteck 7"/>
          <p:cNvSpPr/>
          <p:nvPr/>
        </p:nvSpPr>
        <p:spPr>
          <a:xfrm>
            <a:off x="4751388" y="381001"/>
            <a:ext cx="3781425" cy="216000"/>
          </a:xfrm>
          <a:prstGeom prst="rect">
            <a:avLst/>
          </a:prstGeom>
        </p:spPr>
        <p:txBody>
          <a:bodyPr vert="horz" lIns="0" tIns="0" rIns="0" bIns="0" rtlCol="0" anchor="t" anchorCtr="0">
            <a:noAutofit/>
          </a:bodyPr>
          <a:lstStyle/>
          <a:p>
            <a:pPr lvl="0"/>
            <a:r>
              <a:rPr lang="en-US" sz="900" baseline="0" dirty="0" smtClean="0"/>
              <a:t>Steffen Hauf</a:t>
            </a:r>
            <a:endParaRPr lang="en-US" sz="900" dirty="0"/>
          </a:p>
        </p:txBody>
      </p:sp>
      <p:pic>
        <p:nvPicPr>
          <p:cNvPr id="10" name="Grafik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609374" y="6413956"/>
            <a:ext cx="2275200" cy="120448"/>
          </a:xfrm>
          <a:prstGeom prst="rect">
            <a:avLst/>
          </a:prstGeom>
        </p:spPr>
      </p:pic>
    </p:spTree>
    <p:extLst>
      <p:ext uri="{BB962C8B-B14F-4D97-AF65-F5344CB8AC3E}">
        <p14:creationId xmlns:p14="http://schemas.microsoft.com/office/powerpoint/2010/main" val="9260066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 id="2147483667" r:id="rId5"/>
    <p:sldLayoutId id="2147483673" r:id="rId6"/>
    <p:sldLayoutId id="2147483668" r:id="rId7"/>
    <p:sldLayoutId id="2147483669" r:id="rId8"/>
    <p:sldLayoutId id="2147483670" r:id="rId9"/>
    <p:sldLayoutId id="2147483671" r:id="rId10"/>
  </p:sldLayoutIdLst>
  <p:hf sldNum="0" hdr="0" ftr="0" dt="0"/>
  <p:txStyles>
    <p:titleStyle>
      <a:lvl1pPr algn="l" defTabSz="685783" rtl="0" eaLnBrk="1" latinLnBrk="0" hangingPunct="1">
        <a:lnSpc>
          <a:spcPct val="100000"/>
        </a:lnSpc>
        <a:spcBef>
          <a:spcPct val="0"/>
        </a:spcBef>
        <a:buNone/>
        <a:defRPr sz="2200" b="1" kern="1200">
          <a:solidFill>
            <a:schemeClr val="tx1"/>
          </a:solidFill>
          <a:latin typeface="+mj-lt"/>
          <a:ea typeface="+mj-ea"/>
          <a:cs typeface="+mj-cs"/>
        </a:defRPr>
      </a:lvl1pPr>
    </p:titleStyle>
    <p:bodyStyle>
      <a:lvl1pPr marL="267884" indent="-267884" algn="l" defTabSz="685783" rtl="0" eaLnBrk="1" latinLnBrk="0" hangingPunct="1">
        <a:lnSpc>
          <a:spcPct val="114000"/>
        </a:lnSpc>
        <a:spcBef>
          <a:spcPts val="1350"/>
        </a:spcBef>
        <a:buClr>
          <a:schemeClr val="bg2"/>
        </a:buClr>
        <a:buFontTx/>
        <a:buBlip>
          <a:blip r:embed="rId13"/>
        </a:buBlip>
        <a:defRPr sz="1400" kern="1200">
          <a:solidFill>
            <a:schemeClr val="tx1"/>
          </a:solidFill>
          <a:latin typeface="+mn-lt"/>
          <a:ea typeface="+mn-ea"/>
          <a:cs typeface="+mn-cs"/>
        </a:defRPr>
      </a:lvl1pPr>
      <a:lvl2pPr marL="535768" indent="-267884" algn="l" defTabSz="685783" rtl="0" eaLnBrk="1" latinLnBrk="0" hangingPunct="1">
        <a:lnSpc>
          <a:spcPct val="114000"/>
        </a:lnSpc>
        <a:spcBef>
          <a:spcPts val="0"/>
        </a:spcBef>
        <a:buClr>
          <a:schemeClr val="accent2"/>
        </a:buClr>
        <a:buFontTx/>
        <a:buBlip>
          <a:blip r:embed="rId14"/>
        </a:buBlip>
        <a:defRPr sz="1400" kern="1200">
          <a:solidFill>
            <a:schemeClr val="tx1"/>
          </a:solidFill>
          <a:latin typeface="+mn-lt"/>
          <a:ea typeface="+mn-ea"/>
          <a:cs typeface="+mn-cs"/>
        </a:defRPr>
      </a:lvl2pPr>
      <a:lvl3pPr marL="736979" indent="-201211" algn="l" defTabSz="685783" rtl="0" eaLnBrk="1" latinLnBrk="0" hangingPunct="1">
        <a:lnSpc>
          <a:spcPct val="114000"/>
        </a:lnSpc>
        <a:spcBef>
          <a:spcPts val="0"/>
        </a:spcBef>
        <a:buFont typeface="Arial" panose="020B0604020202020204" pitchFamily="34" charset="0"/>
        <a:buChar char="►"/>
        <a:defRPr sz="1400" kern="1200" baseline="0">
          <a:solidFill>
            <a:schemeClr val="tx1"/>
          </a:solidFill>
          <a:latin typeface="+mn-lt"/>
          <a:ea typeface="+mn-ea"/>
          <a:cs typeface="+mn-cs"/>
        </a:defRPr>
      </a:lvl3pPr>
      <a:lvl4pPr marL="871517" indent="-129776" algn="l" defTabSz="685783" rtl="0" eaLnBrk="1" latinLnBrk="0" hangingPunct="1">
        <a:lnSpc>
          <a:spcPct val="114000"/>
        </a:lnSpc>
        <a:spcBef>
          <a:spcPts val="0"/>
        </a:spcBef>
        <a:buFont typeface="Arial" panose="020B0604020202020204" pitchFamily="34" charset="0"/>
        <a:buChar char="•"/>
        <a:defRPr sz="1400" kern="1200">
          <a:solidFill>
            <a:schemeClr val="tx1"/>
          </a:solidFill>
          <a:latin typeface="+mn-lt"/>
          <a:ea typeface="+mn-ea"/>
          <a:cs typeface="+mn-cs"/>
        </a:defRPr>
      </a:lvl4pPr>
      <a:lvl5pPr marL="1010816" indent="-135728" algn="l" defTabSz="685783" rtl="0" eaLnBrk="1" latinLnBrk="0" hangingPunct="1">
        <a:lnSpc>
          <a:spcPct val="114000"/>
        </a:lnSpc>
        <a:spcBef>
          <a:spcPts val="0"/>
        </a:spcBef>
        <a:buFont typeface="Arial" panose="020B0604020202020204" pitchFamily="34" charset="0"/>
        <a:buChar char="•"/>
        <a:defRPr sz="14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1275" userDrawn="1">
          <p15:clr>
            <a:srgbClr val="F26B43"/>
          </p15:clr>
        </p15:guide>
        <p15:guide id="2" pos="2767" userDrawn="1">
          <p15:clr>
            <a:srgbClr val="F26B43"/>
          </p15:clr>
        </p15:guide>
        <p15:guide id="3" pos="2993" userDrawn="1">
          <p15:clr>
            <a:srgbClr val="F26B43"/>
          </p15:clr>
        </p15:guide>
        <p15:guide id="4" pos="385" userDrawn="1">
          <p15:clr>
            <a:srgbClr val="F26B43"/>
          </p15:clr>
        </p15:guide>
        <p15:guide id="5" pos="5375" userDrawn="1">
          <p15:clr>
            <a:srgbClr val="F26B43"/>
          </p15:clr>
        </p15:guide>
        <p15:guide id="6" orient="horz" pos="372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esy.de/~haufs/project_and_config.web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esy.de/~haufs/states.web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esy.de/~haufs/alarm.webm"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esy.de/~haufs/Kazam_screencast_00007.webm"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lvl="0"/>
            <a:r>
              <a:rPr lang="en-US" sz="2400" dirty="0" err="1"/>
              <a:t>Karabo</a:t>
            </a:r>
            <a:r>
              <a:rPr lang="en-US" sz="2400" dirty="0"/>
              <a:t> 2.0 Workshop: From Configuration to </a:t>
            </a:r>
            <a:r>
              <a:rPr lang="en-US" sz="2400" dirty="0" smtClean="0"/>
              <a:t>Data Acquisition</a:t>
            </a:r>
            <a:endParaRPr lang="en-US" sz="2400" dirty="0"/>
          </a:p>
        </p:txBody>
      </p:sp>
      <p:sp>
        <p:nvSpPr>
          <p:cNvPr id="3" name="Subtitle 2"/>
          <p:cNvSpPr>
            <a:spLocks noGrp="1"/>
          </p:cNvSpPr>
          <p:nvPr>
            <p:ph type="subTitle" idx="1"/>
          </p:nvPr>
        </p:nvSpPr>
        <p:spPr/>
        <p:txBody>
          <a:bodyPr/>
          <a:lstStyle/>
          <a:p>
            <a:r>
              <a:rPr lang="en-GB" dirty="0" smtClean="0"/>
              <a:t>Steffen Hauf</a:t>
            </a:r>
            <a:r>
              <a:rPr lang="en-GB" dirty="0"/>
              <a:t> </a:t>
            </a:r>
            <a:r>
              <a:rPr lang="en-GB" dirty="0" smtClean="0"/>
              <a:t>for CAS</a:t>
            </a:r>
            <a:endParaRPr lang="en-GB" dirty="0"/>
          </a:p>
          <a:p>
            <a:r>
              <a:rPr lang="en-GB" dirty="0" smtClean="0"/>
              <a:t>Hamburg, 24.01.17</a:t>
            </a:r>
            <a:endParaRPr lang="en-GB" dirty="0"/>
          </a:p>
        </p:txBody>
      </p:sp>
    </p:spTree>
    <p:extLst>
      <p:ext uri="{BB962C8B-B14F-4D97-AF65-F5344CB8AC3E}">
        <p14:creationId xmlns:p14="http://schemas.microsoft.com/office/powerpoint/2010/main" val="190192561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Up-Down Arrow 41"/>
          <p:cNvSpPr/>
          <p:nvPr/>
        </p:nvSpPr>
        <p:spPr>
          <a:xfrm>
            <a:off x="4876799" y="2455337"/>
            <a:ext cx="1473200" cy="1608668"/>
          </a:xfrm>
          <a:prstGeom prst="upDownArrow">
            <a:avLst/>
          </a:prstGeom>
          <a:solidFill>
            <a:schemeClr val="accent3">
              <a:lumMod val="60000"/>
              <a:lumOff val="40000"/>
            </a:schemeClr>
          </a:solidFill>
        </p:spPr>
        <p:txBody>
          <a:bodyPr rtlCol="0" anchor="ctr">
            <a:noAutofit/>
          </a:bodyPr>
          <a:lstStyle/>
          <a:p>
            <a:pPr algn="ctr">
              <a:lnSpc>
                <a:spcPct val="113000"/>
              </a:lnSpc>
            </a:pPr>
            <a:endParaRPr lang="en-US" sz="1400" dirty="0" err="1" smtClean="0"/>
          </a:p>
        </p:txBody>
      </p:sp>
      <p:sp>
        <p:nvSpPr>
          <p:cNvPr id="43" name="Up-Down Arrow 42"/>
          <p:cNvSpPr/>
          <p:nvPr/>
        </p:nvSpPr>
        <p:spPr>
          <a:xfrm>
            <a:off x="1354665" y="2404533"/>
            <a:ext cx="1473200" cy="1608668"/>
          </a:xfrm>
          <a:prstGeom prst="upDownArrow">
            <a:avLst/>
          </a:prstGeom>
          <a:solidFill>
            <a:schemeClr val="accent3">
              <a:lumMod val="60000"/>
              <a:lumOff val="40000"/>
            </a:schemeClr>
          </a:solidFill>
        </p:spPr>
        <p:txBody>
          <a:bodyPr rtlCol="0" anchor="ctr">
            <a:noAutofit/>
          </a:bodyPr>
          <a:lstStyle/>
          <a:p>
            <a:pPr algn="ctr">
              <a:lnSpc>
                <a:spcPct val="113000"/>
              </a:lnSpc>
            </a:pPr>
            <a:endParaRPr lang="en-US" sz="1400" dirty="0" err="1" smtClean="0"/>
          </a:p>
        </p:txBody>
      </p:sp>
      <p:sp>
        <p:nvSpPr>
          <p:cNvPr id="26" name="Up-Down Arrow 25"/>
          <p:cNvSpPr/>
          <p:nvPr/>
        </p:nvSpPr>
        <p:spPr>
          <a:xfrm>
            <a:off x="6485464" y="2455333"/>
            <a:ext cx="1473200" cy="1608668"/>
          </a:xfrm>
          <a:prstGeom prst="upDownArrow">
            <a:avLst/>
          </a:prstGeom>
          <a:solidFill>
            <a:schemeClr val="accent3">
              <a:lumMod val="60000"/>
              <a:lumOff val="40000"/>
            </a:schemeClr>
          </a:solidFill>
        </p:spPr>
        <p:txBody>
          <a:bodyPr rtlCol="0" anchor="ctr">
            <a:noAutofit/>
          </a:bodyPr>
          <a:lstStyle/>
          <a:p>
            <a:pPr algn="ctr">
              <a:lnSpc>
                <a:spcPct val="113000"/>
              </a:lnSpc>
            </a:pPr>
            <a:endParaRPr lang="en-US" sz="1400" dirty="0" err="1" smtClean="0"/>
          </a:p>
        </p:txBody>
      </p:sp>
      <p:sp>
        <p:nvSpPr>
          <p:cNvPr id="2" name="Title 1"/>
          <p:cNvSpPr>
            <a:spLocks noGrp="1"/>
          </p:cNvSpPr>
          <p:nvPr>
            <p:ph type="title"/>
          </p:nvPr>
        </p:nvSpPr>
        <p:spPr/>
        <p:txBody>
          <a:bodyPr/>
          <a:lstStyle/>
          <a:p>
            <a:r>
              <a:rPr lang="en-US" dirty="0" smtClean="0"/>
              <a:t>Overview in Terms of Topology: Production environment</a:t>
            </a:r>
            <a:endParaRPr lang="en-US" dirty="0"/>
          </a:p>
        </p:txBody>
      </p:sp>
      <p:sp>
        <p:nvSpPr>
          <p:cNvPr id="6" name="Magnetic Disk 5"/>
          <p:cNvSpPr/>
          <p:nvPr/>
        </p:nvSpPr>
        <p:spPr>
          <a:xfrm>
            <a:off x="3708402" y="4910659"/>
            <a:ext cx="524933" cy="1049867"/>
          </a:xfrm>
          <a:prstGeom prst="flowChartMagneticDisk">
            <a:avLst/>
          </a:prstGeom>
          <a:solidFill>
            <a:schemeClr val="bg2">
              <a:lumMod val="40000"/>
              <a:lumOff val="60000"/>
            </a:schemeClr>
          </a:solidFill>
          <a:ln>
            <a:solidFill>
              <a:schemeClr val="bg2">
                <a:lumMod val="75000"/>
              </a:schemeClr>
            </a:solidFill>
          </a:ln>
        </p:spPr>
        <p:txBody>
          <a:bodyPr rtlCol="0" anchor="ctr">
            <a:noAutofit/>
          </a:bodyPr>
          <a:lstStyle/>
          <a:p>
            <a:pPr algn="ctr">
              <a:lnSpc>
                <a:spcPct val="113000"/>
              </a:lnSpc>
            </a:pPr>
            <a:endParaRPr lang="en-US" sz="1400" dirty="0" err="1" smtClean="0"/>
          </a:p>
        </p:txBody>
      </p:sp>
      <p:sp>
        <p:nvSpPr>
          <p:cNvPr id="7" name="Process 6"/>
          <p:cNvSpPr/>
          <p:nvPr/>
        </p:nvSpPr>
        <p:spPr>
          <a:xfrm>
            <a:off x="1625602" y="5367860"/>
            <a:ext cx="1456267" cy="795866"/>
          </a:xfrm>
          <a:prstGeom prst="flowChartProcess">
            <a:avLst/>
          </a:prstGeom>
          <a:solidFill>
            <a:schemeClr val="bg2">
              <a:lumMod val="60000"/>
              <a:lumOff val="40000"/>
            </a:schemeClr>
          </a:solidFill>
          <a:ln>
            <a:solidFill>
              <a:schemeClr val="accent1">
                <a:lumMod val="50000"/>
                <a:lumOff val="50000"/>
              </a:schemeClr>
            </a:solidFill>
          </a:ln>
        </p:spPr>
        <p:txBody>
          <a:bodyPr rtlCol="0" anchor="ctr">
            <a:noAutofit/>
          </a:bodyPr>
          <a:lstStyle/>
          <a:p>
            <a:pPr algn="ctr">
              <a:lnSpc>
                <a:spcPct val="113000"/>
              </a:lnSpc>
            </a:pPr>
            <a:r>
              <a:rPr lang="en-US" sz="1400" dirty="0" err="1" smtClean="0"/>
              <a:t>GuiServer</a:t>
            </a:r>
            <a:endParaRPr lang="en-US" sz="1400" dirty="0" smtClean="0"/>
          </a:p>
        </p:txBody>
      </p:sp>
      <p:sp>
        <p:nvSpPr>
          <p:cNvPr id="8" name="Process 7"/>
          <p:cNvSpPr/>
          <p:nvPr/>
        </p:nvSpPr>
        <p:spPr>
          <a:xfrm>
            <a:off x="4876802" y="6349991"/>
            <a:ext cx="1456267" cy="795866"/>
          </a:xfrm>
          <a:prstGeom prst="flowChartProcess">
            <a:avLst/>
          </a:prstGeom>
          <a:solidFill>
            <a:schemeClr val="accent1">
              <a:lumMod val="25000"/>
              <a:lumOff val="75000"/>
            </a:schemeClr>
          </a:solidFill>
          <a:ln w="28575" cmpd="sng">
            <a:solidFill>
              <a:srgbClr val="FF0000"/>
            </a:solidFill>
          </a:ln>
        </p:spPr>
        <p:txBody>
          <a:bodyPr rtlCol="0" anchor="ctr">
            <a:noAutofit/>
          </a:bodyPr>
          <a:lstStyle/>
          <a:p>
            <a:pPr algn="ctr">
              <a:lnSpc>
                <a:spcPct val="113000"/>
              </a:lnSpc>
            </a:pPr>
            <a:r>
              <a:rPr lang="en-US" sz="1400" dirty="0" err="1" smtClean="0"/>
              <a:t>DataLogger</a:t>
            </a:r>
            <a:endParaRPr lang="en-US" sz="1400" dirty="0" smtClean="0"/>
          </a:p>
        </p:txBody>
      </p:sp>
      <p:sp>
        <p:nvSpPr>
          <p:cNvPr id="9" name="Process 8"/>
          <p:cNvSpPr/>
          <p:nvPr/>
        </p:nvSpPr>
        <p:spPr>
          <a:xfrm>
            <a:off x="4741335" y="7518393"/>
            <a:ext cx="1456267" cy="795866"/>
          </a:xfrm>
          <a:prstGeom prst="flowChartProcess">
            <a:avLst/>
          </a:prstGeom>
          <a:solidFill>
            <a:schemeClr val="accent1">
              <a:lumMod val="25000"/>
              <a:lumOff val="75000"/>
            </a:schemeClr>
          </a:solidFill>
          <a:ln>
            <a:solidFill>
              <a:schemeClr val="accent1">
                <a:lumMod val="50000"/>
                <a:lumOff val="50000"/>
              </a:schemeClr>
            </a:solidFill>
          </a:ln>
        </p:spPr>
        <p:txBody>
          <a:bodyPr rtlCol="0" anchor="ctr">
            <a:noAutofit/>
          </a:bodyPr>
          <a:lstStyle/>
          <a:p>
            <a:pPr algn="ctr">
              <a:lnSpc>
                <a:spcPct val="113000"/>
              </a:lnSpc>
            </a:pPr>
            <a:r>
              <a:rPr lang="en-US" sz="1400" dirty="0" err="1" smtClean="0"/>
              <a:t>DataLogger</a:t>
            </a:r>
            <a:r>
              <a:rPr lang="en-US" sz="1400" dirty="0" smtClean="0"/>
              <a:t/>
            </a:r>
            <a:br>
              <a:rPr lang="en-US" sz="1400" dirty="0" smtClean="0"/>
            </a:br>
            <a:r>
              <a:rPr lang="en-US" sz="1400" dirty="0" smtClean="0"/>
              <a:t>Manager</a:t>
            </a:r>
          </a:p>
        </p:txBody>
      </p:sp>
      <p:sp>
        <p:nvSpPr>
          <p:cNvPr id="10" name="Process 9"/>
          <p:cNvSpPr/>
          <p:nvPr/>
        </p:nvSpPr>
        <p:spPr>
          <a:xfrm>
            <a:off x="2929467" y="7061193"/>
            <a:ext cx="1456267" cy="795866"/>
          </a:xfrm>
          <a:prstGeom prst="flowChartProcess">
            <a:avLst/>
          </a:prstGeom>
          <a:solidFill>
            <a:schemeClr val="accent1">
              <a:lumMod val="25000"/>
              <a:lumOff val="75000"/>
            </a:schemeClr>
          </a:solidFill>
          <a:ln>
            <a:solidFill>
              <a:schemeClr val="accent1">
                <a:lumMod val="50000"/>
                <a:lumOff val="50000"/>
              </a:schemeClr>
            </a:solidFill>
          </a:ln>
        </p:spPr>
        <p:txBody>
          <a:bodyPr rtlCol="0" anchor="ctr">
            <a:noAutofit/>
          </a:bodyPr>
          <a:lstStyle/>
          <a:p>
            <a:pPr algn="ctr">
              <a:lnSpc>
                <a:spcPct val="113000"/>
              </a:lnSpc>
            </a:pPr>
            <a:r>
              <a:rPr lang="en-US" sz="1400" dirty="0" err="1" smtClean="0"/>
              <a:t>ProjectManager</a:t>
            </a:r>
            <a:endParaRPr lang="en-US" sz="1400" dirty="0" smtClean="0"/>
          </a:p>
        </p:txBody>
      </p:sp>
      <p:sp>
        <p:nvSpPr>
          <p:cNvPr id="11" name="Process 10"/>
          <p:cNvSpPr/>
          <p:nvPr/>
        </p:nvSpPr>
        <p:spPr>
          <a:xfrm>
            <a:off x="2794000" y="3623726"/>
            <a:ext cx="1456267" cy="795866"/>
          </a:xfrm>
          <a:prstGeom prst="flowChartProcess">
            <a:avLst/>
          </a:prstGeom>
          <a:solidFill>
            <a:schemeClr val="accent1">
              <a:lumMod val="25000"/>
              <a:lumOff val="75000"/>
            </a:schemeClr>
          </a:solidFill>
          <a:ln>
            <a:solidFill>
              <a:schemeClr val="accent1">
                <a:lumMod val="50000"/>
                <a:lumOff val="50000"/>
              </a:schemeClr>
            </a:solidFill>
          </a:ln>
        </p:spPr>
        <p:txBody>
          <a:bodyPr rtlCol="0" anchor="ctr">
            <a:noAutofit/>
          </a:bodyPr>
          <a:lstStyle/>
          <a:p>
            <a:pPr algn="ctr">
              <a:lnSpc>
                <a:spcPct val="113000"/>
              </a:lnSpc>
            </a:pPr>
            <a:r>
              <a:rPr lang="en-US" sz="1400" dirty="0" smtClean="0"/>
              <a:t>Run</a:t>
            </a:r>
            <a:br>
              <a:rPr lang="en-US" sz="1400" dirty="0" smtClean="0"/>
            </a:br>
            <a:r>
              <a:rPr lang="en-US" sz="1400" dirty="0" smtClean="0"/>
              <a:t>Configurator</a:t>
            </a:r>
          </a:p>
        </p:txBody>
      </p:sp>
      <p:sp>
        <p:nvSpPr>
          <p:cNvPr id="12" name="Process 11"/>
          <p:cNvSpPr/>
          <p:nvPr/>
        </p:nvSpPr>
        <p:spPr>
          <a:xfrm>
            <a:off x="6485466" y="3623726"/>
            <a:ext cx="1456267" cy="795866"/>
          </a:xfrm>
          <a:prstGeom prst="flowChartProcess">
            <a:avLst/>
          </a:prstGeom>
          <a:solidFill>
            <a:schemeClr val="accent1">
              <a:lumMod val="25000"/>
              <a:lumOff val="75000"/>
            </a:schemeClr>
          </a:solidFill>
          <a:ln>
            <a:solidFill>
              <a:schemeClr val="accent1">
                <a:lumMod val="50000"/>
                <a:lumOff val="50000"/>
              </a:schemeClr>
            </a:solidFill>
          </a:ln>
        </p:spPr>
        <p:txBody>
          <a:bodyPr rtlCol="0" anchor="ctr">
            <a:noAutofit/>
          </a:bodyPr>
          <a:lstStyle/>
          <a:p>
            <a:pPr algn="ctr">
              <a:lnSpc>
                <a:spcPct val="113000"/>
              </a:lnSpc>
            </a:pPr>
            <a:r>
              <a:rPr lang="en-US" sz="1400" dirty="0" smtClean="0"/>
              <a:t>Run </a:t>
            </a:r>
            <a:r>
              <a:rPr lang="en-US" sz="1400" dirty="0" err="1" smtClean="0"/>
              <a:t>Config</a:t>
            </a:r>
            <a:r>
              <a:rPr lang="en-US" sz="1400" dirty="0" smtClean="0"/>
              <a:t> Group</a:t>
            </a:r>
          </a:p>
        </p:txBody>
      </p:sp>
      <p:sp>
        <p:nvSpPr>
          <p:cNvPr id="14" name="Process 13"/>
          <p:cNvSpPr/>
          <p:nvPr/>
        </p:nvSpPr>
        <p:spPr>
          <a:xfrm>
            <a:off x="4859865" y="3623726"/>
            <a:ext cx="1456267" cy="795866"/>
          </a:xfrm>
          <a:prstGeom prst="flowChartProcess">
            <a:avLst/>
          </a:prstGeom>
          <a:solidFill>
            <a:schemeClr val="accent1">
              <a:lumMod val="25000"/>
              <a:lumOff val="75000"/>
            </a:schemeClr>
          </a:solidFill>
          <a:ln>
            <a:solidFill>
              <a:schemeClr val="accent1">
                <a:lumMod val="50000"/>
                <a:lumOff val="50000"/>
              </a:schemeClr>
            </a:solidFill>
          </a:ln>
        </p:spPr>
        <p:txBody>
          <a:bodyPr rtlCol="0" anchor="ctr">
            <a:noAutofit/>
          </a:bodyPr>
          <a:lstStyle/>
          <a:p>
            <a:pPr algn="ctr">
              <a:lnSpc>
                <a:spcPct val="113000"/>
              </a:lnSpc>
            </a:pPr>
            <a:r>
              <a:rPr lang="en-US" sz="1400" dirty="0" smtClean="0"/>
              <a:t>Run </a:t>
            </a:r>
            <a:r>
              <a:rPr lang="en-US" sz="1400" dirty="0" err="1" smtClean="0"/>
              <a:t>Config</a:t>
            </a:r>
            <a:r>
              <a:rPr lang="en-US" sz="1400" dirty="0" smtClean="0"/>
              <a:t> Group</a:t>
            </a:r>
          </a:p>
        </p:txBody>
      </p:sp>
      <p:sp>
        <p:nvSpPr>
          <p:cNvPr id="15" name="Process 14"/>
          <p:cNvSpPr/>
          <p:nvPr/>
        </p:nvSpPr>
        <p:spPr>
          <a:xfrm>
            <a:off x="6790269" y="6383858"/>
            <a:ext cx="1456267" cy="795866"/>
          </a:xfrm>
          <a:prstGeom prst="flowChartProcess">
            <a:avLst/>
          </a:prstGeom>
          <a:solidFill>
            <a:schemeClr val="accent1">
              <a:lumMod val="25000"/>
              <a:lumOff val="75000"/>
            </a:schemeClr>
          </a:solidFill>
          <a:ln w="28575" cmpd="sng">
            <a:solidFill>
              <a:srgbClr val="FF0000"/>
            </a:solidFill>
          </a:ln>
        </p:spPr>
        <p:txBody>
          <a:bodyPr rtlCol="0" anchor="ctr">
            <a:noAutofit/>
          </a:bodyPr>
          <a:lstStyle/>
          <a:p>
            <a:pPr algn="ctr">
              <a:lnSpc>
                <a:spcPct val="113000"/>
              </a:lnSpc>
            </a:pPr>
            <a:r>
              <a:rPr lang="en-US" sz="1400" dirty="0" err="1" smtClean="0"/>
              <a:t>DataLogger</a:t>
            </a:r>
            <a:endParaRPr lang="en-US" sz="1400" dirty="0" smtClean="0"/>
          </a:p>
        </p:txBody>
      </p:sp>
      <p:sp>
        <p:nvSpPr>
          <p:cNvPr id="16" name="Process 15"/>
          <p:cNvSpPr/>
          <p:nvPr/>
        </p:nvSpPr>
        <p:spPr>
          <a:xfrm>
            <a:off x="6790267" y="5113860"/>
            <a:ext cx="1456267" cy="795866"/>
          </a:xfrm>
          <a:prstGeom prst="flowChartProcess">
            <a:avLst/>
          </a:prstGeom>
          <a:solidFill>
            <a:schemeClr val="accent1">
              <a:lumMod val="25000"/>
              <a:lumOff val="75000"/>
            </a:schemeClr>
          </a:solidFill>
          <a:ln w="28575" cmpd="sng">
            <a:solidFill>
              <a:srgbClr val="FF0000"/>
            </a:solidFill>
          </a:ln>
        </p:spPr>
        <p:txBody>
          <a:bodyPr rtlCol="0" anchor="ctr">
            <a:noAutofit/>
          </a:bodyPr>
          <a:lstStyle/>
          <a:p>
            <a:pPr algn="ctr">
              <a:lnSpc>
                <a:spcPct val="113000"/>
              </a:lnSpc>
            </a:pPr>
            <a:r>
              <a:rPr lang="en-US" sz="1400" dirty="0" smtClean="0"/>
              <a:t>Device</a:t>
            </a:r>
          </a:p>
        </p:txBody>
      </p:sp>
      <p:sp>
        <p:nvSpPr>
          <p:cNvPr id="17" name="Magnetic Disk 16"/>
          <p:cNvSpPr/>
          <p:nvPr/>
        </p:nvSpPr>
        <p:spPr>
          <a:xfrm>
            <a:off x="1862670" y="6925725"/>
            <a:ext cx="524933" cy="1049867"/>
          </a:xfrm>
          <a:prstGeom prst="flowChartMagneticDisk">
            <a:avLst/>
          </a:prstGeom>
          <a:solidFill>
            <a:schemeClr val="bg2">
              <a:lumMod val="40000"/>
              <a:lumOff val="60000"/>
            </a:schemeClr>
          </a:solidFill>
          <a:ln>
            <a:solidFill>
              <a:schemeClr val="bg2">
                <a:lumMod val="75000"/>
              </a:schemeClr>
            </a:solidFill>
          </a:ln>
        </p:spPr>
        <p:txBody>
          <a:bodyPr rtlCol="0" anchor="ctr">
            <a:noAutofit/>
          </a:bodyPr>
          <a:lstStyle/>
          <a:p>
            <a:pPr algn="ctr">
              <a:lnSpc>
                <a:spcPct val="113000"/>
              </a:lnSpc>
            </a:pPr>
            <a:endParaRPr lang="en-US" sz="1400" dirty="0" err="1" smtClean="0"/>
          </a:p>
        </p:txBody>
      </p:sp>
      <p:sp>
        <p:nvSpPr>
          <p:cNvPr id="22" name="Multidocument 21"/>
          <p:cNvSpPr/>
          <p:nvPr/>
        </p:nvSpPr>
        <p:spPr>
          <a:xfrm>
            <a:off x="220136" y="3691459"/>
            <a:ext cx="1422400" cy="1371600"/>
          </a:xfrm>
          <a:prstGeom prst="flowChartMultidocument">
            <a:avLst/>
          </a:prstGeom>
          <a:solidFill>
            <a:schemeClr val="bg2">
              <a:lumMod val="60000"/>
              <a:lumOff val="40000"/>
            </a:schemeClr>
          </a:solidFill>
          <a:ln>
            <a:solidFill>
              <a:srgbClr val="4B60DE"/>
            </a:solidFill>
          </a:ln>
        </p:spPr>
        <p:txBody>
          <a:bodyPr rtlCol="0" anchor="ctr">
            <a:noAutofit/>
          </a:bodyPr>
          <a:lstStyle/>
          <a:p>
            <a:pPr algn="ctr">
              <a:lnSpc>
                <a:spcPct val="113000"/>
              </a:lnSpc>
            </a:pPr>
            <a:r>
              <a:rPr lang="en-US" sz="1400" dirty="0" smtClean="0"/>
              <a:t>GUI Clients</a:t>
            </a:r>
          </a:p>
        </p:txBody>
      </p:sp>
      <p:cxnSp>
        <p:nvCxnSpPr>
          <p:cNvPr id="24" name="Straight Arrow Connector 23"/>
          <p:cNvCxnSpPr>
            <a:stCxn id="11" idx="2"/>
          </p:cNvCxnSpPr>
          <p:nvPr/>
        </p:nvCxnSpPr>
        <p:spPr>
          <a:xfrm>
            <a:off x="3522134" y="4419592"/>
            <a:ext cx="423335" cy="626533"/>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4131736" y="4419592"/>
            <a:ext cx="3217333" cy="795867"/>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4" idx="2"/>
          </p:cNvCxnSpPr>
          <p:nvPr/>
        </p:nvCxnSpPr>
        <p:spPr>
          <a:xfrm flipH="1">
            <a:off x="4114803" y="4419592"/>
            <a:ext cx="1473196" cy="643467"/>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8" idx="1"/>
          </p:cNvCxnSpPr>
          <p:nvPr/>
        </p:nvCxnSpPr>
        <p:spPr>
          <a:xfrm flipH="1" flipV="1">
            <a:off x="4072471" y="5734747"/>
            <a:ext cx="804331" cy="1013177"/>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16" idx="1"/>
            <a:endCxn id="6" idx="4"/>
          </p:cNvCxnSpPr>
          <p:nvPr/>
        </p:nvCxnSpPr>
        <p:spPr>
          <a:xfrm flipH="1" flipV="1">
            <a:off x="4233335" y="5435593"/>
            <a:ext cx="2556932" cy="762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flipV="1">
            <a:off x="4199469" y="5689592"/>
            <a:ext cx="2709335" cy="7112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3" name="Process 12"/>
          <p:cNvSpPr/>
          <p:nvPr/>
        </p:nvSpPr>
        <p:spPr>
          <a:xfrm>
            <a:off x="4876800" y="5113860"/>
            <a:ext cx="1456267" cy="795866"/>
          </a:xfrm>
          <a:prstGeom prst="flowChartProcess">
            <a:avLst/>
          </a:prstGeom>
          <a:solidFill>
            <a:schemeClr val="accent1">
              <a:lumMod val="25000"/>
              <a:lumOff val="75000"/>
            </a:schemeClr>
          </a:solidFill>
          <a:ln w="28575" cmpd="sng">
            <a:solidFill>
              <a:srgbClr val="FF0000"/>
            </a:solidFill>
          </a:ln>
        </p:spPr>
        <p:txBody>
          <a:bodyPr rtlCol="0" anchor="ctr">
            <a:noAutofit/>
          </a:bodyPr>
          <a:lstStyle/>
          <a:p>
            <a:pPr algn="ctr">
              <a:lnSpc>
                <a:spcPct val="113000"/>
              </a:lnSpc>
            </a:pPr>
            <a:r>
              <a:rPr lang="en-US" sz="1400" dirty="0" smtClean="0"/>
              <a:t>Device</a:t>
            </a:r>
          </a:p>
        </p:txBody>
      </p:sp>
      <p:cxnSp>
        <p:nvCxnSpPr>
          <p:cNvPr id="48" name="Straight Arrow Connector 47"/>
          <p:cNvCxnSpPr/>
          <p:nvPr/>
        </p:nvCxnSpPr>
        <p:spPr>
          <a:xfrm flipH="1" flipV="1">
            <a:off x="4013203" y="5841992"/>
            <a:ext cx="914402" cy="1693334"/>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10" idx="0"/>
          </p:cNvCxnSpPr>
          <p:nvPr/>
        </p:nvCxnSpPr>
        <p:spPr>
          <a:xfrm flipV="1">
            <a:off x="3657601" y="5791192"/>
            <a:ext cx="186268" cy="1270001"/>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7" idx="3"/>
          </p:cNvCxnSpPr>
          <p:nvPr/>
        </p:nvCxnSpPr>
        <p:spPr>
          <a:xfrm flipV="1">
            <a:off x="3081869" y="5503325"/>
            <a:ext cx="728134" cy="26246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10" idx="1"/>
            <a:endCxn id="17" idx="4"/>
          </p:cNvCxnSpPr>
          <p:nvPr/>
        </p:nvCxnSpPr>
        <p:spPr>
          <a:xfrm flipH="1" flipV="1">
            <a:off x="2387603" y="7450659"/>
            <a:ext cx="541864" cy="8467"/>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2421469" y="4825992"/>
            <a:ext cx="1642533" cy="508000"/>
          </a:xfrm>
          <a:prstGeom prst="rect">
            <a:avLst/>
          </a:prstGeom>
          <a:noFill/>
        </p:spPr>
        <p:txBody>
          <a:bodyPr wrap="none" rtlCol="0">
            <a:noAutofit/>
          </a:bodyPr>
          <a:lstStyle/>
          <a:p>
            <a:pPr>
              <a:lnSpc>
                <a:spcPct val="112000"/>
              </a:lnSpc>
            </a:pPr>
            <a:r>
              <a:rPr lang="en-US" sz="1400" dirty="0" smtClean="0"/>
              <a:t>Central Broker</a:t>
            </a:r>
          </a:p>
        </p:txBody>
      </p:sp>
      <p:sp>
        <p:nvSpPr>
          <p:cNvPr id="64" name="TextBox 63"/>
          <p:cNvSpPr txBox="1"/>
          <p:nvPr/>
        </p:nvSpPr>
        <p:spPr>
          <a:xfrm>
            <a:off x="203203" y="7230526"/>
            <a:ext cx="1642533" cy="508000"/>
          </a:xfrm>
          <a:prstGeom prst="rect">
            <a:avLst/>
          </a:prstGeom>
          <a:noFill/>
        </p:spPr>
        <p:txBody>
          <a:bodyPr wrap="none" rtlCol="0">
            <a:noAutofit/>
          </a:bodyPr>
          <a:lstStyle/>
          <a:p>
            <a:pPr>
              <a:lnSpc>
                <a:spcPct val="112000"/>
              </a:lnSpc>
            </a:pPr>
            <a:r>
              <a:rPr lang="en-US" sz="1400" dirty="0" smtClean="0"/>
              <a:t>Project Database</a:t>
            </a:r>
          </a:p>
        </p:txBody>
      </p:sp>
      <p:cxnSp>
        <p:nvCxnSpPr>
          <p:cNvPr id="4" name="Elbow Connector 3"/>
          <p:cNvCxnSpPr>
            <a:stCxn id="22" idx="2"/>
            <a:endCxn id="7" idx="1"/>
          </p:cNvCxnSpPr>
          <p:nvPr/>
        </p:nvCxnSpPr>
        <p:spPr>
          <a:xfrm rot="16200000" flipH="1">
            <a:off x="851676" y="4991866"/>
            <a:ext cx="754677" cy="793175"/>
          </a:xfrm>
          <a:prstGeom prst="bentConnector2">
            <a:avLst/>
          </a:prstGeom>
          <a:ln w="38100" cmpd="sng">
            <a:solidFill>
              <a:schemeClr val="bg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70936" y="5503325"/>
            <a:ext cx="694267" cy="423333"/>
          </a:xfrm>
          <a:prstGeom prst="rect">
            <a:avLst/>
          </a:prstGeom>
          <a:noFill/>
        </p:spPr>
        <p:txBody>
          <a:bodyPr wrap="none" rtlCol="0">
            <a:noAutofit/>
          </a:bodyPr>
          <a:lstStyle/>
          <a:p>
            <a:pPr>
              <a:lnSpc>
                <a:spcPct val="112000"/>
              </a:lnSpc>
            </a:pPr>
            <a:r>
              <a:rPr lang="en-US" sz="1400" dirty="0" smtClean="0"/>
              <a:t>p2p</a:t>
            </a:r>
          </a:p>
        </p:txBody>
      </p:sp>
      <p:cxnSp>
        <p:nvCxnSpPr>
          <p:cNvPr id="18" name="Elbow Connector 17"/>
          <p:cNvCxnSpPr>
            <a:stCxn id="13" idx="2"/>
            <a:endCxn id="8" idx="0"/>
          </p:cNvCxnSpPr>
          <p:nvPr/>
        </p:nvCxnSpPr>
        <p:spPr>
          <a:xfrm rot="16200000" flipH="1">
            <a:off x="5384803" y="6129857"/>
            <a:ext cx="440265" cy="2"/>
          </a:xfrm>
          <a:prstGeom prst="bentConnector3">
            <a:avLst/>
          </a:prstGeom>
          <a:ln w="28575" cmpd="sng">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2" name="Elbow Connector 31"/>
          <p:cNvCxnSpPr>
            <a:stCxn id="16" idx="2"/>
            <a:endCxn id="15" idx="0"/>
          </p:cNvCxnSpPr>
          <p:nvPr/>
        </p:nvCxnSpPr>
        <p:spPr>
          <a:xfrm rot="16200000" flipH="1">
            <a:off x="7281336" y="6146791"/>
            <a:ext cx="474132" cy="2"/>
          </a:xfrm>
          <a:prstGeom prst="bentConnector3">
            <a:avLst>
              <a:gd name="adj1" fmla="val 50000"/>
            </a:avLst>
          </a:prstGeom>
          <a:ln w="28575" cmpd="sng">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4961469" y="5909725"/>
            <a:ext cx="694267" cy="423333"/>
          </a:xfrm>
          <a:prstGeom prst="rect">
            <a:avLst/>
          </a:prstGeom>
          <a:noFill/>
        </p:spPr>
        <p:txBody>
          <a:bodyPr wrap="none" rtlCol="0">
            <a:noAutofit/>
          </a:bodyPr>
          <a:lstStyle/>
          <a:p>
            <a:pPr>
              <a:lnSpc>
                <a:spcPct val="112000"/>
              </a:lnSpc>
            </a:pPr>
            <a:r>
              <a:rPr lang="en-US" sz="1400" dirty="0" smtClean="0"/>
              <a:t>p2p</a:t>
            </a:r>
          </a:p>
        </p:txBody>
      </p:sp>
      <p:sp>
        <p:nvSpPr>
          <p:cNvPr id="36" name="TextBox 35"/>
          <p:cNvSpPr txBox="1"/>
          <p:nvPr/>
        </p:nvSpPr>
        <p:spPr>
          <a:xfrm>
            <a:off x="7687736" y="5909725"/>
            <a:ext cx="694267" cy="423333"/>
          </a:xfrm>
          <a:prstGeom prst="rect">
            <a:avLst/>
          </a:prstGeom>
          <a:noFill/>
        </p:spPr>
        <p:txBody>
          <a:bodyPr wrap="none" rtlCol="0">
            <a:noAutofit/>
          </a:bodyPr>
          <a:lstStyle/>
          <a:p>
            <a:pPr>
              <a:lnSpc>
                <a:spcPct val="112000"/>
              </a:lnSpc>
            </a:pPr>
            <a:r>
              <a:rPr lang="en-US" sz="1400" dirty="0" smtClean="0"/>
              <a:t>p2p</a:t>
            </a:r>
          </a:p>
        </p:txBody>
      </p:sp>
      <p:sp>
        <p:nvSpPr>
          <p:cNvPr id="3" name="Rectangle 2"/>
          <p:cNvSpPr/>
          <p:nvPr/>
        </p:nvSpPr>
        <p:spPr>
          <a:xfrm>
            <a:off x="135467" y="1710267"/>
            <a:ext cx="8974667" cy="6756392"/>
          </a:xfrm>
          <a:prstGeom prst="rect">
            <a:avLst/>
          </a:prstGeom>
          <a:noFill/>
          <a:ln w="57150" cmpd="sng">
            <a:solidFill>
              <a:srgbClr val="FF0000"/>
            </a:solidFill>
            <a:prstDash val="sysDash"/>
          </a:ln>
        </p:spPr>
        <p:txBody>
          <a:bodyPr rtlCol="0" anchor="ctr">
            <a:noAutofit/>
          </a:bodyPr>
          <a:lstStyle/>
          <a:p>
            <a:pPr algn="ctr">
              <a:lnSpc>
                <a:spcPct val="113000"/>
              </a:lnSpc>
            </a:pPr>
            <a:endParaRPr lang="en-US" sz="1400" dirty="0" err="1" smtClean="0"/>
          </a:p>
        </p:txBody>
      </p:sp>
      <p:sp>
        <p:nvSpPr>
          <p:cNvPr id="19" name="Rectangle 18"/>
          <p:cNvSpPr/>
          <p:nvPr/>
        </p:nvSpPr>
        <p:spPr>
          <a:xfrm>
            <a:off x="541867" y="1964267"/>
            <a:ext cx="7907866" cy="914400"/>
          </a:xfrm>
          <a:prstGeom prst="rect">
            <a:avLst/>
          </a:prstGeom>
          <a:solidFill>
            <a:schemeClr val="bg2">
              <a:lumMod val="60000"/>
              <a:lumOff val="40000"/>
            </a:schemeClr>
          </a:solidFill>
          <a:ln>
            <a:solidFill>
              <a:srgbClr val="FF0000"/>
            </a:solidFill>
          </a:ln>
        </p:spPr>
        <p:txBody>
          <a:bodyPr rtlCol="0" anchor="ctr">
            <a:noAutofit/>
          </a:bodyPr>
          <a:lstStyle/>
          <a:p>
            <a:pPr algn="ctr">
              <a:lnSpc>
                <a:spcPct val="113000"/>
              </a:lnSpc>
            </a:pPr>
            <a:r>
              <a:rPr lang="en-US" b="1" dirty="0" smtClean="0"/>
              <a:t>ITDM provided local DAQ solution</a:t>
            </a:r>
          </a:p>
        </p:txBody>
      </p:sp>
      <p:cxnSp>
        <p:nvCxnSpPr>
          <p:cNvPr id="21" name="Straight Arrow Connector 20"/>
          <p:cNvCxnSpPr>
            <a:stCxn id="11" idx="0"/>
          </p:cNvCxnSpPr>
          <p:nvPr/>
        </p:nvCxnSpPr>
        <p:spPr>
          <a:xfrm flipH="1" flipV="1">
            <a:off x="3522133" y="2861733"/>
            <a:ext cx="1" cy="761993"/>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04797" y="3369729"/>
            <a:ext cx="8619067" cy="33867"/>
          </a:xfrm>
          <a:prstGeom prst="line">
            <a:avLst/>
          </a:prstGeom>
          <a:ln w="57150" cmpd="sng">
            <a:solidFill>
              <a:srgbClr val="7F7F7F"/>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550824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Concepts: Configuration</a:t>
            </a:r>
            <a:endParaRPr lang="en-US" dirty="0"/>
          </a:p>
        </p:txBody>
      </p:sp>
      <p:sp>
        <p:nvSpPr>
          <p:cNvPr id="3" name="Content Placeholder 2"/>
          <p:cNvSpPr>
            <a:spLocks noGrp="1"/>
          </p:cNvSpPr>
          <p:nvPr>
            <p:ph idx="1"/>
          </p:nvPr>
        </p:nvSpPr>
        <p:spPr/>
        <p:txBody>
          <a:bodyPr/>
          <a:lstStyle/>
          <a:p>
            <a:r>
              <a:rPr lang="en-US" sz="1800" dirty="0" smtClean="0"/>
              <a:t>A </a:t>
            </a:r>
            <a:r>
              <a:rPr lang="en-US" sz="1800" dirty="0" err="1" smtClean="0"/>
              <a:t>Karabo</a:t>
            </a:r>
            <a:r>
              <a:rPr lang="en-US" sz="1800" dirty="0" smtClean="0"/>
              <a:t> installation is customizable on different configuration levels:</a:t>
            </a:r>
            <a:endParaRPr lang="en-US" sz="1800" dirty="0"/>
          </a:p>
          <a:p>
            <a:pPr lvl="1"/>
            <a:r>
              <a:rPr lang="en-US" sz="1800" dirty="0" smtClean="0"/>
              <a:t> </a:t>
            </a:r>
            <a:r>
              <a:rPr lang="en-US" sz="1800" dirty="0" smtClean="0"/>
              <a:t>Device </a:t>
            </a:r>
            <a:r>
              <a:rPr lang="en-US" sz="1800" dirty="0" smtClean="0"/>
              <a:t>classes </a:t>
            </a:r>
            <a:r>
              <a:rPr lang="en-US" sz="1800" dirty="0" smtClean="0"/>
              <a:t>in </a:t>
            </a:r>
            <a:r>
              <a:rPr lang="en-US" sz="1800" dirty="0" smtClean="0"/>
              <a:t>use: determined at install time, extensible at run-time by installing more plugins and reconfiguring servers to host more devices.</a:t>
            </a:r>
          </a:p>
          <a:p>
            <a:pPr lvl="1"/>
            <a:r>
              <a:rPr lang="en-US" sz="1800" dirty="0"/>
              <a:t> </a:t>
            </a:r>
            <a:r>
              <a:rPr lang="en-US" sz="1800" dirty="0" smtClean="0"/>
              <a:t>Device instances: determines the number of devices actually running in the system</a:t>
            </a:r>
          </a:p>
          <a:p>
            <a:pPr lvl="2"/>
            <a:r>
              <a:rPr lang="en-US" sz="1800" dirty="0" smtClean="0"/>
              <a:t>For pipelined-processing the relation of these devices is also configurable, i.e. processing pipelines as directed graphs.</a:t>
            </a:r>
          </a:p>
          <a:p>
            <a:pPr lvl="1"/>
            <a:r>
              <a:rPr lang="en-US" sz="1800" dirty="0"/>
              <a:t> </a:t>
            </a:r>
            <a:r>
              <a:rPr lang="en-US" sz="1800" dirty="0" smtClean="0"/>
              <a:t>Device configuration: configures each individual </a:t>
            </a:r>
            <a:r>
              <a:rPr lang="en-US" sz="1800" dirty="0" smtClean="0"/>
              <a:t>device instance</a:t>
            </a:r>
            <a:endParaRPr lang="en-US" sz="1800" dirty="0" smtClean="0"/>
          </a:p>
          <a:p>
            <a:pPr lvl="1"/>
            <a:r>
              <a:rPr lang="en-US" sz="1800" dirty="0"/>
              <a:t> </a:t>
            </a:r>
            <a:r>
              <a:rPr lang="en-US" sz="1800" dirty="0" smtClean="0"/>
              <a:t>Run configuration: configures which data is recorded from devices for later analysis. Goes into the archive, accessible via a meta-data catalogue</a:t>
            </a:r>
          </a:p>
        </p:txBody>
      </p:sp>
    </p:spTree>
    <p:extLst>
      <p:ext uri="{BB962C8B-B14F-4D97-AF65-F5344CB8AC3E}">
        <p14:creationId xmlns:p14="http://schemas.microsoft.com/office/powerpoint/2010/main" val="178870682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Concepts: Configuration</a:t>
            </a:r>
            <a:endParaRPr lang="en-US" dirty="0"/>
          </a:p>
        </p:txBody>
      </p:sp>
      <p:sp>
        <p:nvSpPr>
          <p:cNvPr id="3" name="Content Placeholder 2"/>
          <p:cNvSpPr>
            <a:spLocks noGrp="1"/>
          </p:cNvSpPr>
          <p:nvPr>
            <p:ph idx="1"/>
          </p:nvPr>
        </p:nvSpPr>
        <p:spPr/>
        <p:txBody>
          <a:bodyPr/>
          <a:lstStyle/>
          <a:p>
            <a:r>
              <a:rPr lang="en-US" sz="1800" dirty="0" smtClean="0"/>
              <a:t>A </a:t>
            </a:r>
            <a:r>
              <a:rPr lang="en-US" sz="1800" dirty="0" err="1" smtClean="0"/>
              <a:t>Karabo</a:t>
            </a:r>
            <a:r>
              <a:rPr lang="en-US" sz="1800" dirty="0" smtClean="0"/>
              <a:t> Installation is customizable on different configuration levels:</a:t>
            </a:r>
            <a:endParaRPr lang="en-US" sz="1800" dirty="0"/>
          </a:p>
          <a:p>
            <a:pPr lvl="1"/>
            <a:r>
              <a:rPr lang="en-US" sz="1800" dirty="0" smtClean="0">
                <a:solidFill>
                  <a:schemeClr val="bg1">
                    <a:lumMod val="85000"/>
                  </a:schemeClr>
                </a:solidFill>
              </a:rPr>
              <a:t> Devices in use: determined at install time, extensible at run-time by installing more plugins and reconfiguring servers to host more devices.</a:t>
            </a:r>
          </a:p>
          <a:p>
            <a:pPr lvl="1"/>
            <a:r>
              <a:rPr lang="en-US" sz="1800" dirty="0"/>
              <a:t> </a:t>
            </a:r>
            <a:r>
              <a:rPr lang="en-US" sz="1800" b="1" dirty="0" smtClean="0"/>
              <a:t>Device instances: determines the number of devices actually running in the system</a:t>
            </a:r>
          </a:p>
          <a:p>
            <a:pPr lvl="2"/>
            <a:r>
              <a:rPr lang="en-US" sz="1800" b="1" dirty="0" smtClean="0"/>
              <a:t>For pipelined-processing the relation of these devices is also configurable, i.e. processing pipelines as directed graphs.</a:t>
            </a:r>
          </a:p>
          <a:p>
            <a:pPr lvl="1"/>
            <a:r>
              <a:rPr lang="en-US" sz="1800" b="1" dirty="0"/>
              <a:t> </a:t>
            </a:r>
            <a:r>
              <a:rPr lang="en-US" sz="1800" b="1" dirty="0" smtClean="0"/>
              <a:t>Device configuration: configures each individual device</a:t>
            </a:r>
          </a:p>
          <a:p>
            <a:pPr lvl="1"/>
            <a:r>
              <a:rPr lang="en-US" sz="1800" dirty="0">
                <a:solidFill>
                  <a:schemeClr val="tx2">
                    <a:lumMod val="60000"/>
                    <a:lumOff val="40000"/>
                  </a:schemeClr>
                </a:solidFill>
              </a:rPr>
              <a:t> </a:t>
            </a:r>
            <a:r>
              <a:rPr lang="en-US" sz="1800" dirty="0" smtClean="0">
                <a:solidFill>
                  <a:schemeClr val="tx2">
                    <a:lumMod val="60000"/>
                    <a:lumOff val="40000"/>
                  </a:schemeClr>
                </a:solidFill>
              </a:rPr>
              <a:t>Run configuration: configures which data is recorded from devices for later analysis. Goes into the archive, accessible via a meta-data catalogue</a:t>
            </a:r>
          </a:p>
        </p:txBody>
      </p:sp>
    </p:spTree>
    <p:extLst>
      <p:ext uri="{BB962C8B-B14F-4D97-AF65-F5344CB8AC3E}">
        <p14:creationId xmlns:p14="http://schemas.microsoft.com/office/powerpoint/2010/main" val="348753816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Concepts: Configuration</a:t>
            </a:r>
            <a:endParaRPr lang="en-US" dirty="0"/>
          </a:p>
        </p:txBody>
      </p:sp>
      <p:sp>
        <p:nvSpPr>
          <p:cNvPr id="3" name="Content Placeholder 2"/>
          <p:cNvSpPr>
            <a:spLocks noGrp="1"/>
          </p:cNvSpPr>
          <p:nvPr>
            <p:ph idx="1"/>
          </p:nvPr>
        </p:nvSpPr>
        <p:spPr/>
        <p:txBody>
          <a:bodyPr/>
          <a:lstStyle/>
          <a:p>
            <a:r>
              <a:rPr lang="en-US" sz="1800" dirty="0" smtClean="0"/>
              <a:t>A </a:t>
            </a:r>
            <a:r>
              <a:rPr lang="en-US" sz="1800" dirty="0" err="1" smtClean="0"/>
              <a:t>Karabo</a:t>
            </a:r>
            <a:r>
              <a:rPr lang="en-US" sz="1800" dirty="0" smtClean="0"/>
              <a:t> Installation is customizable on different configuration levels:</a:t>
            </a:r>
            <a:endParaRPr lang="en-US" sz="1800" dirty="0"/>
          </a:p>
          <a:p>
            <a:pPr lvl="1"/>
            <a:r>
              <a:rPr lang="en-US" sz="1800" dirty="0" smtClean="0">
                <a:solidFill>
                  <a:schemeClr val="bg1">
                    <a:lumMod val="85000"/>
                  </a:schemeClr>
                </a:solidFill>
              </a:rPr>
              <a:t> Devices in use: determined at install time, extensible at run-time by installing more plugins and reconfiguring servers to host more devices.</a:t>
            </a:r>
          </a:p>
          <a:p>
            <a:pPr lvl="1"/>
            <a:r>
              <a:rPr lang="en-US" sz="1800" dirty="0">
                <a:solidFill>
                  <a:srgbClr val="D9D9D9"/>
                </a:solidFill>
              </a:rPr>
              <a:t> </a:t>
            </a:r>
            <a:r>
              <a:rPr lang="en-US" sz="1800" dirty="0" smtClean="0">
                <a:solidFill>
                  <a:srgbClr val="D9D9D9"/>
                </a:solidFill>
              </a:rPr>
              <a:t>Device instances: determines the number of devices actually running in the system</a:t>
            </a:r>
          </a:p>
          <a:p>
            <a:pPr lvl="2"/>
            <a:r>
              <a:rPr lang="en-US" sz="1800" dirty="0" smtClean="0">
                <a:solidFill>
                  <a:srgbClr val="D9D9D9"/>
                </a:solidFill>
              </a:rPr>
              <a:t>For pipelined-processing the relation of these devices is also configurable, i.e. processing pipelines as directed graphs.</a:t>
            </a:r>
          </a:p>
          <a:p>
            <a:pPr lvl="1"/>
            <a:r>
              <a:rPr lang="en-US" sz="1800" dirty="0">
                <a:solidFill>
                  <a:srgbClr val="D9D9D9"/>
                </a:solidFill>
              </a:rPr>
              <a:t> </a:t>
            </a:r>
            <a:r>
              <a:rPr lang="en-US" sz="1800" dirty="0" smtClean="0">
                <a:solidFill>
                  <a:srgbClr val="D9D9D9"/>
                </a:solidFill>
              </a:rPr>
              <a:t>Device configuration: configures each individual device</a:t>
            </a:r>
          </a:p>
          <a:p>
            <a:pPr lvl="1"/>
            <a:r>
              <a:rPr lang="en-US" sz="1800" b="1" dirty="0"/>
              <a:t> </a:t>
            </a:r>
            <a:r>
              <a:rPr lang="en-US" sz="1800" b="1" dirty="0" smtClean="0"/>
              <a:t>Run configuration: configures which data is recorded from devices for later analysis. Goes into the archive, accessible via a meta-data catalogue – D. </a:t>
            </a:r>
            <a:r>
              <a:rPr lang="en-US" sz="1800" b="1" dirty="0" err="1" smtClean="0"/>
              <a:t>Boukhelef</a:t>
            </a:r>
            <a:r>
              <a:rPr lang="en-US" sz="1800" b="1" dirty="0" smtClean="0"/>
              <a:t> will present DAQ and DM details</a:t>
            </a:r>
          </a:p>
        </p:txBody>
      </p:sp>
    </p:spTree>
    <p:extLst>
      <p:ext uri="{BB962C8B-B14F-4D97-AF65-F5344CB8AC3E}">
        <p14:creationId xmlns:p14="http://schemas.microsoft.com/office/powerpoint/2010/main" val="424051568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Configurations: How its done in </a:t>
            </a:r>
            <a:r>
              <a:rPr lang="en-US" dirty="0" err="1" smtClean="0"/>
              <a:t>Karabo</a:t>
            </a:r>
            <a:endParaRPr lang="en-US" dirty="0"/>
          </a:p>
        </p:txBody>
      </p:sp>
      <p:sp>
        <p:nvSpPr>
          <p:cNvPr id="3" name="Rectangle 2"/>
          <p:cNvSpPr/>
          <p:nvPr/>
        </p:nvSpPr>
        <p:spPr>
          <a:xfrm>
            <a:off x="602565" y="2263759"/>
            <a:ext cx="1954381" cy="369332"/>
          </a:xfrm>
          <a:prstGeom prst="rect">
            <a:avLst/>
          </a:prstGeom>
        </p:spPr>
        <p:txBody>
          <a:bodyPr wrap="none">
            <a:spAutoFit/>
          </a:bodyPr>
          <a:lstStyle/>
          <a:p>
            <a:pPr marL="285750" indent="-285750">
              <a:buFont typeface="Arial"/>
              <a:buChar char="•"/>
            </a:pPr>
            <a:r>
              <a:rPr lang="en-US" dirty="0" smtClean="0">
                <a:hlinkClick r:id="rId2"/>
              </a:rPr>
              <a:t>Configurations</a:t>
            </a:r>
            <a:endParaRPr lang="en-US" dirty="0"/>
          </a:p>
        </p:txBody>
      </p:sp>
    </p:spTree>
    <p:extLst>
      <p:ext uri="{BB962C8B-B14F-4D97-AF65-F5344CB8AC3E}">
        <p14:creationId xmlns:p14="http://schemas.microsoft.com/office/powerpoint/2010/main" val="342512024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Configurations: How its done in </a:t>
            </a:r>
            <a:r>
              <a:rPr lang="en-US" dirty="0" err="1"/>
              <a:t>Karabo</a:t>
            </a:r>
            <a:endParaRPr lang="en-US" dirty="0"/>
          </a:p>
        </p:txBody>
      </p:sp>
      <p:sp>
        <p:nvSpPr>
          <p:cNvPr id="3" name="Content Placeholder 2"/>
          <p:cNvSpPr>
            <a:spLocks noGrp="1"/>
          </p:cNvSpPr>
          <p:nvPr>
            <p:ph idx="1"/>
          </p:nvPr>
        </p:nvSpPr>
        <p:spPr>
          <a:xfrm>
            <a:off x="611187" y="1668467"/>
            <a:ext cx="7921625" cy="4833933"/>
          </a:xfrm>
        </p:spPr>
        <p:txBody>
          <a:bodyPr/>
          <a:lstStyle/>
          <a:p>
            <a:r>
              <a:rPr lang="en-US" sz="1800" dirty="0" smtClean="0"/>
              <a:t> Server and device configurations are created through the same interface: the project panel of the </a:t>
            </a:r>
            <a:r>
              <a:rPr lang="en-US" sz="1800" dirty="0" err="1" smtClean="0"/>
              <a:t>Karabo</a:t>
            </a:r>
            <a:r>
              <a:rPr lang="en-US" sz="1800" dirty="0" smtClean="0"/>
              <a:t> GUI</a:t>
            </a:r>
          </a:p>
          <a:p>
            <a:pPr lvl="1"/>
            <a:r>
              <a:rPr lang="en-US" sz="1800" dirty="0"/>
              <a:t> </a:t>
            </a:r>
            <a:r>
              <a:rPr lang="en-US" sz="1800" dirty="0" smtClean="0"/>
              <a:t>For servers the host can be selected </a:t>
            </a:r>
            <a:r>
              <a:rPr lang="en-US" sz="1800" dirty="0" smtClean="0">
                <a:sym typeface="Wingdings"/>
              </a:rPr>
              <a:t> a daemon will then deploy to servers in the distributed system in the future</a:t>
            </a:r>
          </a:p>
          <a:p>
            <a:pPr lvl="1"/>
            <a:r>
              <a:rPr lang="en-US" sz="1800" dirty="0">
                <a:sym typeface="Wingdings"/>
              </a:rPr>
              <a:t> </a:t>
            </a:r>
            <a:r>
              <a:rPr lang="en-US" sz="1800" dirty="0" smtClean="0">
                <a:sym typeface="Wingdings"/>
              </a:rPr>
              <a:t>For devices an initial configuration is created. Part of this configuration is the server they are hosted upon</a:t>
            </a:r>
          </a:p>
          <a:p>
            <a:r>
              <a:rPr lang="en-US" sz="1800" dirty="0">
                <a:sym typeface="Wingdings"/>
              </a:rPr>
              <a:t> </a:t>
            </a:r>
            <a:r>
              <a:rPr lang="is-IS" sz="1800" dirty="0" smtClean="0">
                <a:sym typeface="Wingdings"/>
              </a:rPr>
              <a:t>All configurations are versioned as part of so called “Projects”. A project bundles servers, device configuraitons, GUI scenes, Macros and subprojects into a versioned entitiy.</a:t>
            </a:r>
          </a:p>
          <a:p>
            <a:r>
              <a:rPr lang="is-IS" sz="1800" dirty="0">
                <a:sym typeface="Wingdings"/>
              </a:rPr>
              <a:t> </a:t>
            </a:r>
            <a:r>
              <a:rPr lang="is-IS" sz="1800" dirty="0" smtClean="0">
                <a:sym typeface="Wingdings"/>
              </a:rPr>
              <a:t>Versions are easily identifyable by “aliases”, which adds more descriptive information to version numbers.</a:t>
            </a:r>
          </a:p>
          <a:p>
            <a:r>
              <a:rPr lang="is-IS" sz="1800" dirty="0">
                <a:sym typeface="Wingdings"/>
              </a:rPr>
              <a:t> </a:t>
            </a:r>
            <a:r>
              <a:rPr lang="is-IS" sz="1800" dirty="0" smtClean="0">
                <a:sym typeface="Wingdings"/>
              </a:rPr>
              <a:t>All information is stored in centralized database. User-specific access rights will be supported in the future.</a:t>
            </a:r>
            <a:endParaRPr lang="en-US" sz="1800" dirty="0"/>
          </a:p>
        </p:txBody>
      </p:sp>
      <p:pic>
        <p:nvPicPr>
          <p:cNvPr id="5" name="Picture 4"/>
          <p:cNvPicPr>
            <a:picLocks noChangeAspect="1"/>
          </p:cNvPicPr>
          <p:nvPr/>
        </p:nvPicPr>
        <p:blipFill>
          <a:blip r:embed="rId2"/>
          <a:stretch>
            <a:fillRect/>
          </a:stretch>
        </p:blipFill>
        <p:spPr>
          <a:xfrm>
            <a:off x="365079" y="3569837"/>
            <a:ext cx="7872458" cy="3438745"/>
          </a:xfrm>
          <a:prstGeom prst="rect">
            <a:avLst/>
          </a:prstGeom>
        </p:spPr>
      </p:pic>
    </p:spTree>
    <p:extLst>
      <p:ext uri="{BB962C8B-B14F-4D97-AF65-F5344CB8AC3E}">
        <p14:creationId xmlns:p14="http://schemas.microsoft.com/office/powerpoint/2010/main" val="400398450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Configurations: How its done in </a:t>
            </a:r>
            <a:r>
              <a:rPr lang="en-US" dirty="0" err="1"/>
              <a:t>Karabo</a:t>
            </a:r>
            <a:endParaRPr lang="en-US" dirty="0"/>
          </a:p>
        </p:txBody>
      </p:sp>
      <p:sp>
        <p:nvSpPr>
          <p:cNvPr id="3" name="Content Placeholder 2"/>
          <p:cNvSpPr>
            <a:spLocks noGrp="1"/>
          </p:cNvSpPr>
          <p:nvPr>
            <p:ph idx="1"/>
          </p:nvPr>
        </p:nvSpPr>
        <p:spPr>
          <a:xfrm>
            <a:off x="611187" y="1668467"/>
            <a:ext cx="7921625" cy="4833933"/>
          </a:xfrm>
        </p:spPr>
        <p:txBody>
          <a:bodyPr/>
          <a:lstStyle/>
          <a:p>
            <a:r>
              <a:rPr lang="en-US" sz="1800" dirty="0" smtClean="0"/>
              <a:t> Server and device configurations are created through the same interface: the project panel of the </a:t>
            </a:r>
            <a:r>
              <a:rPr lang="en-US" sz="1800" dirty="0" err="1" smtClean="0"/>
              <a:t>Karabo</a:t>
            </a:r>
            <a:r>
              <a:rPr lang="en-US" sz="1800" dirty="0" smtClean="0"/>
              <a:t> GUI</a:t>
            </a:r>
          </a:p>
          <a:p>
            <a:pPr lvl="1"/>
            <a:r>
              <a:rPr lang="en-US" sz="1800" dirty="0"/>
              <a:t> </a:t>
            </a:r>
            <a:r>
              <a:rPr lang="en-US" sz="1800" dirty="0" smtClean="0"/>
              <a:t>For servers the host can be selected </a:t>
            </a:r>
            <a:r>
              <a:rPr lang="en-US" sz="1800" dirty="0" smtClean="0">
                <a:sym typeface="Wingdings"/>
              </a:rPr>
              <a:t> a daemon will then deploy to servers in the distributed system in the future</a:t>
            </a:r>
          </a:p>
          <a:p>
            <a:pPr lvl="1"/>
            <a:r>
              <a:rPr lang="en-US" sz="1800" dirty="0">
                <a:sym typeface="Wingdings"/>
              </a:rPr>
              <a:t> </a:t>
            </a:r>
            <a:r>
              <a:rPr lang="en-US" sz="1800" dirty="0" smtClean="0">
                <a:sym typeface="Wingdings"/>
              </a:rPr>
              <a:t>For devices an initial configuration is created. Part of this configuration is the server they are hosted upon</a:t>
            </a:r>
          </a:p>
          <a:p>
            <a:r>
              <a:rPr lang="en-US" sz="1800" dirty="0">
                <a:sym typeface="Wingdings"/>
              </a:rPr>
              <a:t> </a:t>
            </a:r>
            <a:r>
              <a:rPr lang="is-IS" sz="1800" dirty="0" smtClean="0">
                <a:sym typeface="Wingdings"/>
              </a:rPr>
              <a:t>All configurations are versioned as part of so called “Projects”. A project bundles servers, device configuraitons, GUI scenes, Macros and subprojects into a versioned entitiy.</a:t>
            </a:r>
          </a:p>
          <a:p>
            <a:r>
              <a:rPr lang="is-IS" sz="1800" dirty="0">
                <a:sym typeface="Wingdings"/>
              </a:rPr>
              <a:t> </a:t>
            </a:r>
            <a:r>
              <a:rPr lang="is-IS" sz="1800" dirty="0" smtClean="0">
                <a:sym typeface="Wingdings"/>
              </a:rPr>
              <a:t>Versions are easily identifyable by “aliases”, which adds more descriptive information to version numbers.</a:t>
            </a:r>
          </a:p>
          <a:p>
            <a:r>
              <a:rPr lang="is-IS" sz="1800" dirty="0">
                <a:sym typeface="Wingdings"/>
              </a:rPr>
              <a:t> </a:t>
            </a:r>
            <a:r>
              <a:rPr lang="is-IS" sz="1800" dirty="0" smtClean="0">
                <a:sym typeface="Wingdings"/>
              </a:rPr>
              <a:t>All information is stored in centralized database. User-specific access rights will be supported in the future.</a:t>
            </a:r>
            <a:endParaRPr lang="en-US" sz="1800" dirty="0"/>
          </a:p>
        </p:txBody>
      </p:sp>
    </p:spTree>
    <p:extLst>
      <p:ext uri="{BB962C8B-B14F-4D97-AF65-F5344CB8AC3E}">
        <p14:creationId xmlns:p14="http://schemas.microsoft.com/office/powerpoint/2010/main" val="27668778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Concepts : Device States</a:t>
            </a:r>
            <a:endParaRPr lang="en-US" dirty="0"/>
          </a:p>
        </p:txBody>
      </p:sp>
      <p:sp>
        <p:nvSpPr>
          <p:cNvPr id="3" name="Content Placeholder 2"/>
          <p:cNvSpPr>
            <a:spLocks noGrp="1"/>
          </p:cNvSpPr>
          <p:nvPr>
            <p:ph idx="1"/>
          </p:nvPr>
        </p:nvSpPr>
        <p:spPr>
          <a:xfrm>
            <a:off x="611187" y="1794933"/>
            <a:ext cx="8261879" cy="4118509"/>
          </a:xfrm>
        </p:spPr>
        <p:txBody>
          <a:bodyPr/>
          <a:lstStyle/>
          <a:p>
            <a:r>
              <a:rPr lang="en-US" sz="1800" dirty="0" smtClean="0"/>
              <a:t> Within </a:t>
            </a:r>
            <a:r>
              <a:rPr lang="en-US" sz="1800" dirty="0" err="1" smtClean="0"/>
              <a:t>Karabo</a:t>
            </a:r>
            <a:r>
              <a:rPr lang="en-US" sz="1800" dirty="0" smtClean="0"/>
              <a:t> states are “unified”: there is a fixed set of states</a:t>
            </a:r>
          </a:p>
          <a:p>
            <a:r>
              <a:rPr lang="en-US" sz="1800" dirty="0"/>
              <a:t> </a:t>
            </a:r>
            <a:r>
              <a:rPr lang="en-US" sz="1800" dirty="0" smtClean="0"/>
              <a:t>States are assembled into a hierarchy, deriving for a small set of base-states.</a:t>
            </a:r>
          </a:p>
          <a:p>
            <a:r>
              <a:rPr lang="en-US" sz="1800" dirty="0"/>
              <a:t> </a:t>
            </a:r>
            <a:r>
              <a:rPr lang="en-US" sz="1800" dirty="0" smtClean="0"/>
              <a:t>By doing so each state can be automatically identified by the system:</a:t>
            </a:r>
          </a:p>
          <a:p>
            <a:pPr lvl="1"/>
            <a:r>
              <a:rPr lang="en-US" sz="1800" dirty="0" smtClean="0"/>
              <a:t> Identify error states and</a:t>
            </a:r>
            <a:br>
              <a:rPr lang="en-US" sz="1800" dirty="0" smtClean="0"/>
            </a:br>
            <a:r>
              <a:rPr lang="en-US" sz="1800" dirty="0" smtClean="0"/>
              <a:t> make users aware</a:t>
            </a:r>
          </a:p>
          <a:p>
            <a:pPr lvl="1"/>
            <a:r>
              <a:rPr lang="en-US" sz="1800" dirty="0" smtClean="0"/>
              <a:t> Assign a distinct color</a:t>
            </a:r>
            <a:br>
              <a:rPr lang="en-US" sz="1800" dirty="0" smtClean="0"/>
            </a:br>
            <a:r>
              <a:rPr lang="en-US" sz="1800" dirty="0" smtClean="0"/>
              <a:t> to each state</a:t>
            </a:r>
          </a:p>
          <a:p>
            <a:pPr lvl="1"/>
            <a:r>
              <a:rPr lang="en-US" sz="1800" dirty="0" smtClean="0"/>
              <a:t> Be able to automatically </a:t>
            </a:r>
            <a:br>
              <a:rPr lang="en-US" sz="1800" dirty="0" smtClean="0"/>
            </a:br>
            <a:r>
              <a:rPr lang="en-US" sz="1800" dirty="0" smtClean="0"/>
              <a:t> evaluated relations between states, e.g. the most significant out of an ensemble of states.</a:t>
            </a:r>
            <a:endParaRPr lang="en-US" sz="1800" dirty="0"/>
          </a:p>
        </p:txBody>
      </p:sp>
      <p:pic>
        <p:nvPicPr>
          <p:cNvPr id="4" name="Picture 3"/>
          <p:cNvPicPr>
            <a:picLocks noChangeAspect="1"/>
          </p:cNvPicPr>
          <p:nvPr/>
        </p:nvPicPr>
        <p:blipFill>
          <a:blip r:embed="rId2"/>
          <a:stretch>
            <a:fillRect/>
          </a:stretch>
        </p:blipFill>
        <p:spPr>
          <a:xfrm>
            <a:off x="4067698" y="3331634"/>
            <a:ext cx="5076302" cy="3001433"/>
          </a:xfrm>
          <a:prstGeom prst="rect">
            <a:avLst/>
          </a:prstGeom>
        </p:spPr>
      </p:pic>
    </p:spTree>
    <p:extLst>
      <p:ext uri="{BB962C8B-B14F-4D97-AF65-F5344CB8AC3E}">
        <p14:creationId xmlns:p14="http://schemas.microsoft.com/office/powerpoint/2010/main" val="140008579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States: </a:t>
            </a:r>
            <a:r>
              <a:rPr lang="en-US" dirty="0"/>
              <a:t>How its done in </a:t>
            </a:r>
            <a:r>
              <a:rPr lang="en-US" dirty="0" err="1"/>
              <a:t>Karabo</a:t>
            </a:r>
            <a:endParaRPr lang="en-US" dirty="0"/>
          </a:p>
        </p:txBody>
      </p:sp>
      <p:sp>
        <p:nvSpPr>
          <p:cNvPr id="4" name="Rectangle 3"/>
          <p:cNvSpPr/>
          <p:nvPr/>
        </p:nvSpPr>
        <p:spPr>
          <a:xfrm>
            <a:off x="602565" y="2263759"/>
            <a:ext cx="1120820" cy="369332"/>
          </a:xfrm>
          <a:prstGeom prst="rect">
            <a:avLst/>
          </a:prstGeom>
        </p:spPr>
        <p:txBody>
          <a:bodyPr wrap="none">
            <a:spAutoFit/>
          </a:bodyPr>
          <a:lstStyle/>
          <a:p>
            <a:pPr marL="285750" indent="-285750">
              <a:buFont typeface="Arial"/>
              <a:buChar char="•"/>
            </a:pPr>
            <a:r>
              <a:rPr lang="en-US" dirty="0" smtClean="0">
                <a:hlinkClick r:id="rId2"/>
              </a:rPr>
              <a:t>States</a:t>
            </a:r>
            <a:endParaRPr lang="en-US" dirty="0"/>
          </a:p>
        </p:txBody>
      </p:sp>
    </p:spTree>
    <p:extLst>
      <p:ext uri="{BB962C8B-B14F-4D97-AF65-F5344CB8AC3E}">
        <p14:creationId xmlns:p14="http://schemas.microsoft.com/office/powerpoint/2010/main" val="288174068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States: How its done in </a:t>
            </a:r>
            <a:r>
              <a:rPr lang="en-US" dirty="0" err="1"/>
              <a:t>Karabo</a:t>
            </a:r>
            <a:endParaRPr lang="en-US" dirty="0"/>
          </a:p>
        </p:txBody>
      </p:sp>
      <p:sp>
        <p:nvSpPr>
          <p:cNvPr id="3" name="Content Placeholder 2"/>
          <p:cNvSpPr>
            <a:spLocks noGrp="1"/>
          </p:cNvSpPr>
          <p:nvPr>
            <p:ph idx="1"/>
          </p:nvPr>
        </p:nvSpPr>
        <p:spPr/>
        <p:txBody>
          <a:bodyPr/>
          <a:lstStyle/>
          <a:p>
            <a:r>
              <a:rPr lang="en-US" sz="1800" dirty="0"/>
              <a:t> </a:t>
            </a:r>
            <a:r>
              <a:rPr lang="en-US" sz="1800" dirty="0" smtClean="0"/>
              <a:t>Unified states lead to the concept of standard icons which are state-aware.</a:t>
            </a:r>
          </a:p>
          <a:p>
            <a:r>
              <a:rPr lang="en-US" sz="1800" dirty="0"/>
              <a:t> </a:t>
            </a:r>
            <a:r>
              <a:rPr lang="en-US" sz="1800" dirty="0" smtClean="0"/>
              <a:t>These icons are from a standardized, to be used facility-wide</a:t>
            </a:r>
          </a:p>
          <a:p>
            <a:r>
              <a:rPr lang="en-US" sz="1800" dirty="0"/>
              <a:t> </a:t>
            </a:r>
            <a:r>
              <a:rPr lang="en-US" sz="1800" dirty="0" smtClean="0"/>
              <a:t>Each icons changes color according to state. Red and orange indicate  errors and are reserved colors throughout </a:t>
            </a:r>
            <a:r>
              <a:rPr lang="en-US" sz="1800" dirty="0" err="1" smtClean="0"/>
              <a:t>Karabo</a:t>
            </a:r>
            <a:endParaRPr lang="en-US" sz="1800" dirty="0" smtClean="0"/>
          </a:p>
          <a:p>
            <a:r>
              <a:rPr lang="en-US" sz="1800" dirty="0"/>
              <a:t> </a:t>
            </a:r>
            <a:r>
              <a:rPr lang="en-US" sz="1800" dirty="0" smtClean="0"/>
              <a:t>Additional indicators in the navigation views signify errors</a:t>
            </a:r>
          </a:p>
          <a:p>
            <a:r>
              <a:rPr lang="en-US" sz="1800" dirty="0"/>
              <a:t> </a:t>
            </a:r>
            <a:r>
              <a:rPr lang="en-US" sz="1800" dirty="0" err="1" smtClean="0"/>
              <a:t>Karabo</a:t>
            </a:r>
            <a:r>
              <a:rPr lang="en-US" sz="1800" dirty="0" smtClean="0"/>
              <a:t> states are used to signify the state of a device or hardware, they are not used to indicate alarms:</a:t>
            </a:r>
          </a:p>
          <a:p>
            <a:pPr lvl="1"/>
            <a:r>
              <a:rPr lang="en-US" sz="1800" dirty="0"/>
              <a:t> </a:t>
            </a:r>
            <a:r>
              <a:rPr lang="en-US" sz="1800" dirty="0" smtClean="0"/>
              <a:t>UNKNOWN state signifies that no connection to hardware is established, we thus don’t know its state</a:t>
            </a:r>
          </a:p>
          <a:p>
            <a:pPr lvl="1"/>
            <a:r>
              <a:rPr lang="en-US" sz="1800" dirty="0"/>
              <a:t> </a:t>
            </a:r>
            <a:r>
              <a:rPr lang="en-US" sz="1800" dirty="0" smtClean="0"/>
              <a:t>ERROR signifies an error on the hardware</a:t>
            </a:r>
          </a:p>
          <a:p>
            <a:pPr lvl="1"/>
            <a:r>
              <a:rPr lang="en-US" sz="1800" dirty="0"/>
              <a:t> </a:t>
            </a:r>
            <a:r>
              <a:rPr lang="en-US" sz="1800" dirty="0" smtClean="0"/>
              <a:t>All other behavior places the device in one of the NORMAL states</a:t>
            </a:r>
          </a:p>
        </p:txBody>
      </p:sp>
      <p:pic>
        <p:nvPicPr>
          <p:cNvPr id="5" name="Picture 4"/>
          <p:cNvPicPr>
            <a:picLocks noChangeAspect="1"/>
          </p:cNvPicPr>
          <p:nvPr/>
        </p:nvPicPr>
        <p:blipFill>
          <a:blip r:embed="rId2"/>
          <a:stretch>
            <a:fillRect/>
          </a:stretch>
        </p:blipFill>
        <p:spPr>
          <a:xfrm>
            <a:off x="127000" y="3848100"/>
            <a:ext cx="8890000" cy="3009900"/>
          </a:xfrm>
          <a:prstGeom prst="rect">
            <a:avLst/>
          </a:prstGeom>
        </p:spPr>
      </p:pic>
    </p:spTree>
    <p:extLst>
      <p:ext uri="{BB962C8B-B14F-4D97-AF65-F5344CB8AC3E}">
        <p14:creationId xmlns:p14="http://schemas.microsoft.com/office/powerpoint/2010/main" val="292051784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a:t>
            </a:r>
            <a:endParaRPr lang="en-GB" dirty="0"/>
          </a:p>
        </p:txBody>
      </p:sp>
      <p:sp>
        <p:nvSpPr>
          <p:cNvPr id="3" name="Content Placeholder 2"/>
          <p:cNvSpPr>
            <a:spLocks noGrp="1"/>
          </p:cNvSpPr>
          <p:nvPr>
            <p:ph idx="1"/>
          </p:nvPr>
        </p:nvSpPr>
        <p:spPr/>
        <p:txBody>
          <a:bodyPr/>
          <a:lstStyle/>
          <a:p>
            <a:r>
              <a:rPr lang="en-GB" sz="1800" dirty="0" smtClean="0"/>
              <a:t>System Configuration</a:t>
            </a:r>
          </a:p>
          <a:p>
            <a:r>
              <a:rPr lang="en-GB" sz="1800" dirty="0" smtClean="0"/>
              <a:t>States</a:t>
            </a:r>
          </a:p>
          <a:p>
            <a:r>
              <a:rPr lang="en-GB" sz="1800" dirty="0" smtClean="0"/>
              <a:t>Alarms</a:t>
            </a:r>
          </a:p>
          <a:p>
            <a:r>
              <a:rPr lang="en-GB" sz="1800" dirty="0" smtClean="0"/>
              <a:t>Control Data </a:t>
            </a:r>
            <a:r>
              <a:rPr lang="en-GB" sz="1800" dirty="0"/>
              <a:t>L</a:t>
            </a:r>
            <a:r>
              <a:rPr lang="en-GB" sz="1800" dirty="0" smtClean="0"/>
              <a:t>ogging</a:t>
            </a:r>
          </a:p>
          <a:p>
            <a:r>
              <a:rPr lang="en-GB" sz="1800" dirty="0" smtClean="0"/>
              <a:t>Run Configuration</a:t>
            </a:r>
          </a:p>
          <a:p>
            <a:r>
              <a:rPr lang="en-GB" sz="1800" dirty="0" smtClean="0"/>
              <a:t>Run Management – presented  by </a:t>
            </a:r>
            <a:r>
              <a:rPr lang="en-GB" sz="1800" dirty="0" err="1" smtClean="0"/>
              <a:t>Djelloul</a:t>
            </a:r>
            <a:r>
              <a:rPr lang="en-GB" sz="1800" dirty="0" smtClean="0"/>
              <a:t> </a:t>
            </a:r>
            <a:r>
              <a:rPr lang="en-GB" sz="1800" dirty="0" err="1" smtClean="0"/>
              <a:t>Boukhelef</a:t>
            </a:r>
            <a:endParaRPr lang="en-GB" sz="1800" dirty="0"/>
          </a:p>
          <a:p>
            <a:pPr marL="741741" lvl="3" indent="0">
              <a:buNone/>
            </a:pPr>
            <a:endParaRPr lang="en-GB" sz="1800" dirty="0"/>
          </a:p>
        </p:txBody>
      </p:sp>
    </p:spTree>
    <p:extLst>
      <p:ext uri="{BB962C8B-B14F-4D97-AF65-F5344CB8AC3E}">
        <p14:creationId xmlns:p14="http://schemas.microsoft.com/office/powerpoint/2010/main" val="208848526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States: How its done in </a:t>
            </a:r>
            <a:r>
              <a:rPr lang="en-US" dirty="0" err="1"/>
              <a:t>Karabo</a:t>
            </a:r>
            <a:endParaRPr lang="en-US" dirty="0"/>
          </a:p>
        </p:txBody>
      </p:sp>
      <p:sp>
        <p:nvSpPr>
          <p:cNvPr id="3" name="Content Placeholder 2"/>
          <p:cNvSpPr>
            <a:spLocks noGrp="1"/>
          </p:cNvSpPr>
          <p:nvPr>
            <p:ph idx="1"/>
          </p:nvPr>
        </p:nvSpPr>
        <p:spPr/>
        <p:txBody>
          <a:bodyPr/>
          <a:lstStyle/>
          <a:p>
            <a:r>
              <a:rPr lang="en-US" sz="1800" dirty="0"/>
              <a:t> </a:t>
            </a:r>
            <a:r>
              <a:rPr lang="en-US" sz="1800" dirty="0" smtClean="0"/>
              <a:t>Unified states lead to the concept of standard icons which are state-aware.</a:t>
            </a:r>
          </a:p>
          <a:p>
            <a:r>
              <a:rPr lang="en-US" sz="1800" dirty="0"/>
              <a:t> </a:t>
            </a:r>
            <a:r>
              <a:rPr lang="en-US" sz="1800" dirty="0" smtClean="0"/>
              <a:t>These icons are from a standardized, to be used facility-wide</a:t>
            </a:r>
          </a:p>
          <a:p>
            <a:r>
              <a:rPr lang="en-US" sz="1800" dirty="0"/>
              <a:t> </a:t>
            </a:r>
            <a:r>
              <a:rPr lang="en-US" sz="1800" dirty="0" smtClean="0"/>
              <a:t>Each icons changes color according to state. Red and orange indicate  errors and are reserved colors throughout </a:t>
            </a:r>
            <a:r>
              <a:rPr lang="en-US" sz="1800" dirty="0" err="1" smtClean="0"/>
              <a:t>Karabo</a:t>
            </a:r>
            <a:endParaRPr lang="en-US" sz="1800" dirty="0" smtClean="0"/>
          </a:p>
          <a:p>
            <a:r>
              <a:rPr lang="en-US" sz="1800" dirty="0"/>
              <a:t> </a:t>
            </a:r>
            <a:r>
              <a:rPr lang="en-US" sz="1800" dirty="0" smtClean="0"/>
              <a:t>Additional indicators in the navigation views signify errors</a:t>
            </a:r>
          </a:p>
          <a:p>
            <a:r>
              <a:rPr lang="en-US" sz="1800" dirty="0"/>
              <a:t> </a:t>
            </a:r>
            <a:r>
              <a:rPr lang="en-US" sz="1800" dirty="0" err="1" smtClean="0"/>
              <a:t>Karabo</a:t>
            </a:r>
            <a:r>
              <a:rPr lang="en-US" sz="1800" dirty="0" smtClean="0"/>
              <a:t> states are used to signify the state of a device or hardware, they are not used to indicate alarms:</a:t>
            </a:r>
          </a:p>
          <a:p>
            <a:pPr lvl="1"/>
            <a:r>
              <a:rPr lang="en-US" sz="1800" dirty="0"/>
              <a:t> </a:t>
            </a:r>
            <a:r>
              <a:rPr lang="en-US" sz="1800" dirty="0" smtClean="0"/>
              <a:t>UNKNOWN state signifies that no connection to hardware is established, we thus don’t know its state</a:t>
            </a:r>
          </a:p>
          <a:p>
            <a:pPr lvl="1"/>
            <a:r>
              <a:rPr lang="en-US" sz="1800" dirty="0"/>
              <a:t> </a:t>
            </a:r>
            <a:r>
              <a:rPr lang="en-US" sz="1800" dirty="0" smtClean="0"/>
              <a:t>ERROR signifies an error on the hardware</a:t>
            </a:r>
          </a:p>
          <a:p>
            <a:pPr lvl="1"/>
            <a:r>
              <a:rPr lang="en-US" sz="1800" dirty="0"/>
              <a:t> </a:t>
            </a:r>
            <a:r>
              <a:rPr lang="en-US" sz="1800" dirty="0" smtClean="0"/>
              <a:t>All other behavior places the device in one of the NORMAL states</a:t>
            </a:r>
          </a:p>
        </p:txBody>
      </p:sp>
    </p:spTree>
    <p:extLst>
      <p:ext uri="{BB962C8B-B14F-4D97-AF65-F5344CB8AC3E}">
        <p14:creationId xmlns:p14="http://schemas.microsoft.com/office/powerpoint/2010/main" val="48105757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 Alarms in a Control System</a:t>
            </a:r>
            <a:endParaRPr lang="en-US" dirty="0"/>
          </a:p>
        </p:txBody>
      </p:sp>
      <p:sp>
        <p:nvSpPr>
          <p:cNvPr id="3" name="Content Placeholder 2"/>
          <p:cNvSpPr>
            <a:spLocks noGrp="1"/>
          </p:cNvSpPr>
          <p:nvPr>
            <p:ph idx="1"/>
          </p:nvPr>
        </p:nvSpPr>
        <p:spPr/>
        <p:txBody>
          <a:bodyPr/>
          <a:lstStyle/>
          <a:p>
            <a:r>
              <a:rPr lang="en-US" sz="1800" dirty="0" smtClean="0"/>
              <a:t> In </a:t>
            </a:r>
            <a:r>
              <a:rPr lang="en-US" sz="1800" dirty="0" err="1" smtClean="0"/>
              <a:t>Karabo</a:t>
            </a:r>
            <a:r>
              <a:rPr lang="en-US" sz="1800" dirty="0" smtClean="0"/>
              <a:t> Alarms and Warning indicate that an operator should give attention to either a specific value, or a device</a:t>
            </a:r>
          </a:p>
          <a:p>
            <a:r>
              <a:rPr lang="en-US" sz="1800" dirty="0"/>
              <a:t> </a:t>
            </a:r>
            <a:r>
              <a:rPr lang="en-US" sz="1800" dirty="0" smtClean="0"/>
              <a:t>Alarms are not related with a device state. In fact: a device capable of asserting alarm conditions, should be in a NORMAL state. </a:t>
            </a:r>
          </a:p>
          <a:p>
            <a:r>
              <a:rPr lang="en-US" sz="1800" dirty="0"/>
              <a:t> </a:t>
            </a:r>
            <a:r>
              <a:rPr lang="en-US" sz="1800" dirty="0" smtClean="0"/>
              <a:t>We have lower and upper limit alarms, as well as variance based alarms. The latter is evaluated in a rolling window fashion</a:t>
            </a:r>
          </a:p>
          <a:p>
            <a:r>
              <a:rPr lang="en-US" sz="1800" dirty="0"/>
              <a:t> </a:t>
            </a:r>
            <a:r>
              <a:rPr lang="en-US" sz="1800" dirty="0" smtClean="0"/>
              <a:t>Alarms are centrally managed in an Alarm Service. They may either silently disappear when the condition triggering them passes, or need to be acknowledged.</a:t>
            </a:r>
          </a:p>
        </p:txBody>
      </p:sp>
    </p:spTree>
    <p:extLst>
      <p:ext uri="{BB962C8B-B14F-4D97-AF65-F5344CB8AC3E}">
        <p14:creationId xmlns:p14="http://schemas.microsoft.com/office/powerpoint/2010/main" val="345589780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Alarms: </a:t>
            </a:r>
            <a:r>
              <a:rPr lang="en-US" dirty="0"/>
              <a:t>How its done in </a:t>
            </a:r>
            <a:r>
              <a:rPr lang="en-US" dirty="0" err="1"/>
              <a:t>Karabo</a:t>
            </a:r>
            <a:endParaRPr lang="en-US" dirty="0"/>
          </a:p>
        </p:txBody>
      </p:sp>
      <p:sp>
        <p:nvSpPr>
          <p:cNvPr id="4" name="Rectangle 3"/>
          <p:cNvSpPr/>
          <p:nvPr/>
        </p:nvSpPr>
        <p:spPr>
          <a:xfrm>
            <a:off x="602565" y="2263759"/>
            <a:ext cx="1184940" cy="369332"/>
          </a:xfrm>
          <a:prstGeom prst="rect">
            <a:avLst/>
          </a:prstGeom>
        </p:spPr>
        <p:txBody>
          <a:bodyPr wrap="none">
            <a:spAutoFit/>
          </a:bodyPr>
          <a:lstStyle/>
          <a:p>
            <a:pPr marL="285750" indent="-285750">
              <a:buFont typeface="Arial"/>
              <a:buChar char="•"/>
            </a:pPr>
            <a:r>
              <a:rPr lang="en-US" dirty="0" smtClean="0">
                <a:hlinkClick r:id="rId2"/>
              </a:rPr>
              <a:t>Alarms</a:t>
            </a:r>
            <a:endParaRPr lang="en-US" dirty="0"/>
          </a:p>
        </p:txBody>
      </p:sp>
    </p:spTree>
    <p:extLst>
      <p:ext uri="{BB962C8B-B14F-4D97-AF65-F5344CB8AC3E}">
        <p14:creationId xmlns:p14="http://schemas.microsoft.com/office/powerpoint/2010/main" val="54862634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Alarms</a:t>
            </a:r>
            <a:r>
              <a:rPr lang="en-US" dirty="0" smtClean="0"/>
              <a:t>: </a:t>
            </a:r>
            <a:r>
              <a:rPr lang="en-US" dirty="0"/>
              <a:t>How its done in </a:t>
            </a:r>
            <a:r>
              <a:rPr lang="en-US" dirty="0" err="1"/>
              <a:t>Karabo</a:t>
            </a:r>
            <a:endParaRPr lang="en-US" dirty="0"/>
          </a:p>
        </p:txBody>
      </p:sp>
      <p:sp>
        <p:nvSpPr>
          <p:cNvPr id="3" name="Content Placeholder 2"/>
          <p:cNvSpPr>
            <a:spLocks noGrp="1"/>
          </p:cNvSpPr>
          <p:nvPr>
            <p:ph idx="1"/>
          </p:nvPr>
        </p:nvSpPr>
        <p:spPr>
          <a:xfrm>
            <a:off x="611187" y="1676400"/>
            <a:ext cx="8211165" cy="4690697"/>
          </a:xfrm>
        </p:spPr>
        <p:txBody>
          <a:bodyPr/>
          <a:lstStyle/>
          <a:p>
            <a:r>
              <a:rPr lang="en-US" sz="1600" dirty="0" smtClean="0"/>
              <a:t> All alarms in the system are indicated in the central alarm widget.</a:t>
            </a:r>
          </a:p>
          <a:p>
            <a:r>
              <a:rPr lang="en-US" sz="1600" dirty="0"/>
              <a:t> </a:t>
            </a:r>
            <a:r>
              <a:rPr lang="en-US" sz="1600" dirty="0" smtClean="0"/>
              <a:t>They do not change the state of the device the occur on</a:t>
            </a:r>
          </a:p>
          <a:p>
            <a:r>
              <a:rPr lang="en-US" sz="1600" dirty="0"/>
              <a:t> </a:t>
            </a:r>
            <a:r>
              <a:rPr lang="en-US" sz="1600" dirty="0" smtClean="0"/>
              <a:t>Acknowledging happens through the alarm service and is only possible if the alarm condition has passed.</a:t>
            </a:r>
          </a:p>
          <a:p>
            <a:r>
              <a:rPr lang="en-US" sz="1600" dirty="0"/>
              <a:t> </a:t>
            </a:r>
            <a:r>
              <a:rPr lang="en-US" sz="1600" dirty="0" smtClean="0"/>
              <a:t>The alarm service additionally provides direct access to the device configuration for a device in alarm condition.</a:t>
            </a:r>
          </a:p>
          <a:p>
            <a:r>
              <a:rPr lang="en-US" sz="1600" dirty="0"/>
              <a:t> </a:t>
            </a:r>
            <a:r>
              <a:rPr lang="en-US" sz="1600" dirty="0" smtClean="0"/>
              <a:t>The alarm service allows for filtering by alarm type</a:t>
            </a:r>
          </a:p>
          <a:p>
            <a:r>
              <a:rPr lang="en-US" sz="1600" dirty="0"/>
              <a:t> </a:t>
            </a:r>
            <a:r>
              <a:rPr lang="en-US" sz="1600" dirty="0" smtClean="0"/>
              <a:t>Alarms may have additional descriptions associated with them.</a:t>
            </a:r>
          </a:p>
          <a:p>
            <a:r>
              <a:rPr lang="en-US" sz="1600" dirty="0"/>
              <a:t> </a:t>
            </a:r>
            <a:r>
              <a:rPr lang="en-US" sz="1600" dirty="0" smtClean="0"/>
              <a:t>If an alarm occurs multiple times, i.e. a transient condition, it will appear once in the alarm list. The time of last occurrence is updated for each new alarm on the same device and property and of the same type</a:t>
            </a:r>
            <a:endParaRPr lang="en-US" sz="1600" dirty="0"/>
          </a:p>
        </p:txBody>
      </p:sp>
      <p:pic>
        <p:nvPicPr>
          <p:cNvPr id="4" name="Picture 3"/>
          <p:cNvPicPr>
            <a:picLocks noChangeAspect="1"/>
          </p:cNvPicPr>
          <p:nvPr/>
        </p:nvPicPr>
        <p:blipFill>
          <a:blip r:embed="rId2"/>
          <a:stretch>
            <a:fillRect/>
          </a:stretch>
        </p:blipFill>
        <p:spPr>
          <a:xfrm>
            <a:off x="348856" y="3871465"/>
            <a:ext cx="8406660" cy="2952071"/>
          </a:xfrm>
          <a:prstGeom prst="rect">
            <a:avLst/>
          </a:prstGeom>
        </p:spPr>
      </p:pic>
    </p:spTree>
    <p:extLst>
      <p:ext uri="{BB962C8B-B14F-4D97-AF65-F5344CB8AC3E}">
        <p14:creationId xmlns:p14="http://schemas.microsoft.com/office/powerpoint/2010/main" val="38830673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Alarms</a:t>
            </a:r>
            <a:r>
              <a:rPr lang="en-US" dirty="0" smtClean="0"/>
              <a:t>: </a:t>
            </a:r>
            <a:r>
              <a:rPr lang="en-US" dirty="0"/>
              <a:t>How its done in </a:t>
            </a:r>
            <a:r>
              <a:rPr lang="en-US" dirty="0" err="1"/>
              <a:t>Karabo</a:t>
            </a:r>
            <a:endParaRPr lang="en-US" dirty="0"/>
          </a:p>
        </p:txBody>
      </p:sp>
      <p:sp>
        <p:nvSpPr>
          <p:cNvPr id="3" name="Content Placeholder 2"/>
          <p:cNvSpPr>
            <a:spLocks noGrp="1"/>
          </p:cNvSpPr>
          <p:nvPr>
            <p:ph idx="1"/>
          </p:nvPr>
        </p:nvSpPr>
        <p:spPr>
          <a:xfrm>
            <a:off x="611187" y="1676400"/>
            <a:ext cx="8211165" cy="4690697"/>
          </a:xfrm>
        </p:spPr>
        <p:txBody>
          <a:bodyPr/>
          <a:lstStyle/>
          <a:p>
            <a:r>
              <a:rPr lang="en-US" sz="1600" dirty="0" smtClean="0"/>
              <a:t> All alarms in the system are indicated in the central alarm widget.</a:t>
            </a:r>
          </a:p>
          <a:p>
            <a:r>
              <a:rPr lang="en-US" sz="1600" dirty="0"/>
              <a:t> </a:t>
            </a:r>
            <a:r>
              <a:rPr lang="en-US" sz="1600" dirty="0" smtClean="0"/>
              <a:t>They do not change the state of the device the occur on</a:t>
            </a:r>
          </a:p>
          <a:p>
            <a:r>
              <a:rPr lang="en-US" sz="1600" dirty="0"/>
              <a:t> </a:t>
            </a:r>
            <a:r>
              <a:rPr lang="en-US" sz="1600" dirty="0" smtClean="0"/>
              <a:t>Acknowledging happens through the alarm service and is only possible if the alarm condition has passed.</a:t>
            </a:r>
          </a:p>
          <a:p>
            <a:r>
              <a:rPr lang="en-US" sz="1600" dirty="0"/>
              <a:t> </a:t>
            </a:r>
            <a:r>
              <a:rPr lang="en-US" sz="1600" dirty="0" smtClean="0"/>
              <a:t>The alarm service additionally provides direct access to the device configuration for a device in alarm condition.</a:t>
            </a:r>
          </a:p>
          <a:p>
            <a:r>
              <a:rPr lang="en-US" sz="1600" dirty="0"/>
              <a:t> </a:t>
            </a:r>
            <a:r>
              <a:rPr lang="en-US" sz="1600" dirty="0" smtClean="0"/>
              <a:t>The alarm service allows for filtering by alarm type</a:t>
            </a:r>
          </a:p>
          <a:p>
            <a:r>
              <a:rPr lang="en-US" sz="1600" dirty="0"/>
              <a:t> </a:t>
            </a:r>
            <a:r>
              <a:rPr lang="en-US" sz="1600" dirty="0" smtClean="0"/>
              <a:t>Alarms may have additional descriptions associated with them.</a:t>
            </a:r>
          </a:p>
          <a:p>
            <a:r>
              <a:rPr lang="en-US" sz="1600" dirty="0"/>
              <a:t> </a:t>
            </a:r>
            <a:r>
              <a:rPr lang="en-US" sz="1600" dirty="0" smtClean="0"/>
              <a:t>If an alarm occurs multiple times, i.e. a transient condition, it will appear once in the alarm list. The time of last occurrence is updated for each new alarm on the same device and property and of the same type</a:t>
            </a:r>
            <a:endParaRPr lang="en-US" sz="1600" dirty="0"/>
          </a:p>
        </p:txBody>
      </p:sp>
    </p:spTree>
    <p:extLst>
      <p:ext uri="{BB962C8B-B14F-4D97-AF65-F5344CB8AC3E}">
        <p14:creationId xmlns:p14="http://schemas.microsoft.com/office/powerpoint/2010/main" val="345589780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 Run Configuration</a:t>
            </a:r>
            <a:endParaRPr lang="en-US" dirty="0"/>
          </a:p>
        </p:txBody>
      </p:sp>
      <p:sp>
        <p:nvSpPr>
          <p:cNvPr id="7" name="Content Placeholder 2"/>
          <p:cNvSpPr>
            <a:spLocks noGrp="1"/>
          </p:cNvSpPr>
          <p:nvPr>
            <p:ph idx="1"/>
          </p:nvPr>
        </p:nvSpPr>
        <p:spPr>
          <a:xfrm>
            <a:off x="611187" y="2024067"/>
            <a:ext cx="7921625" cy="3889375"/>
          </a:xfrm>
        </p:spPr>
        <p:txBody>
          <a:bodyPr/>
          <a:lstStyle/>
          <a:p>
            <a:r>
              <a:rPr lang="en-US" sz="1800" dirty="0"/>
              <a:t> </a:t>
            </a:r>
            <a:r>
              <a:rPr lang="en-US" sz="1800" dirty="0" smtClean="0"/>
              <a:t>Run configuration determines which data sources are stored in the ITDM provided Data Management (DM) and Data Acquisition (DAQ) system</a:t>
            </a:r>
          </a:p>
          <a:p>
            <a:r>
              <a:rPr lang="en-US" sz="1800" dirty="0"/>
              <a:t> </a:t>
            </a:r>
            <a:r>
              <a:rPr lang="en-US" sz="1800" dirty="0" smtClean="0"/>
              <a:t>A data source is a device. Pipelined processing outputs on devices, e.g. for cameras a seen as separate data source</a:t>
            </a:r>
          </a:p>
          <a:p>
            <a:r>
              <a:rPr lang="en-US" sz="1800" dirty="0"/>
              <a:t> </a:t>
            </a:r>
            <a:r>
              <a:rPr lang="en-US" sz="1800" dirty="0" smtClean="0"/>
              <a:t>Data sources are grouped into “run configuration groups”. Examples are e.g. the LPD detector group, sample injection group, </a:t>
            </a:r>
            <a:r>
              <a:rPr lang="is-IS" sz="1800" dirty="0" smtClean="0"/>
              <a:t>…</a:t>
            </a:r>
          </a:p>
          <a:p>
            <a:r>
              <a:rPr lang="is-IS" sz="1800" dirty="0"/>
              <a:t> </a:t>
            </a:r>
            <a:r>
              <a:rPr lang="is-IS" sz="1800" dirty="0" smtClean="0"/>
              <a:t>In the run configurator theses groups are selected or deselected by the users. If selected alls data sources of a group will be included in DM and DAQ for a run</a:t>
            </a:r>
            <a:endParaRPr lang="en-US" sz="1800" dirty="0" smtClean="0"/>
          </a:p>
        </p:txBody>
      </p:sp>
    </p:spTree>
    <p:extLst>
      <p:ext uri="{BB962C8B-B14F-4D97-AF65-F5344CB8AC3E}">
        <p14:creationId xmlns:p14="http://schemas.microsoft.com/office/powerpoint/2010/main" val="165898566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Configuration: How its </a:t>
            </a:r>
            <a:r>
              <a:rPr lang="en-US" dirty="0"/>
              <a:t>done in </a:t>
            </a:r>
            <a:r>
              <a:rPr lang="en-US" dirty="0" err="1"/>
              <a:t>Karabo</a:t>
            </a:r>
            <a:endParaRPr lang="en-US" dirty="0"/>
          </a:p>
        </p:txBody>
      </p:sp>
      <p:sp>
        <p:nvSpPr>
          <p:cNvPr id="4" name="Rectangle 3"/>
          <p:cNvSpPr/>
          <p:nvPr/>
        </p:nvSpPr>
        <p:spPr>
          <a:xfrm>
            <a:off x="602565" y="2263759"/>
            <a:ext cx="2326278" cy="369332"/>
          </a:xfrm>
          <a:prstGeom prst="rect">
            <a:avLst/>
          </a:prstGeom>
        </p:spPr>
        <p:txBody>
          <a:bodyPr wrap="none">
            <a:spAutoFit/>
          </a:bodyPr>
          <a:lstStyle/>
          <a:p>
            <a:pPr marL="285750" indent="-285750">
              <a:buFont typeface="Arial"/>
              <a:buChar char="•"/>
            </a:pPr>
            <a:r>
              <a:rPr lang="en-US" dirty="0" smtClean="0">
                <a:hlinkClick r:id="rId2"/>
              </a:rPr>
              <a:t>Run Configuration</a:t>
            </a:r>
            <a:endParaRPr lang="en-US" dirty="0"/>
          </a:p>
        </p:txBody>
      </p:sp>
    </p:spTree>
    <p:extLst>
      <p:ext uri="{BB962C8B-B14F-4D97-AF65-F5344CB8AC3E}">
        <p14:creationId xmlns:p14="http://schemas.microsoft.com/office/powerpoint/2010/main" val="315204053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 Configuration: How its done in </a:t>
            </a:r>
            <a:r>
              <a:rPr lang="en-US" dirty="0" err="1"/>
              <a:t>Karabo</a:t>
            </a:r>
            <a:endParaRPr lang="en-US" dirty="0"/>
          </a:p>
        </p:txBody>
      </p:sp>
      <p:sp>
        <p:nvSpPr>
          <p:cNvPr id="3" name="Content Placeholder 2"/>
          <p:cNvSpPr>
            <a:spLocks noGrp="1"/>
          </p:cNvSpPr>
          <p:nvPr>
            <p:ph idx="1"/>
          </p:nvPr>
        </p:nvSpPr>
        <p:spPr>
          <a:xfrm>
            <a:off x="193177" y="1782942"/>
            <a:ext cx="5675060" cy="4139666"/>
          </a:xfrm>
        </p:spPr>
        <p:txBody>
          <a:bodyPr/>
          <a:lstStyle/>
          <a:p>
            <a:r>
              <a:rPr lang="en-US" sz="1600" dirty="0" smtClean="0"/>
              <a:t> The run configurator device has a special configuration panel for run configuration. It is however a normal device, so its configuration changes can be stored and versioned in the database</a:t>
            </a:r>
          </a:p>
          <a:p>
            <a:r>
              <a:rPr lang="en-US" sz="1600" dirty="0"/>
              <a:t> </a:t>
            </a:r>
            <a:r>
              <a:rPr lang="en-US" sz="1600" dirty="0" smtClean="0"/>
              <a:t>Run configuration groups have a configuration option for user and expert sources. Expert sources cannot be altered by normal users, and can for instance contain data that should always be present (housekeeping info)</a:t>
            </a:r>
          </a:p>
          <a:p>
            <a:r>
              <a:rPr lang="en-US" sz="1600" dirty="0"/>
              <a:t> </a:t>
            </a:r>
            <a:r>
              <a:rPr lang="en-US" sz="1600" dirty="0" smtClean="0"/>
              <a:t>Each source can have a behavior configured on what is recorded: </a:t>
            </a:r>
            <a:r>
              <a:rPr lang="en-US" sz="1600" dirty="0" err="1" smtClean="0"/>
              <a:t>init</a:t>
            </a:r>
            <a:r>
              <a:rPr lang="en-US" sz="1600" dirty="0" smtClean="0"/>
              <a:t>, read-only and record-all. </a:t>
            </a:r>
            <a:endParaRPr lang="en-US" sz="1600" dirty="0"/>
          </a:p>
          <a:p>
            <a:pPr lvl="1"/>
            <a:r>
              <a:rPr lang="en-US" sz="1600" dirty="0" smtClean="0"/>
              <a:t> If a source appears in user and expert fields, or in multiple run configuration groups the most-inclusive behavior is chosen</a:t>
            </a:r>
          </a:p>
          <a:p>
            <a:r>
              <a:rPr lang="en-US" sz="1600" dirty="0"/>
              <a:t> </a:t>
            </a:r>
            <a:r>
              <a:rPr lang="en-US" sz="1600" dirty="0" smtClean="0"/>
              <a:t>Sources can be configured to output to the online </a:t>
            </a:r>
            <a:r>
              <a:rPr lang="en-US" sz="1600" dirty="0" smtClean="0"/>
              <a:t>streams</a:t>
            </a:r>
            <a:endParaRPr lang="en-US" sz="1600" dirty="0" smtClean="0"/>
          </a:p>
        </p:txBody>
      </p:sp>
      <p:pic>
        <p:nvPicPr>
          <p:cNvPr id="4" name="Picture 3"/>
          <p:cNvPicPr>
            <a:picLocks noChangeAspect="1"/>
          </p:cNvPicPr>
          <p:nvPr/>
        </p:nvPicPr>
        <p:blipFill>
          <a:blip r:embed="rId2"/>
          <a:stretch>
            <a:fillRect/>
          </a:stretch>
        </p:blipFill>
        <p:spPr>
          <a:xfrm>
            <a:off x="5904551" y="2695150"/>
            <a:ext cx="3416300" cy="3873500"/>
          </a:xfrm>
          <a:prstGeom prst="rect">
            <a:avLst/>
          </a:prstGeom>
        </p:spPr>
      </p:pic>
    </p:spTree>
    <p:extLst>
      <p:ext uri="{BB962C8B-B14F-4D97-AF65-F5344CB8AC3E}">
        <p14:creationId xmlns:p14="http://schemas.microsoft.com/office/powerpoint/2010/main" val="45757884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sz="2000" dirty="0" smtClean="0"/>
              <a:t> </a:t>
            </a:r>
            <a:r>
              <a:rPr lang="en-US" sz="2000" dirty="0" err="1" smtClean="0"/>
              <a:t>Karabo</a:t>
            </a:r>
            <a:r>
              <a:rPr lang="en-US" sz="2000" dirty="0" smtClean="0"/>
              <a:t> is a SCADA system “that is batteries included”:</a:t>
            </a:r>
          </a:p>
          <a:p>
            <a:pPr lvl="1"/>
            <a:r>
              <a:rPr lang="en-US" sz="2000" dirty="0" smtClean="0"/>
              <a:t> In-build data logging</a:t>
            </a:r>
          </a:p>
          <a:p>
            <a:pPr lvl="1"/>
            <a:r>
              <a:rPr lang="en-US" sz="2000" dirty="0"/>
              <a:t> </a:t>
            </a:r>
            <a:r>
              <a:rPr lang="en-US" sz="2000" dirty="0" smtClean="0"/>
              <a:t>In-build run management</a:t>
            </a:r>
          </a:p>
          <a:p>
            <a:pPr lvl="1"/>
            <a:r>
              <a:rPr lang="en-US" sz="2000" dirty="0"/>
              <a:t> </a:t>
            </a:r>
            <a:r>
              <a:rPr lang="en-US" sz="2000" dirty="0" smtClean="0"/>
              <a:t>Close integration into DAQ</a:t>
            </a:r>
          </a:p>
          <a:p>
            <a:pPr lvl="1"/>
            <a:r>
              <a:rPr lang="en-US" sz="2000" dirty="0"/>
              <a:t> </a:t>
            </a:r>
            <a:r>
              <a:rPr lang="en-US" sz="2000" dirty="0" smtClean="0"/>
              <a:t>In-build alarm system</a:t>
            </a:r>
          </a:p>
          <a:p>
            <a:pPr lvl="1"/>
            <a:r>
              <a:rPr lang="en-US" sz="2000" dirty="0"/>
              <a:t> </a:t>
            </a:r>
            <a:r>
              <a:rPr lang="en-US" sz="2000" dirty="0" smtClean="0"/>
              <a:t>In-build state-awareness</a:t>
            </a:r>
          </a:p>
          <a:p>
            <a:pPr lvl="1"/>
            <a:r>
              <a:rPr lang="en-US" sz="2000" dirty="0"/>
              <a:t> </a:t>
            </a:r>
            <a:r>
              <a:rPr lang="en-US" sz="2000" dirty="0" smtClean="0"/>
              <a:t>Integrated GUI-builder</a:t>
            </a:r>
          </a:p>
          <a:p>
            <a:pPr lvl="1"/>
            <a:r>
              <a:rPr lang="en-US" sz="2000" dirty="0"/>
              <a:t> </a:t>
            </a:r>
            <a:r>
              <a:rPr lang="en-US" sz="2000" dirty="0" smtClean="0"/>
              <a:t>In-build pipelined processing using generic exchange format</a:t>
            </a:r>
          </a:p>
          <a:p>
            <a:r>
              <a:rPr lang="en-US" sz="2000" dirty="0"/>
              <a:t> </a:t>
            </a:r>
            <a:r>
              <a:rPr lang="en-US" sz="2000" dirty="0" smtClean="0"/>
              <a:t>Bundled with essential dependencies</a:t>
            </a:r>
          </a:p>
          <a:p>
            <a:r>
              <a:rPr lang="en-US" sz="2000" dirty="0"/>
              <a:t> </a:t>
            </a:r>
            <a:r>
              <a:rPr lang="en-US" sz="2000" dirty="0" smtClean="0"/>
              <a:t>Support of both native C++ and Python </a:t>
            </a:r>
            <a:r>
              <a:rPr lang="en-US" sz="2000" dirty="0" smtClean="0"/>
              <a:t>Programming APIs</a:t>
            </a:r>
            <a:endParaRPr lang="en-US" sz="2000" dirty="0" smtClean="0"/>
          </a:p>
        </p:txBody>
      </p:sp>
    </p:spTree>
    <p:extLst>
      <p:ext uri="{BB962C8B-B14F-4D97-AF65-F5344CB8AC3E}">
        <p14:creationId xmlns:p14="http://schemas.microsoft.com/office/powerpoint/2010/main" val="127538804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in Terms of Topology: Broker messaging</a:t>
            </a:r>
            <a:endParaRPr lang="en-US" dirty="0"/>
          </a:p>
        </p:txBody>
      </p:sp>
      <p:sp>
        <p:nvSpPr>
          <p:cNvPr id="6" name="Magnetic Disk 5"/>
          <p:cNvSpPr/>
          <p:nvPr/>
        </p:nvSpPr>
        <p:spPr>
          <a:xfrm>
            <a:off x="3691466" y="3132667"/>
            <a:ext cx="524933" cy="1049867"/>
          </a:xfrm>
          <a:prstGeom prst="flowChartMagneticDisk">
            <a:avLst/>
          </a:prstGeom>
          <a:solidFill>
            <a:schemeClr val="bg2">
              <a:lumMod val="40000"/>
              <a:lumOff val="60000"/>
            </a:schemeClr>
          </a:solidFill>
          <a:ln>
            <a:solidFill>
              <a:schemeClr val="bg2">
                <a:lumMod val="75000"/>
              </a:schemeClr>
            </a:solidFill>
          </a:ln>
        </p:spPr>
        <p:txBody>
          <a:bodyPr rtlCol="0" anchor="ctr">
            <a:noAutofit/>
          </a:bodyPr>
          <a:lstStyle/>
          <a:p>
            <a:pPr algn="ctr">
              <a:lnSpc>
                <a:spcPct val="113000"/>
              </a:lnSpc>
            </a:pPr>
            <a:endParaRPr lang="en-US" sz="1400" dirty="0" err="1" smtClean="0"/>
          </a:p>
        </p:txBody>
      </p:sp>
      <p:sp>
        <p:nvSpPr>
          <p:cNvPr id="7" name="Process 6"/>
          <p:cNvSpPr/>
          <p:nvPr/>
        </p:nvSpPr>
        <p:spPr>
          <a:xfrm>
            <a:off x="1608666" y="3589868"/>
            <a:ext cx="1456267" cy="795866"/>
          </a:xfrm>
          <a:prstGeom prst="flowChartProcess">
            <a:avLst/>
          </a:prstGeom>
          <a:solidFill>
            <a:srgbClr val="BBD8E4"/>
          </a:solidFill>
          <a:ln>
            <a:solidFill>
              <a:schemeClr val="accent1">
                <a:lumMod val="50000"/>
                <a:lumOff val="50000"/>
              </a:schemeClr>
            </a:solidFill>
          </a:ln>
        </p:spPr>
        <p:txBody>
          <a:bodyPr rtlCol="0" anchor="ctr">
            <a:noAutofit/>
          </a:bodyPr>
          <a:lstStyle/>
          <a:p>
            <a:pPr algn="ctr">
              <a:lnSpc>
                <a:spcPct val="113000"/>
              </a:lnSpc>
            </a:pPr>
            <a:r>
              <a:rPr lang="en-US" sz="1400" dirty="0" err="1" smtClean="0"/>
              <a:t>GuiServer</a:t>
            </a:r>
            <a:endParaRPr lang="en-US" sz="1400" dirty="0" smtClean="0"/>
          </a:p>
        </p:txBody>
      </p:sp>
      <p:sp>
        <p:nvSpPr>
          <p:cNvPr id="8" name="Process 7"/>
          <p:cNvSpPr/>
          <p:nvPr/>
        </p:nvSpPr>
        <p:spPr>
          <a:xfrm>
            <a:off x="4859866" y="4571999"/>
            <a:ext cx="1456267" cy="795866"/>
          </a:xfrm>
          <a:prstGeom prst="flowChartProcess">
            <a:avLst/>
          </a:prstGeom>
          <a:solidFill>
            <a:schemeClr val="accent1">
              <a:lumMod val="25000"/>
              <a:lumOff val="75000"/>
            </a:schemeClr>
          </a:solidFill>
          <a:ln>
            <a:solidFill>
              <a:schemeClr val="accent1">
                <a:lumMod val="50000"/>
                <a:lumOff val="50000"/>
              </a:schemeClr>
            </a:solidFill>
          </a:ln>
        </p:spPr>
        <p:txBody>
          <a:bodyPr rtlCol="0" anchor="ctr">
            <a:noAutofit/>
          </a:bodyPr>
          <a:lstStyle/>
          <a:p>
            <a:pPr algn="ctr">
              <a:lnSpc>
                <a:spcPct val="113000"/>
              </a:lnSpc>
            </a:pPr>
            <a:r>
              <a:rPr lang="en-US" sz="1400" dirty="0" err="1" smtClean="0"/>
              <a:t>DataLogger</a:t>
            </a:r>
            <a:endParaRPr lang="en-US" sz="1400" dirty="0" smtClean="0"/>
          </a:p>
        </p:txBody>
      </p:sp>
      <p:sp>
        <p:nvSpPr>
          <p:cNvPr id="9" name="Process 8"/>
          <p:cNvSpPr/>
          <p:nvPr/>
        </p:nvSpPr>
        <p:spPr>
          <a:xfrm>
            <a:off x="4724399" y="5740401"/>
            <a:ext cx="1456267" cy="795866"/>
          </a:xfrm>
          <a:prstGeom prst="flowChartProcess">
            <a:avLst/>
          </a:prstGeom>
          <a:solidFill>
            <a:schemeClr val="accent1">
              <a:lumMod val="25000"/>
              <a:lumOff val="75000"/>
            </a:schemeClr>
          </a:solidFill>
          <a:ln>
            <a:solidFill>
              <a:schemeClr val="accent1">
                <a:lumMod val="50000"/>
                <a:lumOff val="50000"/>
              </a:schemeClr>
            </a:solidFill>
          </a:ln>
        </p:spPr>
        <p:txBody>
          <a:bodyPr rtlCol="0" anchor="ctr">
            <a:noAutofit/>
          </a:bodyPr>
          <a:lstStyle/>
          <a:p>
            <a:pPr algn="ctr">
              <a:lnSpc>
                <a:spcPct val="113000"/>
              </a:lnSpc>
            </a:pPr>
            <a:r>
              <a:rPr lang="en-US" sz="1400" dirty="0" err="1" smtClean="0"/>
              <a:t>DataLogger</a:t>
            </a:r>
            <a:r>
              <a:rPr lang="en-US" sz="1400" dirty="0" smtClean="0"/>
              <a:t/>
            </a:r>
            <a:br>
              <a:rPr lang="en-US" sz="1400" dirty="0" smtClean="0"/>
            </a:br>
            <a:r>
              <a:rPr lang="en-US" sz="1400" dirty="0" smtClean="0"/>
              <a:t>Manager</a:t>
            </a:r>
          </a:p>
        </p:txBody>
      </p:sp>
      <p:sp>
        <p:nvSpPr>
          <p:cNvPr id="10" name="Process 9"/>
          <p:cNvSpPr/>
          <p:nvPr/>
        </p:nvSpPr>
        <p:spPr>
          <a:xfrm>
            <a:off x="2912531" y="5283201"/>
            <a:ext cx="1456267" cy="795866"/>
          </a:xfrm>
          <a:prstGeom prst="flowChartProcess">
            <a:avLst/>
          </a:prstGeom>
          <a:solidFill>
            <a:schemeClr val="accent1">
              <a:lumMod val="25000"/>
              <a:lumOff val="75000"/>
            </a:schemeClr>
          </a:solidFill>
          <a:ln>
            <a:solidFill>
              <a:schemeClr val="accent1">
                <a:lumMod val="50000"/>
                <a:lumOff val="50000"/>
              </a:schemeClr>
            </a:solidFill>
          </a:ln>
        </p:spPr>
        <p:txBody>
          <a:bodyPr rtlCol="0" anchor="ctr">
            <a:noAutofit/>
          </a:bodyPr>
          <a:lstStyle/>
          <a:p>
            <a:pPr algn="ctr">
              <a:lnSpc>
                <a:spcPct val="113000"/>
              </a:lnSpc>
            </a:pPr>
            <a:r>
              <a:rPr lang="en-US" sz="1400" dirty="0" err="1" smtClean="0"/>
              <a:t>ProjectManager</a:t>
            </a:r>
            <a:endParaRPr lang="en-US" sz="1400" dirty="0" smtClean="0"/>
          </a:p>
        </p:txBody>
      </p:sp>
      <p:sp>
        <p:nvSpPr>
          <p:cNvPr id="11" name="Process 10"/>
          <p:cNvSpPr/>
          <p:nvPr/>
        </p:nvSpPr>
        <p:spPr>
          <a:xfrm>
            <a:off x="2777064" y="1845734"/>
            <a:ext cx="1456267" cy="795866"/>
          </a:xfrm>
          <a:prstGeom prst="flowChartProcess">
            <a:avLst/>
          </a:prstGeom>
          <a:solidFill>
            <a:schemeClr val="accent1">
              <a:lumMod val="25000"/>
              <a:lumOff val="75000"/>
            </a:schemeClr>
          </a:solidFill>
          <a:ln>
            <a:solidFill>
              <a:schemeClr val="accent1">
                <a:lumMod val="50000"/>
                <a:lumOff val="50000"/>
              </a:schemeClr>
            </a:solidFill>
          </a:ln>
        </p:spPr>
        <p:txBody>
          <a:bodyPr rtlCol="0" anchor="ctr">
            <a:noAutofit/>
          </a:bodyPr>
          <a:lstStyle/>
          <a:p>
            <a:pPr algn="ctr">
              <a:lnSpc>
                <a:spcPct val="113000"/>
              </a:lnSpc>
            </a:pPr>
            <a:r>
              <a:rPr lang="en-US" sz="1400" dirty="0" smtClean="0"/>
              <a:t>Run</a:t>
            </a:r>
            <a:br>
              <a:rPr lang="en-US" sz="1400" dirty="0" smtClean="0"/>
            </a:br>
            <a:r>
              <a:rPr lang="en-US" sz="1400" dirty="0" smtClean="0"/>
              <a:t>Configurator</a:t>
            </a:r>
          </a:p>
        </p:txBody>
      </p:sp>
      <p:sp>
        <p:nvSpPr>
          <p:cNvPr id="12" name="Process 11"/>
          <p:cNvSpPr/>
          <p:nvPr/>
        </p:nvSpPr>
        <p:spPr>
          <a:xfrm>
            <a:off x="6468530" y="1845734"/>
            <a:ext cx="1456267" cy="795866"/>
          </a:xfrm>
          <a:prstGeom prst="flowChartProcess">
            <a:avLst/>
          </a:prstGeom>
          <a:solidFill>
            <a:schemeClr val="accent1">
              <a:lumMod val="25000"/>
              <a:lumOff val="75000"/>
            </a:schemeClr>
          </a:solidFill>
          <a:ln>
            <a:solidFill>
              <a:schemeClr val="accent1">
                <a:lumMod val="50000"/>
                <a:lumOff val="50000"/>
              </a:schemeClr>
            </a:solidFill>
          </a:ln>
        </p:spPr>
        <p:txBody>
          <a:bodyPr rtlCol="0" anchor="ctr">
            <a:noAutofit/>
          </a:bodyPr>
          <a:lstStyle/>
          <a:p>
            <a:pPr algn="ctr">
              <a:lnSpc>
                <a:spcPct val="113000"/>
              </a:lnSpc>
            </a:pPr>
            <a:r>
              <a:rPr lang="en-US" sz="1400" dirty="0" smtClean="0"/>
              <a:t>Run </a:t>
            </a:r>
            <a:r>
              <a:rPr lang="en-US" sz="1400" dirty="0" err="1" smtClean="0"/>
              <a:t>Config</a:t>
            </a:r>
            <a:r>
              <a:rPr lang="en-US" sz="1400" dirty="0" smtClean="0"/>
              <a:t> Group</a:t>
            </a:r>
          </a:p>
        </p:txBody>
      </p:sp>
      <p:sp>
        <p:nvSpPr>
          <p:cNvPr id="14" name="Process 13"/>
          <p:cNvSpPr/>
          <p:nvPr/>
        </p:nvSpPr>
        <p:spPr>
          <a:xfrm>
            <a:off x="4842929" y="1845734"/>
            <a:ext cx="1456267" cy="795866"/>
          </a:xfrm>
          <a:prstGeom prst="flowChartProcess">
            <a:avLst/>
          </a:prstGeom>
          <a:solidFill>
            <a:schemeClr val="accent1">
              <a:lumMod val="25000"/>
              <a:lumOff val="75000"/>
            </a:schemeClr>
          </a:solidFill>
          <a:ln>
            <a:solidFill>
              <a:schemeClr val="accent1">
                <a:lumMod val="50000"/>
                <a:lumOff val="50000"/>
              </a:schemeClr>
            </a:solidFill>
          </a:ln>
        </p:spPr>
        <p:txBody>
          <a:bodyPr rtlCol="0" anchor="ctr">
            <a:noAutofit/>
          </a:bodyPr>
          <a:lstStyle/>
          <a:p>
            <a:pPr algn="ctr">
              <a:lnSpc>
                <a:spcPct val="113000"/>
              </a:lnSpc>
            </a:pPr>
            <a:r>
              <a:rPr lang="en-US" sz="1400" dirty="0" smtClean="0"/>
              <a:t>Run </a:t>
            </a:r>
            <a:r>
              <a:rPr lang="en-US" sz="1400" dirty="0" err="1" smtClean="0"/>
              <a:t>Config</a:t>
            </a:r>
            <a:r>
              <a:rPr lang="en-US" sz="1400" dirty="0" smtClean="0"/>
              <a:t> Group</a:t>
            </a:r>
          </a:p>
        </p:txBody>
      </p:sp>
      <p:sp>
        <p:nvSpPr>
          <p:cNvPr id="15" name="Process 14"/>
          <p:cNvSpPr/>
          <p:nvPr/>
        </p:nvSpPr>
        <p:spPr>
          <a:xfrm>
            <a:off x="6773333" y="4605866"/>
            <a:ext cx="1456267" cy="795866"/>
          </a:xfrm>
          <a:prstGeom prst="flowChartProcess">
            <a:avLst/>
          </a:prstGeom>
          <a:solidFill>
            <a:schemeClr val="accent1">
              <a:lumMod val="25000"/>
              <a:lumOff val="75000"/>
            </a:schemeClr>
          </a:solidFill>
          <a:ln>
            <a:solidFill>
              <a:schemeClr val="accent1">
                <a:lumMod val="50000"/>
                <a:lumOff val="50000"/>
              </a:schemeClr>
            </a:solidFill>
          </a:ln>
        </p:spPr>
        <p:txBody>
          <a:bodyPr rtlCol="0" anchor="ctr">
            <a:noAutofit/>
          </a:bodyPr>
          <a:lstStyle/>
          <a:p>
            <a:pPr algn="ctr">
              <a:lnSpc>
                <a:spcPct val="113000"/>
              </a:lnSpc>
            </a:pPr>
            <a:r>
              <a:rPr lang="en-US" sz="1400" dirty="0" err="1" smtClean="0"/>
              <a:t>DataLogger</a:t>
            </a:r>
            <a:endParaRPr lang="en-US" sz="1400" dirty="0" smtClean="0"/>
          </a:p>
        </p:txBody>
      </p:sp>
      <p:sp>
        <p:nvSpPr>
          <p:cNvPr id="16" name="Process 15"/>
          <p:cNvSpPr/>
          <p:nvPr/>
        </p:nvSpPr>
        <p:spPr>
          <a:xfrm>
            <a:off x="6773331" y="3335868"/>
            <a:ext cx="1456267" cy="795866"/>
          </a:xfrm>
          <a:prstGeom prst="flowChartProcess">
            <a:avLst/>
          </a:prstGeom>
          <a:solidFill>
            <a:schemeClr val="accent1">
              <a:lumMod val="25000"/>
              <a:lumOff val="75000"/>
            </a:schemeClr>
          </a:solidFill>
          <a:ln>
            <a:solidFill>
              <a:schemeClr val="accent1">
                <a:lumMod val="50000"/>
                <a:lumOff val="50000"/>
              </a:schemeClr>
            </a:solidFill>
          </a:ln>
        </p:spPr>
        <p:txBody>
          <a:bodyPr rtlCol="0" anchor="ctr">
            <a:noAutofit/>
          </a:bodyPr>
          <a:lstStyle/>
          <a:p>
            <a:pPr algn="ctr">
              <a:lnSpc>
                <a:spcPct val="113000"/>
              </a:lnSpc>
            </a:pPr>
            <a:r>
              <a:rPr lang="en-US" sz="1400" dirty="0" smtClean="0"/>
              <a:t>Device</a:t>
            </a:r>
          </a:p>
        </p:txBody>
      </p:sp>
      <p:sp>
        <p:nvSpPr>
          <p:cNvPr id="17" name="Magnetic Disk 16"/>
          <p:cNvSpPr/>
          <p:nvPr/>
        </p:nvSpPr>
        <p:spPr>
          <a:xfrm>
            <a:off x="1845734" y="5147733"/>
            <a:ext cx="524933" cy="1049867"/>
          </a:xfrm>
          <a:prstGeom prst="flowChartMagneticDisk">
            <a:avLst/>
          </a:prstGeom>
          <a:solidFill>
            <a:schemeClr val="bg2">
              <a:lumMod val="40000"/>
              <a:lumOff val="60000"/>
            </a:schemeClr>
          </a:solidFill>
          <a:ln>
            <a:solidFill>
              <a:schemeClr val="bg2">
                <a:lumMod val="75000"/>
              </a:schemeClr>
            </a:solidFill>
          </a:ln>
        </p:spPr>
        <p:txBody>
          <a:bodyPr rtlCol="0" anchor="ctr">
            <a:noAutofit/>
          </a:bodyPr>
          <a:lstStyle/>
          <a:p>
            <a:pPr algn="ctr">
              <a:lnSpc>
                <a:spcPct val="113000"/>
              </a:lnSpc>
            </a:pPr>
            <a:endParaRPr lang="en-US" sz="1400" dirty="0" err="1" smtClean="0"/>
          </a:p>
        </p:txBody>
      </p:sp>
      <p:sp>
        <p:nvSpPr>
          <p:cNvPr id="22" name="Multidocument 21"/>
          <p:cNvSpPr/>
          <p:nvPr/>
        </p:nvSpPr>
        <p:spPr>
          <a:xfrm>
            <a:off x="203200" y="1913467"/>
            <a:ext cx="1422400" cy="1371600"/>
          </a:xfrm>
          <a:prstGeom prst="flowChartMultidocument">
            <a:avLst/>
          </a:prstGeom>
          <a:solidFill>
            <a:schemeClr val="accent2">
              <a:lumMod val="40000"/>
              <a:lumOff val="60000"/>
            </a:schemeClr>
          </a:solidFill>
          <a:ln>
            <a:solidFill>
              <a:srgbClr val="4B60DE"/>
            </a:solidFill>
          </a:ln>
        </p:spPr>
        <p:txBody>
          <a:bodyPr rtlCol="0" anchor="ctr">
            <a:noAutofit/>
          </a:bodyPr>
          <a:lstStyle/>
          <a:p>
            <a:pPr algn="ctr">
              <a:lnSpc>
                <a:spcPct val="113000"/>
              </a:lnSpc>
            </a:pPr>
            <a:r>
              <a:rPr lang="en-US" sz="1400" dirty="0" smtClean="0"/>
              <a:t>GUI Clients</a:t>
            </a:r>
          </a:p>
        </p:txBody>
      </p:sp>
      <p:cxnSp>
        <p:nvCxnSpPr>
          <p:cNvPr id="24" name="Straight Arrow Connector 23"/>
          <p:cNvCxnSpPr>
            <a:stCxn id="11" idx="2"/>
          </p:cNvCxnSpPr>
          <p:nvPr/>
        </p:nvCxnSpPr>
        <p:spPr>
          <a:xfrm>
            <a:off x="3505198" y="2641600"/>
            <a:ext cx="423335" cy="626533"/>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4114800" y="2641600"/>
            <a:ext cx="3217333" cy="795867"/>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4" idx="2"/>
          </p:cNvCxnSpPr>
          <p:nvPr/>
        </p:nvCxnSpPr>
        <p:spPr>
          <a:xfrm flipH="1">
            <a:off x="4097867" y="2641600"/>
            <a:ext cx="1473196" cy="643467"/>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8" idx="1"/>
          </p:cNvCxnSpPr>
          <p:nvPr/>
        </p:nvCxnSpPr>
        <p:spPr>
          <a:xfrm flipH="1" flipV="1">
            <a:off x="4055535" y="3956755"/>
            <a:ext cx="804331" cy="1013177"/>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16" idx="1"/>
            <a:endCxn id="6" idx="4"/>
          </p:cNvCxnSpPr>
          <p:nvPr/>
        </p:nvCxnSpPr>
        <p:spPr>
          <a:xfrm flipH="1" flipV="1">
            <a:off x="4216399" y="3657601"/>
            <a:ext cx="2556932" cy="762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flipV="1">
            <a:off x="4182533" y="3911600"/>
            <a:ext cx="2709335" cy="7112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3" name="Process 12"/>
          <p:cNvSpPr/>
          <p:nvPr/>
        </p:nvSpPr>
        <p:spPr>
          <a:xfrm>
            <a:off x="4859864" y="3335868"/>
            <a:ext cx="1456267" cy="795866"/>
          </a:xfrm>
          <a:prstGeom prst="flowChartProcess">
            <a:avLst/>
          </a:prstGeom>
          <a:solidFill>
            <a:schemeClr val="accent1">
              <a:lumMod val="25000"/>
              <a:lumOff val="75000"/>
            </a:schemeClr>
          </a:solidFill>
          <a:ln>
            <a:solidFill>
              <a:schemeClr val="accent1">
                <a:lumMod val="50000"/>
                <a:lumOff val="50000"/>
              </a:schemeClr>
            </a:solidFill>
          </a:ln>
        </p:spPr>
        <p:txBody>
          <a:bodyPr rtlCol="0" anchor="ctr">
            <a:noAutofit/>
          </a:bodyPr>
          <a:lstStyle/>
          <a:p>
            <a:pPr algn="ctr">
              <a:lnSpc>
                <a:spcPct val="113000"/>
              </a:lnSpc>
            </a:pPr>
            <a:r>
              <a:rPr lang="en-US" sz="1400" dirty="0" smtClean="0"/>
              <a:t>Device</a:t>
            </a:r>
          </a:p>
        </p:txBody>
      </p:sp>
      <p:cxnSp>
        <p:nvCxnSpPr>
          <p:cNvPr id="48" name="Straight Arrow Connector 47"/>
          <p:cNvCxnSpPr/>
          <p:nvPr/>
        </p:nvCxnSpPr>
        <p:spPr>
          <a:xfrm flipH="1" flipV="1">
            <a:off x="3996267" y="4064000"/>
            <a:ext cx="914402" cy="1693334"/>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10" idx="0"/>
          </p:cNvCxnSpPr>
          <p:nvPr/>
        </p:nvCxnSpPr>
        <p:spPr>
          <a:xfrm flipV="1">
            <a:off x="3640665" y="4013200"/>
            <a:ext cx="186268" cy="1270001"/>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7" idx="3"/>
          </p:cNvCxnSpPr>
          <p:nvPr/>
        </p:nvCxnSpPr>
        <p:spPr>
          <a:xfrm flipV="1">
            <a:off x="3064933" y="3725333"/>
            <a:ext cx="728134" cy="26246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10" idx="1"/>
            <a:endCxn id="17" idx="4"/>
          </p:cNvCxnSpPr>
          <p:nvPr/>
        </p:nvCxnSpPr>
        <p:spPr>
          <a:xfrm flipH="1" flipV="1">
            <a:off x="2370667" y="5672667"/>
            <a:ext cx="541864" cy="8467"/>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2404533" y="3048000"/>
            <a:ext cx="1642533" cy="508000"/>
          </a:xfrm>
          <a:prstGeom prst="rect">
            <a:avLst/>
          </a:prstGeom>
          <a:noFill/>
        </p:spPr>
        <p:txBody>
          <a:bodyPr wrap="none" rtlCol="0">
            <a:noAutofit/>
          </a:bodyPr>
          <a:lstStyle/>
          <a:p>
            <a:pPr>
              <a:lnSpc>
                <a:spcPct val="112000"/>
              </a:lnSpc>
            </a:pPr>
            <a:r>
              <a:rPr lang="en-US" sz="1400" dirty="0" smtClean="0"/>
              <a:t>Central Broker</a:t>
            </a:r>
          </a:p>
        </p:txBody>
      </p:sp>
      <p:sp>
        <p:nvSpPr>
          <p:cNvPr id="64" name="TextBox 63"/>
          <p:cNvSpPr txBox="1"/>
          <p:nvPr/>
        </p:nvSpPr>
        <p:spPr>
          <a:xfrm>
            <a:off x="186267" y="5452534"/>
            <a:ext cx="1642533" cy="508000"/>
          </a:xfrm>
          <a:prstGeom prst="rect">
            <a:avLst/>
          </a:prstGeom>
          <a:noFill/>
        </p:spPr>
        <p:txBody>
          <a:bodyPr wrap="none" rtlCol="0">
            <a:noAutofit/>
          </a:bodyPr>
          <a:lstStyle/>
          <a:p>
            <a:pPr>
              <a:lnSpc>
                <a:spcPct val="112000"/>
              </a:lnSpc>
            </a:pPr>
            <a:r>
              <a:rPr lang="en-US" sz="1400" dirty="0" smtClean="0"/>
              <a:t>Project Database</a:t>
            </a:r>
          </a:p>
        </p:txBody>
      </p:sp>
    </p:spTree>
    <p:extLst>
      <p:ext uri="{BB962C8B-B14F-4D97-AF65-F5344CB8AC3E}">
        <p14:creationId xmlns:p14="http://schemas.microsoft.com/office/powerpoint/2010/main" val="52308520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in Terms of Topology: GUI Communication</a:t>
            </a:r>
            <a:endParaRPr lang="en-US" dirty="0"/>
          </a:p>
        </p:txBody>
      </p:sp>
      <p:sp>
        <p:nvSpPr>
          <p:cNvPr id="6" name="Magnetic Disk 5"/>
          <p:cNvSpPr/>
          <p:nvPr/>
        </p:nvSpPr>
        <p:spPr>
          <a:xfrm>
            <a:off x="3691466" y="3132667"/>
            <a:ext cx="524933" cy="1049867"/>
          </a:xfrm>
          <a:prstGeom prst="flowChartMagneticDisk">
            <a:avLst/>
          </a:prstGeom>
          <a:solidFill>
            <a:schemeClr val="bg2">
              <a:lumMod val="40000"/>
              <a:lumOff val="60000"/>
            </a:schemeClr>
          </a:solidFill>
          <a:ln>
            <a:solidFill>
              <a:schemeClr val="bg2">
                <a:lumMod val="75000"/>
              </a:schemeClr>
            </a:solidFill>
          </a:ln>
        </p:spPr>
        <p:txBody>
          <a:bodyPr rtlCol="0" anchor="ctr">
            <a:noAutofit/>
          </a:bodyPr>
          <a:lstStyle/>
          <a:p>
            <a:pPr algn="ctr">
              <a:lnSpc>
                <a:spcPct val="113000"/>
              </a:lnSpc>
            </a:pPr>
            <a:endParaRPr lang="en-US" sz="1400" dirty="0" err="1" smtClean="0"/>
          </a:p>
        </p:txBody>
      </p:sp>
      <p:sp>
        <p:nvSpPr>
          <p:cNvPr id="7" name="Process 6"/>
          <p:cNvSpPr/>
          <p:nvPr/>
        </p:nvSpPr>
        <p:spPr>
          <a:xfrm>
            <a:off x="1608666" y="3589868"/>
            <a:ext cx="1456267" cy="795866"/>
          </a:xfrm>
          <a:prstGeom prst="flowChartProcess">
            <a:avLst/>
          </a:prstGeom>
          <a:solidFill>
            <a:schemeClr val="bg2">
              <a:lumMod val="60000"/>
              <a:lumOff val="40000"/>
            </a:schemeClr>
          </a:solidFill>
          <a:ln>
            <a:solidFill>
              <a:schemeClr val="accent1">
                <a:lumMod val="50000"/>
                <a:lumOff val="50000"/>
              </a:schemeClr>
            </a:solidFill>
          </a:ln>
        </p:spPr>
        <p:txBody>
          <a:bodyPr rtlCol="0" anchor="ctr">
            <a:noAutofit/>
          </a:bodyPr>
          <a:lstStyle/>
          <a:p>
            <a:pPr algn="ctr">
              <a:lnSpc>
                <a:spcPct val="113000"/>
              </a:lnSpc>
            </a:pPr>
            <a:r>
              <a:rPr lang="en-US" sz="1400" dirty="0" err="1" smtClean="0"/>
              <a:t>GuiServer</a:t>
            </a:r>
            <a:endParaRPr lang="en-US" sz="1400" dirty="0" smtClean="0"/>
          </a:p>
        </p:txBody>
      </p:sp>
      <p:sp>
        <p:nvSpPr>
          <p:cNvPr id="8" name="Process 7"/>
          <p:cNvSpPr/>
          <p:nvPr/>
        </p:nvSpPr>
        <p:spPr>
          <a:xfrm>
            <a:off x="4859866" y="4571999"/>
            <a:ext cx="1456267" cy="795866"/>
          </a:xfrm>
          <a:prstGeom prst="flowChartProcess">
            <a:avLst/>
          </a:prstGeom>
          <a:solidFill>
            <a:schemeClr val="accent1">
              <a:lumMod val="25000"/>
              <a:lumOff val="75000"/>
            </a:schemeClr>
          </a:solidFill>
          <a:ln>
            <a:solidFill>
              <a:schemeClr val="accent1">
                <a:lumMod val="50000"/>
                <a:lumOff val="50000"/>
              </a:schemeClr>
            </a:solidFill>
          </a:ln>
        </p:spPr>
        <p:txBody>
          <a:bodyPr rtlCol="0" anchor="ctr">
            <a:noAutofit/>
          </a:bodyPr>
          <a:lstStyle/>
          <a:p>
            <a:pPr algn="ctr">
              <a:lnSpc>
                <a:spcPct val="113000"/>
              </a:lnSpc>
            </a:pPr>
            <a:r>
              <a:rPr lang="en-US" sz="1400" dirty="0" err="1" smtClean="0"/>
              <a:t>DataLogger</a:t>
            </a:r>
            <a:endParaRPr lang="en-US" sz="1400" dirty="0" smtClean="0"/>
          </a:p>
        </p:txBody>
      </p:sp>
      <p:sp>
        <p:nvSpPr>
          <p:cNvPr id="9" name="Process 8"/>
          <p:cNvSpPr/>
          <p:nvPr/>
        </p:nvSpPr>
        <p:spPr>
          <a:xfrm>
            <a:off x="4724399" y="5740401"/>
            <a:ext cx="1456267" cy="795866"/>
          </a:xfrm>
          <a:prstGeom prst="flowChartProcess">
            <a:avLst/>
          </a:prstGeom>
          <a:solidFill>
            <a:schemeClr val="accent1">
              <a:lumMod val="25000"/>
              <a:lumOff val="75000"/>
            </a:schemeClr>
          </a:solidFill>
          <a:ln>
            <a:solidFill>
              <a:schemeClr val="accent1">
                <a:lumMod val="50000"/>
                <a:lumOff val="50000"/>
              </a:schemeClr>
            </a:solidFill>
          </a:ln>
        </p:spPr>
        <p:txBody>
          <a:bodyPr rtlCol="0" anchor="ctr">
            <a:noAutofit/>
          </a:bodyPr>
          <a:lstStyle/>
          <a:p>
            <a:pPr algn="ctr">
              <a:lnSpc>
                <a:spcPct val="113000"/>
              </a:lnSpc>
            </a:pPr>
            <a:r>
              <a:rPr lang="en-US" sz="1400" dirty="0" err="1" smtClean="0"/>
              <a:t>DataLogger</a:t>
            </a:r>
            <a:r>
              <a:rPr lang="en-US" sz="1400" dirty="0" smtClean="0"/>
              <a:t/>
            </a:r>
            <a:br>
              <a:rPr lang="en-US" sz="1400" dirty="0" smtClean="0"/>
            </a:br>
            <a:r>
              <a:rPr lang="en-US" sz="1400" dirty="0" smtClean="0"/>
              <a:t>Manager</a:t>
            </a:r>
          </a:p>
        </p:txBody>
      </p:sp>
      <p:sp>
        <p:nvSpPr>
          <p:cNvPr id="10" name="Process 9"/>
          <p:cNvSpPr/>
          <p:nvPr/>
        </p:nvSpPr>
        <p:spPr>
          <a:xfrm>
            <a:off x="2912531" y="5283201"/>
            <a:ext cx="1456267" cy="795866"/>
          </a:xfrm>
          <a:prstGeom prst="flowChartProcess">
            <a:avLst/>
          </a:prstGeom>
          <a:solidFill>
            <a:schemeClr val="accent1">
              <a:lumMod val="25000"/>
              <a:lumOff val="75000"/>
            </a:schemeClr>
          </a:solidFill>
          <a:ln>
            <a:solidFill>
              <a:schemeClr val="accent1">
                <a:lumMod val="50000"/>
                <a:lumOff val="50000"/>
              </a:schemeClr>
            </a:solidFill>
          </a:ln>
        </p:spPr>
        <p:txBody>
          <a:bodyPr rtlCol="0" anchor="ctr">
            <a:noAutofit/>
          </a:bodyPr>
          <a:lstStyle/>
          <a:p>
            <a:pPr algn="ctr">
              <a:lnSpc>
                <a:spcPct val="113000"/>
              </a:lnSpc>
            </a:pPr>
            <a:r>
              <a:rPr lang="en-US" sz="1400" dirty="0" err="1" smtClean="0"/>
              <a:t>ProjectManager</a:t>
            </a:r>
            <a:endParaRPr lang="en-US" sz="1400" dirty="0" smtClean="0"/>
          </a:p>
        </p:txBody>
      </p:sp>
      <p:sp>
        <p:nvSpPr>
          <p:cNvPr id="11" name="Process 10"/>
          <p:cNvSpPr/>
          <p:nvPr/>
        </p:nvSpPr>
        <p:spPr>
          <a:xfrm>
            <a:off x="2777064" y="1845734"/>
            <a:ext cx="1456267" cy="795866"/>
          </a:xfrm>
          <a:prstGeom prst="flowChartProcess">
            <a:avLst/>
          </a:prstGeom>
          <a:solidFill>
            <a:schemeClr val="accent1">
              <a:lumMod val="25000"/>
              <a:lumOff val="75000"/>
            </a:schemeClr>
          </a:solidFill>
          <a:ln>
            <a:solidFill>
              <a:schemeClr val="accent1">
                <a:lumMod val="50000"/>
                <a:lumOff val="50000"/>
              </a:schemeClr>
            </a:solidFill>
          </a:ln>
        </p:spPr>
        <p:txBody>
          <a:bodyPr rtlCol="0" anchor="ctr">
            <a:noAutofit/>
          </a:bodyPr>
          <a:lstStyle/>
          <a:p>
            <a:pPr algn="ctr">
              <a:lnSpc>
                <a:spcPct val="113000"/>
              </a:lnSpc>
            </a:pPr>
            <a:r>
              <a:rPr lang="en-US" sz="1400" dirty="0" smtClean="0"/>
              <a:t>Run</a:t>
            </a:r>
            <a:br>
              <a:rPr lang="en-US" sz="1400" dirty="0" smtClean="0"/>
            </a:br>
            <a:r>
              <a:rPr lang="en-US" sz="1400" dirty="0" smtClean="0"/>
              <a:t>Configurator</a:t>
            </a:r>
          </a:p>
        </p:txBody>
      </p:sp>
      <p:sp>
        <p:nvSpPr>
          <p:cNvPr id="12" name="Process 11"/>
          <p:cNvSpPr/>
          <p:nvPr/>
        </p:nvSpPr>
        <p:spPr>
          <a:xfrm>
            <a:off x="6468530" y="1845734"/>
            <a:ext cx="1456267" cy="795866"/>
          </a:xfrm>
          <a:prstGeom prst="flowChartProcess">
            <a:avLst/>
          </a:prstGeom>
          <a:solidFill>
            <a:schemeClr val="accent1">
              <a:lumMod val="25000"/>
              <a:lumOff val="75000"/>
            </a:schemeClr>
          </a:solidFill>
          <a:ln>
            <a:solidFill>
              <a:schemeClr val="accent1">
                <a:lumMod val="50000"/>
                <a:lumOff val="50000"/>
              </a:schemeClr>
            </a:solidFill>
          </a:ln>
        </p:spPr>
        <p:txBody>
          <a:bodyPr rtlCol="0" anchor="ctr">
            <a:noAutofit/>
          </a:bodyPr>
          <a:lstStyle/>
          <a:p>
            <a:pPr algn="ctr">
              <a:lnSpc>
                <a:spcPct val="113000"/>
              </a:lnSpc>
            </a:pPr>
            <a:r>
              <a:rPr lang="en-US" sz="1400" dirty="0" smtClean="0"/>
              <a:t>Run </a:t>
            </a:r>
            <a:r>
              <a:rPr lang="en-US" sz="1400" dirty="0" err="1" smtClean="0"/>
              <a:t>Config</a:t>
            </a:r>
            <a:r>
              <a:rPr lang="en-US" sz="1400" dirty="0" smtClean="0"/>
              <a:t> Group</a:t>
            </a:r>
          </a:p>
        </p:txBody>
      </p:sp>
      <p:sp>
        <p:nvSpPr>
          <p:cNvPr id="14" name="Process 13"/>
          <p:cNvSpPr/>
          <p:nvPr/>
        </p:nvSpPr>
        <p:spPr>
          <a:xfrm>
            <a:off x="4842929" y="1845734"/>
            <a:ext cx="1456267" cy="795866"/>
          </a:xfrm>
          <a:prstGeom prst="flowChartProcess">
            <a:avLst/>
          </a:prstGeom>
          <a:solidFill>
            <a:schemeClr val="accent1">
              <a:lumMod val="25000"/>
              <a:lumOff val="75000"/>
            </a:schemeClr>
          </a:solidFill>
          <a:ln>
            <a:solidFill>
              <a:schemeClr val="accent1">
                <a:lumMod val="50000"/>
                <a:lumOff val="50000"/>
              </a:schemeClr>
            </a:solidFill>
          </a:ln>
        </p:spPr>
        <p:txBody>
          <a:bodyPr rtlCol="0" anchor="ctr">
            <a:noAutofit/>
          </a:bodyPr>
          <a:lstStyle/>
          <a:p>
            <a:pPr algn="ctr">
              <a:lnSpc>
                <a:spcPct val="113000"/>
              </a:lnSpc>
            </a:pPr>
            <a:r>
              <a:rPr lang="en-US" sz="1400" dirty="0" smtClean="0"/>
              <a:t>Run </a:t>
            </a:r>
            <a:r>
              <a:rPr lang="en-US" sz="1400" dirty="0" err="1" smtClean="0"/>
              <a:t>Config</a:t>
            </a:r>
            <a:r>
              <a:rPr lang="en-US" sz="1400" dirty="0" smtClean="0"/>
              <a:t> Group</a:t>
            </a:r>
          </a:p>
        </p:txBody>
      </p:sp>
      <p:sp>
        <p:nvSpPr>
          <p:cNvPr id="15" name="Process 14"/>
          <p:cNvSpPr/>
          <p:nvPr/>
        </p:nvSpPr>
        <p:spPr>
          <a:xfrm>
            <a:off x="6773333" y="4605866"/>
            <a:ext cx="1456267" cy="795866"/>
          </a:xfrm>
          <a:prstGeom prst="flowChartProcess">
            <a:avLst/>
          </a:prstGeom>
          <a:solidFill>
            <a:schemeClr val="accent1">
              <a:lumMod val="25000"/>
              <a:lumOff val="75000"/>
            </a:schemeClr>
          </a:solidFill>
          <a:ln>
            <a:solidFill>
              <a:schemeClr val="accent1">
                <a:lumMod val="50000"/>
                <a:lumOff val="50000"/>
              </a:schemeClr>
            </a:solidFill>
          </a:ln>
        </p:spPr>
        <p:txBody>
          <a:bodyPr rtlCol="0" anchor="ctr">
            <a:noAutofit/>
          </a:bodyPr>
          <a:lstStyle/>
          <a:p>
            <a:pPr algn="ctr">
              <a:lnSpc>
                <a:spcPct val="113000"/>
              </a:lnSpc>
            </a:pPr>
            <a:r>
              <a:rPr lang="en-US" sz="1400" dirty="0" err="1" smtClean="0"/>
              <a:t>DataLogger</a:t>
            </a:r>
            <a:endParaRPr lang="en-US" sz="1400" dirty="0" smtClean="0"/>
          </a:p>
        </p:txBody>
      </p:sp>
      <p:sp>
        <p:nvSpPr>
          <p:cNvPr id="16" name="Process 15"/>
          <p:cNvSpPr/>
          <p:nvPr/>
        </p:nvSpPr>
        <p:spPr>
          <a:xfrm>
            <a:off x="6773331" y="3335868"/>
            <a:ext cx="1456267" cy="795866"/>
          </a:xfrm>
          <a:prstGeom prst="flowChartProcess">
            <a:avLst/>
          </a:prstGeom>
          <a:solidFill>
            <a:schemeClr val="accent1">
              <a:lumMod val="25000"/>
              <a:lumOff val="75000"/>
            </a:schemeClr>
          </a:solidFill>
          <a:ln>
            <a:solidFill>
              <a:schemeClr val="accent1">
                <a:lumMod val="50000"/>
                <a:lumOff val="50000"/>
              </a:schemeClr>
            </a:solidFill>
          </a:ln>
        </p:spPr>
        <p:txBody>
          <a:bodyPr rtlCol="0" anchor="ctr">
            <a:noAutofit/>
          </a:bodyPr>
          <a:lstStyle/>
          <a:p>
            <a:pPr algn="ctr">
              <a:lnSpc>
                <a:spcPct val="113000"/>
              </a:lnSpc>
            </a:pPr>
            <a:r>
              <a:rPr lang="en-US" sz="1400" dirty="0" smtClean="0"/>
              <a:t>Device</a:t>
            </a:r>
          </a:p>
        </p:txBody>
      </p:sp>
      <p:sp>
        <p:nvSpPr>
          <p:cNvPr id="17" name="Magnetic Disk 16"/>
          <p:cNvSpPr/>
          <p:nvPr/>
        </p:nvSpPr>
        <p:spPr>
          <a:xfrm>
            <a:off x="1845734" y="5147733"/>
            <a:ext cx="524933" cy="1049867"/>
          </a:xfrm>
          <a:prstGeom prst="flowChartMagneticDisk">
            <a:avLst/>
          </a:prstGeom>
          <a:solidFill>
            <a:schemeClr val="bg2">
              <a:lumMod val="40000"/>
              <a:lumOff val="60000"/>
            </a:schemeClr>
          </a:solidFill>
          <a:ln>
            <a:solidFill>
              <a:schemeClr val="bg2">
                <a:lumMod val="75000"/>
              </a:schemeClr>
            </a:solidFill>
          </a:ln>
        </p:spPr>
        <p:txBody>
          <a:bodyPr rtlCol="0" anchor="ctr">
            <a:noAutofit/>
          </a:bodyPr>
          <a:lstStyle/>
          <a:p>
            <a:pPr algn="ctr">
              <a:lnSpc>
                <a:spcPct val="113000"/>
              </a:lnSpc>
            </a:pPr>
            <a:endParaRPr lang="en-US" sz="1400" dirty="0" err="1" smtClean="0"/>
          </a:p>
        </p:txBody>
      </p:sp>
      <p:sp>
        <p:nvSpPr>
          <p:cNvPr id="22" name="Multidocument 21"/>
          <p:cNvSpPr/>
          <p:nvPr/>
        </p:nvSpPr>
        <p:spPr>
          <a:xfrm>
            <a:off x="203200" y="1913467"/>
            <a:ext cx="1422400" cy="1371600"/>
          </a:xfrm>
          <a:prstGeom prst="flowChartMultidocument">
            <a:avLst/>
          </a:prstGeom>
          <a:solidFill>
            <a:schemeClr val="bg2">
              <a:lumMod val="60000"/>
              <a:lumOff val="40000"/>
            </a:schemeClr>
          </a:solidFill>
          <a:ln>
            <a:solidFill>
              <a:srgbClr val="4B60DE"/>
            </a:solidFill>
          </a:ln>
        </p:spPr>
        <p:txBody>
          <a:bodyPr rtlCol="0" anchor="ctr">
            <a:noAutofit/>
          </a:bodyPr>
          <a:lstStyle/>
          <a:p>
            <a:pPr algn="ctr">
              <a:lnSpc>
                <a:spcPct val="113000"/>
              </a:lnSpc>
            </a:pPr>
            <a:r>
              <a:rPr lang="en-US" sz="1400" dirty="0" smtClean="0"/>
              <a:t>GUI Clients</a:t>
            </a:r>
          </a:p>
        </p:txBody>
      </p:sp>
      <p:cxnSp>
        <p:nvCxnSpPr>
          <p:cNvPr id="24" name="Straight Arrow Connector 23"/>
          <p:cNvCxnSpPr>
            <a:stCxn id="11" idx="2"/>
          </p:cNvCxnSpPr>
          <p:nvPr/>
        </p:nvCxnSpPr>
        <p:spPr>
          <a:xfrm>
            <a:off x="3505198" y="2641600"/>
            <a:ext cx="423335" cy="626533"/>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4114800" y="2641600"/>
            <a:ext cx="3217333" cy="795867"/>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4" idx="2"/>
          </p:cNvCxnSpPr>
          <p:nvPr/>
        </p:nvCxnSpPr>
        <p:spPr>
          <a:xfrm flipH="1">
            <a:off x="4097867" y="2641600"/>
            <a:ext cx="1473196" cy="643467"/>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8" idx="1"/>
          </p:cNvCxnSpPr>
          <p:nvPr/>
        </p:nvCxnSpPr>
        <p:spPr>
          <a:xfrm flipH="1" flipV="1">
            <a:off x="4055535" y="3956755"/>
            <a:ext cx="804331" cy="1013177"/>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16" idx="1"/>
            <a:endCxn id="6" idx="4"/>
          </p:cNvCxnSpPr>
          <p:nvPr/>
        </p:nvCxnSpPr>
        <p:spPr>
          <a:xfrm flipH="1" flipV="1">
            <a:off x="4216399" y="3657601"/>
            <a:ext cx="2556932" cy="762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flipV="1">
            <a:off x="4182533" y="3911600"/>
            <a:ext cx="2709335" cy="7112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3" name="Process 12"/>
          <p:cNvSpPr/>
          <p:nvPr/>
        </p:nvSpPr>
        <p:spPr>
          <a:xfrm>
            <a:off x="4859864" y="3335868"/>
            <a:ext cx="1456267" cy="795866"/>
          </a:xfrm>
          <a:prstGeom prst="flowChartProcess">
            <a:avLst/>
          </a:prstGeom>
          <a:solidFill>
            <a:schemeClr val="accent1">
              <a:lumMod val="25000"/>
              <a:lumOff val="75000"/>
            </a:schemeClr>
          </a:solidFill>
          <a:ln>
            <a:solidFill>
              <a:schemeClr val="accent1">
                <a:lumMod val="50000"/>
                <a:lumOff val="50000"/>
              </a:schemeClr>
            </a:solidFill>
          </a:ln>
        </p:spPr>
        <p:txBody>
          <a:bodyPr rtlCol="0" anchor="ctr">
            <a:noAutofit/>
          </a:bodyPr>
          <a:lstStyle/>
          <a:p>
            <a:pPr algn="ctr">
              <a:lnSpc>
                <a:spcPct val="113000"/>
              </a:lnSpc>
            </a:pPr>
            <a:r>
              <a:rPr lang="en-US" sz="1400" dirty="0" smtClean="0"/>
              <a:t>Device</a:t>
            </a:r>
          </a:p>
        </p:txBody>
      </p:sp>
      <p:cxnSp>
        <p:nvCxnSpPr>
          <p:cNvPr id="48" name="Straight Arrow Connector 47"/>
          <p:cNvCxnSpPr/>
          <p:nvPr/>
        </p:nvCxnSpPr>
        <p:spPr>
          <a:xfrm flipH="1" flipV="1">
            <a:off x="3996267" y="4064000"/>
            <a:ext cx="914402" cy="1693334"/>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10" idx="0"/>
          </p:cNvCxnSpPr>
          <p:nvPr/>
        </p:nvCxnSpPr>
        <p:spPr>
          <a:xfrm flipV="1">
            <a:off x="3640665" y="4013200"/>
            <a:ext cx="186268" cy="1270001"/>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7" idx="3"/>
          </p:cNvCxnSpPr>
          <p:nvPr/>
        </p:nvCxnSpPr>
        <p:spPr>
          <a:xfrm flipV="1">
            <a:off x="3064933" y="3725333"/>
            <a:ext cx="728134" cy="26246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10" idx="1"/>
            <a:endCxn id="17" idx="4"/>
          </p:cNvCxnSpPr>
          <p:nvPr/>
        </p:nvCxnSpPr>
        <p:spPr>
          <a:xfrm flipH="1" flipV="1">
            <a:off x="2370667" y="5672667"/>
            <a:ext cx="541864" cy="8467"/>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2404533" y="3048000"/>
            <a:ext cx="1642533" cy="508000"/>
          </a:xfrm>
          <a:prstGeom prst="rect">
            <a:avLst/>
          </a:prstGeom>
          <a:noFill/>
        </p:spPr>
        <p:txBody>
          <a:bodyPr wrap="none" rtlCol="0">
            <a:noAutofit/>
          </a:bodyPr>
          <a:lstStyle/>
          <a:p>
            <a:pPr>
              <a:lnSpc>
                <a:spcPct val="112000"/>
              </a:lnSpc>
            </a:pPr>
            <a:r>
              <a:rPr lang="en-US" sz="1400" dirty="0" smtClean="0"/>
              <a:t>Central Broker</a:t>
            </a:r>
          </a:p>
        </p:txBody>
      </p:sp>
      <p:sp>
        <p:nvSpPr>
          <p:cNvPr id="64" name="TextBox 63"/>
          <p:cNvSpPr txBox="1"/>
          <p:nvPr/>
        </p:nvSpPr>
        <p:spPr>
          <a:xfrm>
            <a:off x="186267" y="5452534"/>
            <a:ext cx="1642533" cy="508000"/>
          </a:xfrm>
          <a:prstGeom prst="rect">
            <a:avLst/>
          </a:prstGeom>
          <a:noFill/>
        </p:spPr>
        <p:txBody>
          <a:bodyPr wrap="none" rtlCol="0">
            <a:noAutofit/>
          </a:bodyPr>
          <a:lstStyle/>
          <a:p>
            <a:pPr>
              <a:lnSpc>
                <a:spcPct val="112000"/>
              </a:lnSpc>
            </a:pPr>
            <a:r>
              <a:rPr lang="en-US" sz="1400" dirty="0" smtClean="0"/>
              <a:t>Project Database</a:t>
            </a:r>
          </a:p>
        </p:txBody>
      </p:sp>
      <p:cxnSp>
        <p:nvCxnSpPr>
          <p:cNvPr id="4" name="Elbow Connector 3"/>
          <p:cNvCxnSpPr>
            <a:stCxn id="22" idx="2"/>
            <a:endCxn id="7" idx="1"/>
          </p:cNvCxnSpPr>
          <p:nvPr/>
        </p:nvCxnSpPr>
        <p:spPr>
          <a:xfrm rot="16200000" flipH="1">
            <a:off x="834740" y="3213874"/>
            <a:ext cx="754677" cy="793175"/>
          </a:xfrm>
          <a:prstGeom prst="bentConnector2">
            <a:avLst/>
          </a:prstGeom>
          <a:ln w="38100" cmpd="sng">
            <a:solidFill>
              <a:schemeClr val="bg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54000" y="3725333"/>
            <a:ext cx="694267" cy="423333"/>
          </a:xfrm>
          <a:prstGeom prst="rect">
            <a:avLst/>
          </a:prstGeom>
          <a:noFill/>
        </p:spPr>
        <p:txBody>
          <a:bodyPr wrap="none" rtlCol="0">
            <a:noAutofit/>
          </a:bodyPr>
          <a:lstStyle/>
          <a:p>
            <a:pPr>
              <a:lnSpc>
                <a:spcPct val="112000"/>
              </a:lnSpc>
            </a:pPr>
            <a:r>
              <a:rPr lang="en-US" sz="1400" dirty="0" smtClean="0"/>
              <a:t>p2p</a:t>
            </a:r>
          </a:p>
        </p:txBody>
      </p:sp>
    </p:spTree>
    <p:extLst>
      <p:ext uri="{BB962C8B-B14F-4D97-AF65-F5344CB8AC3E}">
        <p14:creationId xmlns:p14="http://schemas.microsoft.com/office/powerpoint/2010/main" val="178625538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in Terms of Topology: Logger Communication</a:t>
            </a:r>
            <a:endParaRPr lang="en-US" dirty="0"/>
          </a:p>
        </p:txBody>
      </p:sp>
      <p:sp>
        <p:nvSpPr>
          <p:cNvPr id="6" name="Magnetic Disk 5"/>
          <p:cNvSpPr/>
          <p:nvPr/>
        </p:nvSpPr>
        <p:spPr>
          <a:xfrm>
            <a:off x="3691466" y="3132667"/>
            <a:ext cx="524933" cy="1049867"/>
          </a:xfrm>
          <a:prstGeom prst="flowChartMagneticDisk">
            <a:avLst/>
          </a:prstGeom>
          <a:solidFill>
            <a:schemeClr val="bg2">
              <a:lumMod val="40000"/>
              <a:lumOff val="60000"/>
            </a:schemeClr>
          </a:solidFill>
          <a:ln>
            <a:solidFill>
              <a:schemeClr val="bg2">
                <a:lumMod val="75000"/>
              </a:schemeClr>
            </a:solidFill>
          </a:ln>
        </p:spPr>
        <p:txBody>
          <a:bodyPr rtlCol="0" anchor="ctr">
            <a:noAutofit/>
          </a:bodyPr>
          <a:lstStyle/>
          <a:p>
            <a:pPr algn="ctr">
              <a:lnSpc>
                <a:spcPct val="113000"/>
              </a:lnSpc>
            </a:pPr>
            <a:endParaRPr lang="en-US" sz="1400" dirty="0" err="1" smtClean="0"/>
          </a:p>
        </p:txBody>
      </p:sp>
      <p:sp>
        <p:nvSpPr>
          <p:cNvPr id="7" name="Process 6"/>
          <p:cNvSpPr/>
          <p:nvPr/>
        </p:nvSpPr>
        <p:spPr>
          <a:xfrm>
            <a:off x="1608666" y="3589868"/>
            <a:ext cx="1456267" cy="795866"/>
          </a:xfrm>
          <a:prstGeom prst="flowChartProcess">
            <a:avLst/>
          </a:prstGeom>
          <a:solidFill>
            <a:schemeClr val="bg2">
              <a:lumMod val="60000"/>
              <a:lumOff val="40000"/>
            </a:schemeClr>
          </a:solidFill>
          <a:ln>
            <a:solidFill>
              <a:schemeClr val="accent1">
                <a:lumMod val="50000"/>
                <a:lumOff val="50000"/>
              </a:schemeClr>
            </a:solidFill>
          </a:ln>
        </p:spPr>
        <p:txBody>
          <a:bodyPr rtlCol="0" anchor="ctr">
            <a:noAutofit/>
          </a:bodyPr>
          <a:lstStyle/>
          <a:p>
            <a:pPr algn="ctr">
              <a:lnSpc>
                <a:spcPct val="113000"/>
              </a:lnSpc>
            </a:pPr>
            <a:r>
              <a:rPr lang="en-US" sz="1400" dirty="0" err="1" smtClean="0"/>
              <a:t>GuiServer</a:t>
            </a:r>
            <a:endParaRPr lang="en-US" sz="1400" dirty="0" smtClean="0"/>
          </a:p>
        </p:txBody>
      </p:sp>
      <p:sp>
        <p:nvSpPr>
          <p:cNvPr id="8" name="Process 7"/>
          <p:cNvSpPr/>
          <p:nvPr/>
        </p:nvSpPr>
        <p:spPr>
          <a:xfrm>
            <a:off x="4859866" y="4571999"/>
            <a:ext cx="1456267" cy="795866"/>
          </a:xfrm>
          <a:prstGeom prst="flowChartProcess">
            <a:avLst/>
          </a:prstGeom>
          <a:solidFill>
            <a:schemeClr val="accent1">
              <a:lumMod val="25000"/>
              <a:lumOff val="75000"/>
            </a:schemeClr>
          </a:solidFill>
          <a:ln w="28575" cmpd="sng">
            <a:solidFill>
              <a:srgbClr val="FF0000"/>
            </a:solidFill>
          </a:ln>
        </p:spPr>
        <p:txBody>
          <a:bodyPr rtlCol="0" anchor="ctr">
            <a:noAutofit/>
          </a:bodyPr>
          <a:lstStyle/>
          <a:p>
            <a:pPr algn="ctr">
              <a:lnSpc>
                <a:spcPct val="113000"/>
              </a:lnSpc>
            </a:pPr>
            <a:r>
              <a:rPr lang="en-US" sz="1400" dirty="0" err="1" smtClean="0"/>
              <a:t>DataLogger</a:t>
            </a:r>
            <a:endParaRPr lang="en-US" sz="1400" dirty="0" smtClean="0"/>
          </a:p>
        </p:txBody>
      </p:sp>
      <p:sp>
        <p:nvSpPr>
          <p:cNvPr id="9" name="Process 8"/>
          <p:cNvSpPr/>
          <p:nvPr/>
        </p:nvSpPr>
        <p:spPr>
          <a:xfrm>
            <a:off x="4724399" y="5740401"/>
            <a:ext cx="1456267" cy="795866"/>
          </a:xfrm>
          <a:prstGeom prst="flowChartProcess">
            <a:avLst/>
          </a:prstGeom>
          <a:solidFill>
            <a:schemeClr val="accent1">
              <a:lumMod val="25000"/>
              <a:lumOff val="75000"/>
            </a:schemeClr>
          </a:solidFill>
          <a:ln>
            <a:solidFill>
              <a:schemeClr val="accent1">
                <a:lumMod val="50000"/>
                <a:lumOff val="50000"/>
              </a:schemeClr>
            </a:solidFill>
          </a:ln>
        </p:spPr>
        <p:txBody>
          <a:bodyPr rtlCol="0" anchor="ctr">
            <a:noAutofit/>
          </a:bodyPr>
          <a:lstStyle/>
          <a:p>
            <a:pPr algn="ctr">
              <a:lnSpc>
                <a:spcPct val="113000"/>
              </a:lnSpc>
            </a:pPr>
            <a:r>
              <a:rPr lang="en-US" sz="1400" dirty="0" err="1" smtClean="0"/>
              <a:t>DataLogger</a:t>
            </a:r>
            <a:r>
              <a:rPr lang="en-US" sz="1400" dirty="0" smtClean="0"/>
              <a:t/>
            </a:r>
            <a:br>
              <a:rPr lang="en-US" sz="1400" dirty="0" smtClean="0"/>
            </a:br>
            <a:r>
              <a:rPr lang="en-US" sz="1400" dirty="0" smtClean="0"/>
              <a:t>Manager</a:t>
            </a:r>
          </a:p>
        </p:txBody>
      </p:sp>
      <p:sp>
        <p:nvSpPr>
          <p:cNvPr id="10" name="Process 9"/>
          <p:cNvSpPr/>
          <p:nvPr/>
        </p:nvSpPr>
        <p:spPr>
          <a:xfrm>
            <a:off x="2912531" y="5283201"/>
            <a:ext cx="1456267" cy="795866"/>
          </a:xfrm>
          <a:prstGeom prst="flowChartProcess">
            <a:avLst/>
          </a:prstGeom>
          <a:solidFill>
            <a:schemeClr val="accent1">
              <a:lumMod val="25000"/>
              <a:lumOff val="75000"/>
            </a:schemeClr>
          </a:solidFill>
          <a:ln>
            <a:solidFill>
              <a:schemeClr val="accent1">
                <a:lumMod val="50000"/>
                <a:lumOff val="50000"/>
              </a:schemeClr>
            </a:solidFill>
          </a:ln>
        </p:spPr>
        <p:txBody>
          <a:bodyPr rtlCol="0" anchor="ctr">
            <a:noAutofit/>
          </a:bodyPr>
          <a:lstStyle/>
          <a:p>
            <a:pPr algn="ctr">
              <a:lnSpc>
                <a:spcPct val="113000"/>
              </a:lnSpc>
            </a:pPr>
            <a:r>
              <a:rPr lang="en-US" sz="1400" dirty="0" err="1" smtClean="0"/>
              <a:t>ProjectManager</a:t>
            </a:r>
            <a:endParaRPr lang="en-US" sz="1400" dirty="0" smtClean="0"/>
          </a:p>
        </p:txBody>
      </p:sp>
      <p:sp>
        <p:nvSpPr>
          <p:cNvPr id="11" name="Process 10"/>
          <p:cNvSpPr/>
          <p:nvPr/>
        </p:nvSpPr>
        <p:spPr>
          <a:xfrm>
            <a:off x="2777064" y="1845734"/>
            <a:ext cx="1456267" cy="795866"/>
          </a:xfrm>
          <a:prstGeom prst="flowChartProcess">
            <a:avLst/>
          </a:prstGeom>
          <a:solidFill>
            <a:schemeClr val="accent1">
              <a:lumMod val="25000"/>
              <a:lumOff val="75000"/>
            </a:schemeClr>
          </a:solidFill>
          <a:ln>
            <a:solidFill>
              <a:schemeClr val="accent1">
                <a:lumMod val="50000"/>
                <a:lumOff val="50000"/>
              </a:schemeClr>
            </a:solidFill>
          </a:ln>
        </p:spPr>
        <p:txBody>
          <a:bodyPr rtlCol="0" anchor="ctr">
            <a:noAutofit/>
          </a:bodyPr>
          <a:lstStyle/>
          <a:p>
            <a:pPr algn="ctr">
              <a:lnSpc>
                <a:spcPct val="113000"/>
              </a:lnSpc>
            </a:pPr>
            <a:r>
              <a:rPr lang="en-US" sz="1400" dirty="0" smtClean="0"/>
              <a:t>Run</a:t>
            </a:r>
            <a:br>
              <a:rPr lang="en-US" sz="1400" dirty="0" smtClean="0"/>
            </a:br>
            <a:r>
              <a:rPr lang="en-US" sz="1400" dirty="0" smtClean="0"/>
              <a:t>Configurator</a:t>
            </a:r>
          </a:p>
        </p:txBody>
      </p:sp>
      <p:sp>
        <p:nvSpPr>
          <p:cNvPr id="12" name="Process 11"/>
          <p:cNvSpPr/>
          <p:nvPr/>
        </p:nvSpPr>
        <p:spPr>
          <a:xfrm>
            <a:off x="6468530" y="1845734"/>
            <a:ext cx="1456267" cy="795866"/>
          </a:xfrm>
          <a:prstGeom prst="flowChartProcess">
            <a:avLst/>
          </a:prstGeom>
          <a:solidFill>
            <a:schemeClr val="accent1">
              <a:lumMod val="25000"/>
              <a:lumOff val="75000"/>
            </a:schemeClr>
          </a:solidFill>
          <a:ln>
            <a:solidFill>
              <a:schemeClr val="accent1">
                <a:lumMod val="50000"/>
                <a:lumOff val="50000"/>
              </a:schemeClr>
            </a:solidFill>
          </a:ln>
        </p:spPr>
        <p:txBody>
          <a:bodyPr rtlCol="0" anchor="ctr">
            <a:noAutofit/>
          </a:bodyPr>
          <a:lstStyle/>
          <a:p>
            <a:pPr algn="ctr">
              <a:lnSpc>
                <a:spcPct val="113000"/>
              </a:lnSpc>
            </a:pPr>
            <a:r>
              <a:rPr lang="en-US" sz="1400" dirty="0" smtClean="0"/>
              <a:t>Run </a:t>
            </a:r>
            <a:r>
              <a:rPr lang="en-US" sz="1400" dirty="0" err="1" smtClean="0"/>
              <a:t>Config</a:t>
            </a:r>
            <a:r>
              <a:rPr lang="en-US" sz="1400" dirty="0" smtClean="0"/>
              <a:t> Group</a:t>
            </a:r>
          </a:p>
        </p:txBody>
      </p:sp>
      <p:sp>
        <p:nvSpPr>
          <p:cNvPr id="14" name="Process 13"/>
          <p:cNvSpPr/>
          <p:nvPr/>
        </p:nvSpPr>
        <p:spPr>
          <a:xfrm>
            <a:off x="4842929" y="1845734"/>
            <a:ext cx="1456267" cy="795866"/>
          </a:xfrm>
          <a:prstGeom prst="flowChartProcess">
            <a:avLst/>
          </a:prstGeom>
          <a:solidFill>
            <a:schemeClr val="accent1">
              <a:lumMod val="25000"/>
              <a:lumOff val="75000"/>
            </a:schemeClr>
          </a:solidFill>
          <a:ln>
            <a:solidFill>
              <a:schemeClr val="accent1">
                <a:lumMod val="50000"/>
                <a:lumOff val="50000"/>
              </a:schemeClr>
            </a:solidFill>
          </a:ln>
        </p:spPr>
        <p:txBody>
          <a:bodyPr rtlCol="0" anchor="ctr">
            <a:noAutofit/>
          </a:bodyPr>
          <a:lstStyle/>
          <a:p>
            <a:pPr algn="ctr">
              <a:lnSpc>
                <a:spcPct val="113000"/>
              </a:lnSpc>
            </a:pPr>
            <a:r>
              <a:rPr lang="en-US" sz="1400" dirty="0" smtClean="0"/>
              <a:t>Run </a:t>
            </a:r>
            <a:r>
              <a:rPr lang="en-US" sz="1400" dirty="0" err="1" smtClean="0"/>
              <a:t>Config</a:t>
            </a:r>
            <a:r>
              <a:rPr lang="en-US" sz="1400" dirty="0" smtClean="0"/>
              <a:t> Group</a:t>
            </a:r>
          </a:p>
        </p:txBody>
      </p:sp>
      <p:sp>
        <p:nvSpPr>
          <p:cNvPr id="15" name="Process 14"/>
          <p:cNvSpPr/>
          <p:nvPr/>
        </p:nvSpPr>
        <p:spPr>
          <a:xfrm>
            <a:off x="6773333" y="4605866"/>
            <a:ext cx="1456267" cy="795866"/>
          </a:xfrm>
          <a:prstGeom prst="flowChartProcess">
            <a:avLst/>
          </a:prstGeom>
          <a:solidFill>
            <a:schemeClr val="accent1">
              <a:lumMod val="25000"/>
              <a:lumOff val="75000"/>
            </a:schemeClr>
          </a:solidFill>
          <a:ln w="28575" cmpd="sng">
            <a:solidFill>
              <a:srgbClr val="FF0000"/>
            </a:solidFill>
          </a:ln>
        </p:spPr>
        <p:txBody>
          <a:bodyPr rtlCol="0" anchor="ctr">
            <a:noAutofit/>
          </a:bodyPr>
          <a:lstStyle/>
          <a:p>
            <a:pPr algn="ctr">
              <a:lnSpc>
                <a:spcPct val="113000"/>
              </a:lnSpc>
            </a:pPr>
            <a:r>
              <a:rPr lang="en-US" sz="1400" dirty="0" err="1" smtClean="0"/>
              <a:t>DataLogger</a:t>
            </a:r>
            <a:endParaRPr lang="en-US" sz="1400" dirty="0" smtClean="0"/>
          </a:p>
        </p:txBody>
      </p:sp>
      <p:sp>
        <p:nvSpPr>
          <p:cNvPr id="16" name="Process 15"/>
          <p:cNvSpPr/>
          <p:nvPr/>
        </p:nvSpPr>
        <p:spPr>
          <a:xfrm>
            <a:off x="6773331" y="3335868"/>
            <a:ext cx="1456267" cy="795866"/>
          </a:xfrm>
          <a:prstGeom prst="flowChartProcess">
            <a:avLst/>
          </a:prstGeom>
          <a:solidFill>
            <a:schemeClr val="accent1">
              <a:lumMod val="25000"/>
              <a:lumOff val="75000"/>
            </a:schemeClr>
          </a:solidFill>
          <a:ln w="28575" cmpd="sng">
            <a:solidFill>
              <a:srgbClr val="FF0000"/>
            </a:solidFill>
          </a:ln>
        </p:spPr>
        <p:txBody>
          <a:bodyPr rtlCol="0" anchor="ctr">
            <a:noAutofit/>
          </a:bodyPr>
          <a:lstStyle/>
          <a:p>
            <a:pPr algn="ctr">
              <a:lnSpc>
                <a:spcPct val="113000"/>
              </a:lnSpc>
            </a:pPr>
            <a:r>
              <a:rPr lang="en-US" sz="1400" dirty="0" smtClean="0"/>
              <a:t>Device</a:t>
            </a:r>
          </a:p>
        </p:txBody>
      </p:sp>
      <p:sp>
        <p:nvSpPr>
          <p:cNvPr id="17" name="Magnetic Disk 16"/>
          <p:cNvSpPr/>
          <p:nvPr/>
        </p:nvSpPr>
        <p:spPr>
          <a:xfrm>
            <a:off x="1845734" y="5147733"/>
            <a:ext cx="524933" cy="1049867"/>
          </a:xfrm>
          <a:prstGeom prst="flowChartMagneticDisk">
            <a:avLst/>
          </a:prstGeom>
          <a:solidFill>
            <a:schemeClr val="bg2">
              <a:lumMod val="40000"/>
              <a:lumOff val="60000"/>
            </a:schemeClr>
          </a:solidFill>
          <a:ln>
            <a:solidFill>
              <a:schemeClr val="bg2">
                <a:lumMod val="75000"/>
              </a:schemeClr>
            </a:solidFill>
          </a:ln>
        </p:spPr>
        <p:txBody>
          <a:bodyPr rtlCol="0" anchor="ctr">
            <a:noAutofit/>
          </a:bodyPr>
          <a:lstStyle/>
          <a:p>
            <a:pPr algn="ctr">
              <a:lnSpc>
                <a:spcPct val="113000"/>
              </a:lnSpc>
            </a:pPr>
            <a:endParaRPr lang="en-US" sz="1400" dirty="0" err="1" smtClean="0"/>
          </a:p>
        </p:txBody>
      </p:sp>
      <p:sp>
        <p:nvSpPr>
          <p:cNvPr id="22" name="Multidocument 21"/>
          <p:cNvSpPr/>
          <p:nvPr/>
        </p:nvSpPr>
        <p:spPr>
          <a:xfrm>
            <a:off x="203200" y="1913467"/>
            <a:ext cx="1422400" cy="1371600"/>
          </a:xfrm>
          <a:prstGeom prst="flowChartMultidocument">
            <a:avLst/>
          </a:prstGeom>
          <a:solidFill>
            <a:schemeClr val="bg2">
              <a:lumMod val="60000"/>
              <a:lumOff val="40000"/>
            </a:schemeClr>
          </a:solidFill>
          <a:ln>
            <a:solidFill>
              <a:srgbClr val="4B60DE"/>
            </a:solidFill>
          </a:ln>
        </p:spPr>
        <p:txBody>
          <a:bodyPr rtlCol="0" anchor="ctr">
            <a:noAutofit/>
          </a:bodyPr>
          <a:lstStyle/>
          <a:p>
            <a:pPr algn="ctr">
              <a:lnSpc>
                <a:spcPct val="113000"/>
              </a:lnSpc>
            </a:pPr>
            <a:r>
              <a:rPr lang="en-US" sz="1400" dirty="0" smtClean="0"/>
              <a:t>GUI Clients</a:t>
            </a:r>
          </a:p>
        </p:txBody>
      </p:sp>
      <p:cxnSp>
        <p:nvCxnSpPr>
          <p:cNvPr id="24" name="Straight Arrow Connector 23"/>
          <p:cNvCxnSpPr>
            <a:stCxn id="11" idx="2"/>
          </p:cNvCxnSpPr>
          <p:nvPr/>
        </p:nvCxnSpPr>
        <p:spPr>
          <a:xfrm>
            <a:off x="3505198" y="2641600"/>
            <a:ext cx="423335" cy="626533"/>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4114800" y="2641600"/>
            <a:ext cx="3217333" cy="795867"/>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4" idx="2"/>
          </p:cNvCxnSpPr>
          <p:nvPr/>
        </p:nvCxnSpPr>
        <p:spPr>
          <a:xfrm flipH="1">
            <a:off x="4097867" y="2641600"/>
            <a:ext cx="1473196" cy="643467"/>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8" idx="1"/>
          </p:cNvCxnSpPr>
          <p:nvPr/>
        </p:nvCxnSpPr>
        <p:spPr>
          <a:xfrm flipH="1" flipV="1">
            <a:off x="4055535" y="3956755"/>
            <a:ext cx="804331" cy="1013177"/>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16" idx="1"/>
            <a:endCxn id="6" idx="4"/>
          </p:cNvCxnSpPr>
          <p:nvPr/>
        </p:nvCxnSpPr>
        <p:spPr>
          <a:xfrm flipH="1" flipV="1">
            <a:off x="4216399" y="3657601"/>
            <a:ext cx="2556932" cy="762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flipV="1">
            <a:off x="4182533" y="3911600"/>
            <a:ext cx="2709335" cy="7112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3" name="Process 12"/>
          <p:cNvSpPr/>
          <p:nvPr/>
        </p:nvSpPr>
        <p:spPr>
          <a:xfrm>
            <a:off x="4859864" y="3335868"/>
            <a:ext cx="1456267" cy="795866"/>
          </a:xfrm>
          <a:prstGeom prst="flowChartProcess">
            <a:avLst/>
          </a:prstGeom>
          <a:solidFill>
            <a:schemeClr val="accent1">
              <a:lumMod val="25000"/>
              <a:lumOff val="75000"/>
            </a:schemeClr>
          </a:solidFill>
          <a:ln w="28575" cmpd="sng">
            <a:solidFill>
              <a:srgbClr val="FF0000"/>
            </a:solidFill>
          </a:ln>
        </p:spPr>
        <p:txBody>
          <a:bodyPr rtlCol="0" anchor="ctr">
            <a:noAutofit/>
          </a:bodyPr>
          <a:lstStyle/>
          <a:p>
            <a:pPr algn="ctr">
              <a:lnSpc>
                <a:spcPct val="113000"/>
              </a:lnSpc>
            </a:pPr>
            <a:r>
              <a:rPr lang="en-US" sz="1400" dirty="0" smtClean="0"/>
              <a:t>Device</a:t>
            </a:r>
          </a:p>
        </p:txBody>
      </p:sp>
      <p:cxnSp>
        <p:nvCxnSpPr>
          <p:cNvPr id="48" name="Straight Arrow Connector 47"/>
          <p:cNvCxnSpPr/>
          <p:nvPr/>
        </p:nvCxnSpPr>
        <p:spPr>
          <a:xfrm flipH="1" flipV="1">
            <a:off x="3996267" y="4064000"/>
            <a:ext cx="914402" cy="1693334"/>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10" idx="0"/>
          </p:cNvCxnSpPr>
          <p:nvPr/>
        </p:nvCxnSpPr>
        <p:spPr>
          <a:xfrm flipV="1">
            <a:off x="3640665" y="4013200"/>
            <a:ext cx="186268" cy="1270001"/>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7" idx="3"/>
          </p:cNvCxnSpPr>
          <p:nvPr/>
        </p:nvCxnSpPr>
        <p:spPr>
          <a:xfrm flipV="1">
            <a:off x="3064933" y="3725333"/>
            <a:ext cx="728134" cy="26246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10" idx="1"/>
            <a:endCxn id="17" idx="4"/>
          </p:cNvCxnSpPr>
          <p:nvPr/>
        </p:nvCxnSpPr>
        <p:spPr>
          <a:xfrm flipH="1" flipV="1">
            <a:off x="2370667" y="5672667"/>
            <a:ext cx="541864" cy="8467"/>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2404533" y="3048000"/>
            <a:ext cx="1642533" cy="508000"/>
          </a:xfrm>
          <a:prstGeom prst="rect">
            <a:avLst/>
          </a:prstGeom>
          <a:noFill/>
        </p:spPr>
        <p:txBody>
          <a:bodyPr wrap="none" rtlCol="0">
            <a:noAutofit/>
          </a:bodyPr>
          <a:lstStyle/>
          <a:p>
            <a:pPr>
              <a:lnSpc>
                <a:spcPct val="112000"/>
              </a:lnSpc>
            </a:pPr>
            <a:r>
              <a:rPr lang="en-US" sz="1400" dirty="0" smtClean="0"/>
              <a:t>Central Broker</a:t>
            </a:r>
          </a:p>
        </p:txBody>
      </p:sp>
      <p:sp>
        <p:nvSpPr>
          <p:cNvPr id="64" name="TextBox 63"/>
          <p:cNvSpPr txBox="1"/>
          <p:nvPr/>
        </p:nvSpPr>
        <p:spPr>
          <a:xfrm>
            <a:off x="186267" y="5452534"/>
            <a:ext cx="1642533" cy="508000"/>
          </a:xfrm>
          <a:prstGeom prst="rect">
            <a:avLst/>
          </a:prstGeom>
          <a:noFill/>
        </p:spPr>
        <p:txBody>
          <a:bodyPr wrap="none" rtlCol="0">
            <a:noAutofit/>
          </a:bodyPr>
          <a:lstStyle/>
          <a:p>
            <a:pPr>
              <a:lnSpc>
                <a:spcPct val="112000"/>
              </a:lnSpc>
            </a:pPr>
            <a:r>
              <a:rPr lang="en-US" sz="1400" dirty="0" smtClean="0"/>
              <a:t>Project Database</a:t>
            </a:r>
          </a:p>
        </p:txBody>
      </p:sp>
      <p:cxnSp>
        <p:nvCxnSpPr>
          <p:cNvPr id="4" name="Elbow Connector 3"/>
          <p:cNvCxnSpPr>
            <a:stCxn id="22" idx="2"/>
            <a:endCxn id="7" idx="1"/>
          </p:cNvCxnSpPr>
          <p:nvPr/>
        </p:nvCxnSpPr>
        <p:spPr>
          <a:xfrm rot="16200000" flipH="1">
            <a:off x="834740" y="3213874"/>
            <a:ext cx="754677" cy="793175"/>
          </a:xfrm>
          <a:prstGeom prst="bentConnector2">
            <a:avLst/>
          </a:prstGeom>
          <a:ln w="38100" cmpd="sng">
            <a:solidFill>
              <a:schemeClr val="bg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54000" y="3725333"/>
            <a:ext cx="694267" cy="423333"/>
          </a:xfrm>
          <a:prstGeom prst="rect">
            <a:avLst/>
          </a:prstGeom>
          <a:noFill/>
        </p:spPr>
        <p:txBody>
          <a:bodyPr wrap="none" rtlCol="0">
            <a:noAutofit/>
          </a:bodyPr>
          <a:lstStyle/>
          <a:p>
            <a:pPr>
              <a:lnSpc>
                <a:spcPct val="112000"/>
              </a:lnSpc>
            </a:pPr>
            <a:r>
              <a:rPr lang="en-US" sz="1400" dirty="0" smtClean="0"/>
              <a:t>p2p</a:t>
            </a:r>
          </a:p>
        </p:txBody>
      </p:sp>
      <p:cxnSp>
        <p:nvCxnSpPr>
          <p:cNvPr id="18" name="Elbow Connector 17"/>
          <p:cNvCxnSpPr>
            <a:stCxn id="13" idx="2"/>
            <a:endCxn id="8" idx="0"/>
          </p:cNvCxnSpPr>
          <p:nvPr/>
        </p:nvCxnSpPr>
        <p:spPr>
          <a:xfrm rot="16200000" flipH="1">
            <a:off x="5367867" y="4351865"/>
            <a:ext cx="440265" cy="2"/>
          </a:xfrm>
          <a:prstGeom prst="bentConnector3">
            <a:avLst/>
          </a:prstGeom>
          <a:ln w="28575" cmpd="sng">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2" name="Elbow Connector 31"/>
          <p:cNvCxnSpPr>
            <a:stCxn id="16" idx="2"/>
            <a:endCxn id="15" idx="0"/>
          </p:cNvCxnSpPr>
          <p:nvPr/>
        </p:nvCxnSpPr>
        <p:spPr>
          <a:xfrm rot="16200000" flipH="1">
            <a:off x="7264400" y="4368799"/>
            <a:ext cx="474132" cy="2"/>
          </a:xfrm>
          <a:prstGeom prst="bentConnector3">
            <a:avLst>
              <a:gd name="adj1" fmla="val 50000"/>
            </a:avLst>
          </a:prstGeom>
          <a:ln w="28575" cmpd="sng">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4944533" y="4131733"/>
            <a:ext cx="694267" cy="423333"/>
          </a:xfrm>
          <a:prstGeom prst="rect">
            <a:avLst/>
          </a:prstGeom>
          <a:noFill/>
        </p:spPr>
        <p:txBody>
          <a:bodyPr wrap="none" rtlCol="0">
            <a:noAutofit/>
          </a:bodyPr>
          <a:lstStyle/>
          <a:p>
            <a:pPr>
              <a:lnSpc>
                <a:spcPct val="112000"/>
              </a:lnSpc>
            </a:pPr>
            <a:r>
              <a:rPr lang="en-US" sz="1400" dirty="0" smtClean="0"/>
              <a:t>p2p</a:t>
            </a:r>
          </a:p>
        </p:txBody>
      </p:sp>
      <p:sp>
        <p:nvSpPr>
          <p:cNvPr id="36" name="TextBox 35"/>
          <p:cNvSpPr txBox="1"/>
          <p:nvPr/>
        </p:nvSpPr>
        <p:spPr>
          <a:xfrm>
            <a:off x="7670800" y="4131733"/>
            <a:ext cx="694267" cy="423333"/>
          </a:xfrm>
          <a:prstGeom prst="rect">
            <a:avLst/>
          </a:prstGeom>
          <a:noFill/>
        </p:spPr>
        <p:txBody>
          <a:bodyPr wrap="none" rtlCol="0">
            <a:noAutofit/>
          </a:bodyPr>
          <a:lstStyle/>
          <a:p>
            <a:pPr>
              <a:lnSpc>
                <a:spcPct val="112000"/>
              </a:lnSpc>
            </a:pPr>
            <a:r>
              <a:rPr lang="en-US" sz="1400" dirty="0" smtClean="0"/>
              <a:t>p2p</a:t>
            </a:r>
          </a:p>
        </p:txBody>
      </p:sp>
    </p:spTree>
    <p:extLst>
      <p:ext uri="{BB962C8B-B14F-4D97-AF65-F5344CB8AC3E}">
        <p14:creationId xmlns:p14="http://schemas.microsoft.com/office/powerpoint/2010/main" val="52848559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in Terms of Topology: What can be run locally</a:t>
            </a:r>
            <a:endParaRPr lang="en-US" dirty="0"/>
          </a:p>
        </p:txBody>
      </p:sp>
      <p:sp>
        <p:nvSpPr>
          <p:cNvPr id="6" name="Magnetic Disk 5"/>
          <p:cNvSpPr/>
          <p:nvPr/>
        </p:nvSpPr>
        <p:spPr>
          <a:xfrm>
            <a:off x="3691466" y="3132667"/>
            <a:ext cx="524933" cy="1049867"/>
          </a:xfrm>
          <a:prstGeom prst="flowChartMagneticDisk">
            <a:avLst/>
          </a:prstGeom>
          <a:solidFill>
            <a:schemeClr val="bg2">
              <a:lumMod val="40000"/>
              <a:lumOff val="60000"/>
            </a:schemeClr>
          </a:solidFill>
          <a:ln>
            <a:solidFill>
              <a:schemeClr val="bg2">
                <a:lumMod val="75000"/>
              </a:schemeClr>
            </a:solidFill>
          </a:ln>
        </p:spPr>
        <p:txBody>
          <a:bodyPr rtlCol="0" anchor="ctr">
            <a:noAutofit/>
          </a:bodyPr>
          <a:lstStyle/>
          <a:p>
            <a:pPr algn="ctr">
              <a:lnSpc>
                <a:spcPct val="113000"/>
              </a:lnSpc>
            </a:pPr>
            <a:endParaRPr lang="en-US" sz="1400" dirty="0" err="1" smtClean="0"/>
          </a:p>
        </p:txBody>
      </p:sp>
      <p:sp>
        <p:nvSpPr>
          <p:cNvPr id="7" name="Process 6"/>
          <p:cNvSpPr/>
          <p:nvPr/>
        </p:nvSpPr>
        <p:spPr>
          <a:xfrm>
            <a:off x="1608666" y="3589868"/>
            <a:ext cx="1456267" cy="795866"/>
          </a:xfrm>
          <a:prstGeom prst="flowChartProcess">
            <a:avLst/>
          </a:prstGeom>
          <a:solidFill>
            <a:schemeClr val="bg2">
              <a:lumMod val="60000"/>
              <a:lumOff val="40000"/>
            </a:schemeClr>
          </a:solidFill>
          <a:ln>
            <a:solidFill>
              <a:schemeClr val="accent1">
                <a:lumMod val="50000"/>
                <a:lumOff val="50000"/>
              </a:schemeClr>
            </a:solidFill>
          </a:ln>
        </p:spPr>
        <p:txBody>
          <a:bodyPr rtlCol="0" anchor="ctr">
            <a:noAutofit/>
          </a:bodyPr>
          <a:lstStyle/>
          <a:p>
            <a:pPr algn="ctr">
              <a:lnSpc>
                <a:spcPct val="113000"/>
              </a:lnSpc>
            </a:pPr>
            <a:r>
              <a:rPr lang="en-US" sz="1400" dirty="0" err="1" smtClean="0"/>
              <a:t>GuiServer</a:t>
            </a:r>
            <a:endParaRPr lang="en-US" sz="1400" dirty="0" smtClean="0"/>
          </a:p>
        </p:txBody>
      </p:sp>
      <p:sp>
        <p:nvSpPr>
          <p:cNvPr id="8" name="Process 7"/>
          <p:cNvSpPr/>
          <p:nvPr/>
        </p:nvSpPr>
        <p:spPr>
          <a:xfrm>
            <a:off x="4859866" y="4571999"/>
            <a:ext cx="1456267" cy="795866"/>
          </a:xfrm>
          <a:prstGeom prst="flowChartProcess">
            <a:avLst/>
          </a:prstGeom>
          <a:solidFill>
            <a:schemeClr val="accent1">
              <a:lumMod val="25000"/>
              <a:lumOff val="75000"/>
            </a:schemeClr>
          </a:solidFill>
          <a:ln w="28575" cmpd="sng">
            <a:solidFill>
              <a:srgbClr val="FF0000"/>
            </a:solidFill>
          </a:ln>
        </p:spPr>
        <p:txBody>
          <a:bodyPr rtlCol="0" anchor="ctr">
            <a:noAutofit/>
          </a:bodyPr>
          <a:lstStyle/>
          <a:p>
            <a:pPr algn="ctr">
              <a:lnSpc>
                <a:spcPct val="113000"/>
              </a:lnSpc>
            </a:pPr>
            <a:r>
              <a:rPr lang="en-US" sz="1400" dirty="0" err="1" smtClean="0"/>
              <a:t>DataLogger</a:t>
            </a:r>
            <a:endParaRPr lang="en-US" sz="1400" dirty="0" smtClean="0"/>
          </a:p>
        </p:txBody>
      </p:sp>
      <p:sp>
        <p:nvSpPr>
          <p:cNvPr id="9" name="Process 8"/>
          <p:cNvSpPr/>
          <p:nvPr/>
        </p:nvSpPr>
        <p:spPr>
          <a:xfrm>
            <a:off x="4724399" y="5740401"/>
            <a:ext cx="1456267" cy="795866"/>
          </a:xfrm>
          <a:prstGeom prst="flowChartProcess">
            <a:avLst/>
          </a:prstGeom>
          <a:solidFill>
            <a:schemeClr val="accent1">
              <a:lumMod val="25000"/>
              <a:lumOff val="75000"/>
            </a:schemeClr>
          </a:solidFill>
          <a:ln>
            <a:solidFill>
              <a:schemeClr val="accent1">
                <a:lumMod val="50000"/>
                <a:lumOff val="50000"/>
              </a:schemeClr>
            </a:solidFill>
          </a:ln>
        </p:spPr>
        <p:txBody>
          <a:bodyPr rtlCol="0" anchor="ctr">
            <a:noAutofit/>
          </a:bodyPr>
          <a:lstStyle/>
          <a:p>
            <a:pPr algn="ctr">
              <a:lnSpc>
                <a:spcPct val="113000"/>
              </a:lnSpc>
            </a:pPr>
            <a:r>
              <a:rPr lang="en-US" sz="1400" dirty="0" err="1" smtClean="0"/>
              <a:t>DataLogger</a:t>
            </a:r>
            <a:r>
              <a:rPr lang="en-US" sz="1400" dirty="0" smtClean="0"/>
              <a:t/>
            </a:r>
            <a:br>
              <a:rPr lang="en-US" sz="1400" dirty="0" smtClean="0"/>
            </a:br>
            <a:r>
              <a:rPr lang="en-US" sz="1400" dirty="0" smtClean="0"/>
              <a:t>Manager</a:t>
            </a:r>
          </a:p>
        </p:txBody>
      </p:sp>
      <p:sp>
        <p:nvSpPr>
          <p:cNvPr id="10" name="Process 9"/>
          <p:cNvSpPr/>
          <p:nvPr/>
        </p:nvSpPr>
        <p:spPr>
          <a:xfrm>
            <a:off x="2912531" y="5283201"/>
            <a:ext cx="1456267" cy="795866"/>
          </a:xfrm>
          <a:prstGeom prst="flowChartProcess">
            <a:avLst/>
          </a:prstGeom>
          <a:solidFill>
            <a:schemeClr val="accent1">
              <a:lumMod val="25000"/>
              <a:lumOff val="75000"/>
            </a:schemeClr>
          </a:solidFill>
          <a:ln>
            <a:solidFill>
              <a:schemeClr val="accent1">
                <a:lumMod val="50000"/>
                <a:lumOff val="50000"/>
              </a:schemeClr>
            </a:solidFill>
          </a:ln>
        </p:spPr>
        <p:txBody>
          <a:bodyPr rtlCol="0" anchor="ctr">
            <a:noAutofit/>
          </a:bodyPr>
          <a:lstStyle/>
          <a:p>
            <a:pPr algn="ctr">
              <a:lnSpc>
                <a:spcPct val="113000"/>
              </a:lnSpc>
            </a:pPr>
            <a:r>
              <a:rPr lang="en-US" sz="1400" dirty="0" err="1" smtClean="0"/>
              <a:t>ProjectManager</a:t>
            </a:r>
            <a:endParaRPr lang="en-US" sz="1400" dirty="0" smtClean="0"/>
          </a:p>
        </p:txBody>
      </p:sp>
      <p:sp>
        <p:nvSpPr>
          <p:cNvPr id="11" name="Process 10"/>
          <p:cNvSpPr/>
          <p:nvPr/>
        </p:nvSpPr>
        <p:spPr>
          <a:xfrm>
            <a:off x="2777064" y="1845734"/>
            <a:ext cx="1456267" cy="795866"/>
          </a:xfrm>
          <a:prstGeom prst="flowChartProcess">
            <a:avLst/>
          </a:prstGeom>
          <a:solidFill>
            <a:schemeClr val="accent1">
              <a:lumMod val="25000"/>
              <a:lumOff val="75000"/>
            </a:schemeClr>
          </a:solidFill>
          <a:ln>
            <a:solidFill>
              <a:schemeClr val="accent1">
                <a:lumMod val="50000"/>
                <a:lumOff val="50000"/>
              </a:schemeClr>
            </a:solidFill>
          </a:ln>
        </p:spPr>
        <p:txBody>
          <a:bodyPr rtlCol="0" anchor="ctr">
            <a:noAutofit/>
          </a:bodyPr>
          <a:lstStyle/>
          <a:p>
            <a:pPr algn="ctr">
              <a:lnSpc>
                <a:spcPct val="113000"/>
              </a:lnSpc>
            </a:pPr>
            <a:r>
              <a:rPr lang="en-US" sz="1400" dirty="0" smtClean="0"/>
              <a:t>Run</a:t>
            </a:r>
            <a:br>
              <a:rPr lang="en-US" sz="1400" dirty="0" smtClean="0"/>
            </a:br>
            <a:r>
              <a:rPr lang="en-US" sz="1400" dirty="0" smtClean="0"/>
              <a:t>Configurator</a:t>
            </a:r>
          </a:p>
        </p:txBody>
      </p:sp>
      <p:sp>
        <p:nvSpPr>
          <p:cNvPr id="12" name="Process 11"/>
          <p:cNvSpPr/>
          <p:nvPr/>
        </p:nvSpPr>
        <p:spPr>
          <a:xfrm>
            <a:off x="6468530" y="1845734"/>
            <a:ext cx="1456267" cy="795866"/>
          </a:xfrm>
          <a:prstGeom prst="flowChartProcess">
            <a:avLst/>
          </a:prstGeom>
          <a:solidFill>
            <a:schemeClr val="accent1">
              <a:lumMod val="25000"/>
              <a:lumOff val="75000"/>
            </a:schemeClr>
          </a:solidFill>
          <a:ln>
            <a:solidFill>
              <a:schemeClr val="accent1">
                <a:lumMod val="50000"/>
                <a:lumOff val="50000"/>
              </a:schemeClr>
            </a:solidFill>
          </a:ln>
        </p:spPr>
        <p:txBody>
          <a:bodyPr rtlCol="0" anchor="ctr">
            <a:noAutofit/>
          </a:bodyPr>
          <a:lstStyle/>
          <a:p>
            <a:pPr algn="ctr">
              <a:lnSpc>
                <a:spcPct val="113000"/>
              </a:lnSpc>
            </a:pPr>
            <a:r>
              <a:rPr lang="en-US" sz="1400" dirty="0" smtClean="0"/>
              <a:t>Run </a:t>
            </a:r>
            <a:r>
              <a:rPr lang="en-US" sz="1400" dirty="0" err="1" smtClean="0"/>
              <a:t>Config</a:t>
            </a:r>
            <a:r>
              <a:rPr lang="en-US" sz="1400" dirty="0" smtClean="0"/>
              <a:t> Group</a:t>
            </a:r>
          </a:p>
        </p:txBody>
      </p:sp>
      <p:sp>
        <p:nvSpPr>
          <p:cNvPr id="14" name="Process 13"/>
          <p:cNvSpPr/>
          <p:nvPr/>
        </p:nvSpPr>
        <p:spPr>
          <a:xfrm>
            <a:off x="4842929" y="1845734"/>
            <a:ext cx="1456267" cy="795866"/>
          </a:xfrm>
          <a:prstGeom prst="flowChartProcess">
            <a:avLst/>
          </a:prstGeom>
          <a:solidFill>
            <a:schemeClr val="accent1">
              <a:lumMod val="25000"/>
              <a:lumOff val="75000"/>
            </a:schemeClr>
          </a:solidFill>
          <a:ln>
            <a:solidFill>
              <a:schemeClr val="accent1">
                <a:lumMod val="50000"/>
                <a:lumOff val="50000"/>
              </a:schemeClr>
            </a:solidFill>
          </a:ln>
        </p:spPr>
        <p:txBody>
          <a:bodyPr rtlCol="0" anchor="ctr">
            <a:noAutofit/>
          </a:bodyPr>
          <a:lstStyle/>
          <a:p>
            <a:pPr algn="ctr">
              <a:lnSpc>
                <a:spcPct val="113000"/>
              </a:lnSpc>
            </a:pPr>
            <a:r>
              <a:rPr lang="en-US" sz="1400" dirty="0" smtClean="0"/>
              <a:t>Run </a:t>
            </a:r>
            <a:r>
              <a:rPr lang="en-US" sz="1400" dirty="0" err="1" smtClean="0"/>
              <a:t>Config</a:t>
            </a:r>
            <a:r>
              <a:rPr lang="en-US" sz="1400" dirty="0" smtClean="0"/>
              <a:t> Group</a:t>
            </a:r>
          </a:p>
        </p:txBody>
      </p:sp>
      <p:sp>
        <p:nvSpPr>
          <p:cNvPr id="15" name="Process 14"/>
          <p:cNvSpPr/>
          <p:nvPr/>
        </p:nvSpPr>
        <p:spPr>
          <a:xfrm>
            <a:off x="6773333" y="4605866"/>
            <a:ext cx="1456267" cy="795866"/>
          </a:xfrm>
          <a:prstGeom prst="flowChartProcess">
            <a:avLst/>
          </a:prstGeom>
          <a:solidFill>
            <a:schemeClr val="accent1">
              <a:lumMod val="25000"/>
              <a:lumOff val="75000"/>
            </a:schemeClr>
          </a:solidFill>
          <a:ln w="28575" cmpd="sng">
            <a:solidFill>
              <a:srgbClr val="FF0000"/>
            </a:solidFill>
          </a:ln>
        </p:spPr>
        <p:txBody>
          <a:bodyPr rtlCol="0" anchor="ctr">
            <a:noAutofit/>
          </a:bodyPr>
          <a:lstStyle/>
          <a:p>
            <a:pPr algn="ctr">
              <a:lnSpc>
                <a:spcPct val="113000"/>
              </a:lnSpc>
            </a:pPr>
            <a:r>
              <a:rPr lang="en-US" sz="1400" dirty="0" err="1" smtClean="0"/>
              <a:t>DataLogger</a:t>
            </a:r>
            <a:endParaRPr lang="en-US" sz="1400" dirty="0" smtClean="0"/>
          </a:p>
        </p:txBody>
      </p:sp>
      <p:sp>
        <p:nvSpPr>
          <p:cNvPr id="16" name="Process 15"/>
          <p:cNvSpPr/>
          <p:nvPr/>
        </p:nvSpPr>
        <p:spPr>
          <a:xfrm>
            <a:off x="6773331" y="3335868"/>
            <a:ext cx="1456267" cy="795866"/>
          </a:xfrm>
          <a:prstGeom prst="flowChartProcess">
            <a:avLst/>
          </a:prstGeom>
          <a:solidFill>
            <a:schemeClr val="accent1">
              <a:lumMod val="25000"/>
              <a:lumOff val="75000"/>
            </a:schemeClr>
          </a:solidFill>
          <a:ln w="28575" cmpd="sng">
            <a:solidFill>
              <a:srgbClr val="FF0000"/>
            </a:solidFill>
          </a:ln>
        </p:spPr>
        <p:txBody>
          <a:bodyPr rtlCol="0" anchor="ctr">
            <a:noAutofit/>
          </a:bodyPr>
          <a:lstStyle/>
          <a:p>
            <a:pPr algn="ctr">
              <a:lnSpc>
                <a:spcPct val="113000"/>
              </a:lnSpc>
            </a:pPr>
            <a:r>
              <a:rPr lang="en-US" sz="1400" dirty="0" smtClean="0"/>
              <a:t>Device</a:t>
            </a:r>
          </a:p>
        </p:txBody>
      </p:sp>
      <p:sp>
        <p:nvSpPr>
          <p:cNvPr id="17" name="Magnetic Disk 16"/>
          <p:cNvSpPr/>
          <p:nvPr/>
        </p:nvSpPr>
        <p:spPr>
          <a:xfrm>
            <a:off x="1845734" y="5147733"/>
            <a:ext cx="524933" cy="1049867"/>
          </a:xfrm>
          <a:prstGeom prst="flowChartMagneticDisk">
            <a:avLst/>
          </a:prstGeom>
          <a:solidFill>
            <a:schemeClr val="bg2">
              <a:lumMod val="40000"/>
              <a:lumOff val="60000"/>
            </a:schemeClr>
          </a:solidFill>
          <a:ln>
            <a:solidFill>
              <a:schemeClr val="bg2">
                <a:lumMod val="75000"/>
              </a:schemeClr>
            </a:solidFill>
          </a:ln>
        </p:spPr>
        <p:txBody>
          <a:bodyPr rtlCol="0" anchor="ctr">
            <a:noAutofit/>
          </a:bodyPr>
          <a:lstStyle/>
          <a:p>
            <a:pPr algn="ctr">
              <a:lnSpc>
                <a:spcPct val="113000"/>
              </a:lnSpc>
            </a:pPr>
            <a:endParaRPr lang="en-US" sz="1400" dirty="0" err="1" smtClean="0"/>
          </a:p>
        </p:txBody>
      </p:sp>
      <p:sp>
        <p:nvSpPr>
          <p:cNvPr id="22" name="Multidocument 21"/>
          <p:cNvSpPr/>
          <p:nvPr/>
        </p:nvSpPr>
        <p:spPr>
          <a:xfrm>
            <a:off x="203200" y="1913467"/>
            <a:ext cx="1422400" cy="1371600"/>
          </a:xfrm>
          <a:prstGeom prst="flowChartMultidocument">
            <a:avLst/>
          </a:prstGeom>
          <a:solidFill>
            <a:schemeClr val="bg2">
              <a:lumMod val="60000"/>
              <a:lumOff val="40000"/>
            </a:schemeClr>
          </a:solidFill>
          <a:ln>
            <a:solidFill>
              <a:srgbClr val="4B60DE"/>
            </a:solidFill>
          </a:ln>
        </p:spPr>
        <p:txBody>
          <a:bodyPr rtlCol="0" anchor="ctr">
            <a:noAutofit/>
          </a:bodyPr>
          <a:lstStyle/>
          <a:p>
            <a:pPr algn="ctr">
              <a:lnSpc>
                <a:spcPct val="113000"/>
              </a:lnSpc>
            </a:pPr>
            <a:r>
              <a:rPr lang="en-US" sz="1400" dirty="0" smtClean="0"/>
              <a:t>GUI Clients</a:t>
            </a:r>
          </a:p>
        </p:txBody>
      </p:sp>
      <p:cxnSp>
        <p:nvCxnSpPr>
          <p:cNvPr id="24" name="Straight Arrow Connector 23"/>
          <p:cNvCxnSpPr>
            <a:stCxn id="11" idx="2"/>
          </p:cNvCxnSpPr>
          <p:nvPr/>
        </p:nvCxnSpPr>
        <p:spPr>
          <a:xfrm>
            <a:off x="3505198" y="2641600"/>
            <a:ext cx="423335" cy="626533"/>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4114800" y="2641600"/>
            <a:ext cx="3217333" cy="795867"/>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4" idx="2"/>
          </p:cNvCxnSpPr>
          <p:nvPr/>
        </p:nvCxnSpPr>
        <p:spPr>
          <a:xfrm flipH="1">
            <a:off x="4097867" y="2641600"/>
            <a:ext cx="1473196" cy="643467"/>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8" idx="1"/>
          </p:cNvCxnSpPr>
          <p:nvPr/>
        </p:nvCxnSpPr>
        <p:spPr>
          <a:xfrm flipH="1" flipV="1">
            <a:off x="4055535" y="3956755"/>
            <a:ext cx="804331" cy="1013177"/>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16" idx="1"/>
            <a:endCxn id="6" idx="4"/>
          </p:cNvCxnSpPr>
          <p:nvPr/>
        </p:nvCxnSpPr>
        <p:spPr>
          <a:xfrm flipH="1" flipV="1">
            <a:off x="4216399" y="3657601"/>
            <a:ext cx="2556932" cy="762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flipV="1">
            <a:off x="4182533" y="3911600"/>
            <a:ext cx="2709335" cy="7112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3" name="Process 12"/>
          <p:cNvSpPr/>
          <p:nvPr/>
        </p:nvSpPr>
        <p:spPr>
          <a:xfrm>
            <a:off x="4859864" y="3335868"/>
            <a:ext cx="1456267" cy="795866"/>
          </a:xfrm>
          <a:prstGeom prst="flowChartProcess">
            <a:avLst/>
          </a:prstGeom>
          <a:solidFill>
            <a:schemeClr val="accent1">
              <a:lumMod val="25000"/>
              <a:lumOff val="75000"/>
            </a:schemeClr>
          </a:solidFill>
          <a:ln w="28575" cmpd="sng">
            <a:solidFill>
              <a:srgbClr val="FF0000"/>
            </a:solidFill>
          </a:ln>
        </p:spPr>
        <p:txBody>
          <a:bodyPr rtlCol="0" anchor="ctr">
            <a:noAutofit/>
          </a:bodyPr>
          <a:lstStyle/>
          <a:p>
            <a:pPr algn="ctr">
              <a:lnSpc>
                <a:spcPct val="113000"/>
              </a:lnSpc>
            </a:pPr>
            <a:r>
              <a:rPr lang="en-US" sz="1400" dirty="0" smtClean="0"/>
              <a:t>Device</a:t>
            </a:r>
          </a:p>
        </p:txBody>
      </p:sp>
      <p:cxnSp>
        <p:nvCxnSpPr>
          <p:cNvPr id="48" name="Straight Arrow Connector 47"/>
          <p:cNvCxnSpPr/>
          <p:nvPr/>
        </p:nvCxnSpPr>
        <p:spPr>
          <a:xfrm flipH="1" flipV="1">
            <a:off x="3996267" y="4064000"/>
            <a:ext cx="914402" cy="1693334"/>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10" idx="0"/>
          </p:cNvCxnSpPr>
          <p:nvPr/>
        </p:nvCxnSpPr>
        <p:spPr>
          <a:xfrm flipV="1">
            <a:off x="3640665" y="4013200"/>
            <a:ext cx="186268" cy="1270001"/>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7" idx="3"/>
          </p:cNvCxnSpPr>
          <p:nvPr/>
        </p:nvCxnSpPr>
        <p:spPr>
          <a:xfrm flipV="1">
            <a:off x="3064933" y="3725333"/>
            <a:ext cx="728134" cy="26246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10" idx="1"/>
            <a:endCxn id="17" idx="4"/>
          </p:cNvCxnSpPr>
          <p:nvPr/>
        </p:nvCxnSpPr>
        <p:spPr>
          <a:xfrm flipH="1" flipV="1">
            <a:off x="2370667" y="5672667"/>
            <a:ext cx="541864" cy="8467"/>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2404533" y="3048000"/>
            <a:ext cx="1642533" cy="508000"/>
          </a:xfrm>
          <a:prstGeom prst="rect">
            <a:avLst/>
          </a:prstGeom>
          <a:noFill/>
        </p:spPr>
        <p:txBody>
          <a:bodyPr wrap="none" rtlCol="0">
            <a:noAutofit/>
          </a:bodyPr>
          <a:lstStyle/>
          <a:p>
            <a:pPr>
              <a:lnSpc>
                <a:spcPct val="112000"/>
              </a:lnSpc>
            </a:pPr>
            <a:r>
              <a:rPr lang="en-US" sz="1400" dirty="0" smtClean="0"/>
              <a:t>Central Broker</a:t>
            </a:r>
          </a:p>
        </p:txBody>
      </p:sp>
      <p:sp>
        <p:nvSpPr>
          <p:cNvPr id="64" name="TextBox 63"/>
          <p:cNvSpPr txBox="1"/>
          <p:nvPr/>
        </p:nvSpPr>
        <p:spPr>
          <a:xfrm>
            <a:off x="186267" y="5452534"/>
            <a:ext cx="1642533" cy="508000"/>
          </a:xfrm>
          <a:prstGeom prst="rect">
            <a:avLst/>
          </a:prstGeom>
          <a:noFill/>
        </p:spPr>
        <p:txBody>
          <a:bodyPr wrap="none" rtlCol="0">
            <a:noAutofit/>
          </a:bodyPr>
          <a:lstStyle/>
          <a:p>
            <a:pPr>
              <a:lnSpc>
                <a:spcPct val="112000"/>
              </a:lnSpc>
            </a:pPr>
            <a:r>
              <a:rPr lang="en-US" sz="1400" dirty="0" smtClean="0"/>
              <a:t>Project Database</a:t>
            </a:r>
          </a:p>
        </p:txBody>
      </p:sp>
      <p:cxnSp>
        <p:nvCxnSpPr>
          <p:cNvPr id="4" name="Elbow Connector 3"/>
          <p:cNvCxnSpPr>
            <a:stCxn id="22" idx="2"/>
            <a:endCxn id="7" idx="1"/>
          </p:cNvCxnSpPr>
          <p:nvPr/>
        </p:nvCxnSpPr>
        <p:spPr>
          <a:xfrm rot="16200000" flipH="1">
            <a:off x="834740" y="3213874"/>
            <a:ext cx="754677" cy="793175"/>
          </a:xfrm>
          <a:prstGeom prst="bentConnector2">
            <a:avLst/>
          </a:prstGeom>
          <a:ln w="38100" cmpd="sng">
            <a:solidFill>
              <a:schemeClr val="bg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54000" y="3725333"/>
            <a:ext cx="694267" cy="423333"/>
          </a:xfrm>
          <a:prstGeom prst="rect">
            <a:avLst/>
          </a:prstGeom>
          <a:noFill/>
        </p:spPr>
        <p:txBody>
          <a:bodyPr wrap="none" rtlCol="0">
            <a:noAutofit/>
          </a:bodyPr>
          <a:lstStyle/>
          <a:p>
            <a:pPr>
              <a:lnSpc>
                <a:spcPct val="112000"/>
              </a:lnSpc>
            </a:pPr>
            <a:r>
              <a:rPr lang="en-US" sz="1400" dirty="0" smtClean="0"/>
              <a:t>p2p</a:t>
            </a:r>
          </a:p>
        </p:txBody>
      </p:sp>
      <p:cxnSp>
        <p:nvCxnSpPr>
          <p:cNvPr id="18" name="Elbow Connector 17"/>
          <p:cNvCxnSpPr>
            <a:stCxn id="13" idx="2"/>
            <a:endCxn id="8" idx="0"/>
          </p:cNvCxnSpPr>
          <p:nvPr/>
        </p:nvCxnSpPr>
        <p:spPr>
          <a:xfrm rot="16200000" flipH="1">
            <a:off x="5367867" y="4351865"/>
            <a:ext cx="440265" cy="2"/>
          </a:xfrm>
          <a:prstGeom prst="bentConnector3">
            <a:avLst/>
          </a:prstGeom>
          <a:ln w="28575" cmpd="sng">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2" name="Elbow Connector 31"/>
          <p:cNvCxnSpPr>
            <a:stCxn id="16" idx="2"/>
            <a:endCxn id="15" idx="0"/>
          </p:cNvCxnSpPr>
          <p:nvPr/>
        </p:nvCxnSpPr>
        <p:spPr>
          <a:xfrm rot="16200000" flipH="1">
            <a:off x="7264400" y="4368799"/>
            <a:ext cx="474132" cy="2"/>
          </a:xfrm>
          <a:prstGeom prst="bentConnector3">
            <a:avLst>
              <a:gd name="adj1" fmla="val 50000"/>
            </a:avLst>
          </a:prstGeom>
          <a:ln w="28575" cmpd="sng">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4944533" y="4131733"/>
            <a:ext cx="694267" cy="423333"/>
          </a:xfrm>
          <a:prstGeom prst="rect">
            <a:avLst/>
          </a:prstGeom>
          <a:noFill/>
        </p:spPr>
        <p:txBody>
          <a:bodyPr wrap="none" rtlCol="0">
            <a:noAutofit/>
          </a:bodyPr>
          <a:lstStyle/>
          <a:p>
            <a:pPr>
              <a:lnSpc>
                <a:spcPct val="112000"/>
              </a:lnSpc>
            </a:pPr>
            <a:r>
              <a:rPr lang="en-US" sz="1400" dirty="0" smtClean="0"/>
              <a:t>p2p</a:t>
            </a:r>
          </a:p>
        </p:txBody>
      </p:sp>
      <p:sp>
        <p:nvSpPr>
          <p:cNvPr id="36" name="TextBox 35"/>
          <p:cNvSpPr txBox="1"/>
          <p:nvPr/>
        </p:nvSpPr>
        <p:spPr>
          <a:xfrm>
            <a:off x="7670800" y="4131733"/>
            <a:ext cx="694267" cy="423333"/>
          </a:xfrm>
          <a:prstGeom prst="rect">
            <a:avLst/>
          </a:prstGeom>
          <a:noFill/>
        </p:spPr>
        <p:txBody>
          <a:bodyPr wrap="none" rtlCol="0">
            <a:noAutofit/>
          </a:bodyPr>
          <a:lstStyle/>
          <a:p>
            <a:pPr>
              <a:lnSpc>
                <a:spcPct val="112000"/>
              </a:lnSpc>
            </a:pPr>
            <a:r>
              <a:rPr lang="en-US" sz="1400" dirty="0" smtClean="0"/>
              <a:t>p2p</a:t>
            </a:r>
          </a:p>
        </p:txBody>
      </p:sp>
      <p:sp>
        <p:nvSpPr>
          <p:cNvPr id="3" name="Rectangle 2"/>
          <p:cNvSpPr/>
          <p:nvPr/>
        </p:nvSpPr>
        <p:spPr>
          <a:xfrm>
            <a:off x="118531" y="1591733"/>
            <a:ext cx="8974667" cy="5096934"/>
          </a:xfrm>
          <a:prstGeom prst="rect">
            <a:avLst/>
          </a:prstGeom>
          <a:noFill/>
          <a:ln w="57150" cmpd="sng">
            <a:solidFill>
              <a:srgbClr val="FF0000"/>
            </a:solidFill>
            <a:prstDash val="sysDash"/>
          </a:ln>
        </p:spPr>
        <p:txBody>
          <a:bodyPr rtlCol="0" anchor="ctr">
            <a:noAutofit/>
          </a:bodyPr>
          <a:lstStyle/>
          <a:p>
            <a:pPr algn="ctr">
              <a:lnSpc>
                <a:spcPct val="113000"/>
              </a:lnSpc>
            </a:pPr>
            <a:endParaRPr lang="en-US" sz="1400" dirty="0" err="1" smtClean="0"/>
          </a:p>
        </p:txBody>
      </p:sp>
    </p:spTree>
    <p:extLst>
      <p:ext uri="{BB962C8B-B14F-4D97-AF65-F5344CB8AC3E}">
        <p14:creationId xmlns:p14="http://schemas.microsoft.com/office/powerpoint/2010/main" val="41734648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in Terms of Topology: This presentation</a:t>
            </a:r>
            <a:endParaRPr lang="en-US" dirty="0"/>
          </a:p>
        </p:txBody>
      </p:sp>
      <p:sp>
        <p:nvSpPr>
          <p:cNvPr id="6" name="Magnetic Disk 5"/>
          <p:cNvSpPr/>
          <p:nvPr/>
        </p:nvSpPr>
        <p:spPr>
          <a:xfrm>
            <a:off x="3691466" y="3132667"/>
            <a:ext cx="524933" cy="1049867"/>
          </a:xfrm>
          <a:prstGeom prst="flowChartMagneticDisk">
            <a:avLst/>
          </a:prstGeom>
          <a:solidFill>
            <a:schemeClr val="bg2">
              <a:lumMod val="40000"/>
              <a:lumOff val="60000"/>
            </a:schemeClr>
          </a:solidFill>
          <a:ln>
            <a:solidFill>
              <a:schemeClr val="bg2">
                <a:lumMod val="75000"/>
              </a:schemeClr>
            </a:solidFill>
          </a:ln>
        </p:spPr>
        <p:txBody>
          <a:bodyPr rtlCol="0" anchor="ctr">
            <a:noAutofit/>
          </a:bodyPr>
          <a:lstStyle/>
          <a:p>
            <a:pPr algn="ctr">
              <a:lnSpc>
                <a:spcPct val="113000"/>
              </a:lnSpc>
            </a:pPr>
            <a:endParaRPr lang="en-US" sz="1400" dirty="0" err="1" smtClean="0"/>
          </a:p>
        </p:txBody>
      </p:sp>
      <p:sp>
        <p:nvSpPr>
          <p:cNvPr id="7" name="Process 6"/>
          <p:cNvSpPr/>
          <p:nvPr/>
        </p:nvSpPr>
        <p:spPr>
          <a:xfrm>
            <a:off x="1608666" y="3589868"/>
            <a:ext cx="1456267" cy="795866"/>
          </a:xfrm>
          <a:prstGeom prst="flowChartProcess">
            <a:avLst/>
          </a:prstGeom>
          <a:solidFill>
            <a:srgbClr val="FF6600">
              <a:alpha val="97000"/>
            </a:srgbClr>
          </a:solidFill>
          <a:ln>
            <a:solidFill>
              <a:schemeClr val="accent1">
                <a:lumMod val="50000"/>
                <a:lumOff val="50000"/>
              </a:schemeClr>
            </a:solidFill>
          </a:ln>
        </p:spPr>
        <p:txBody>
          <a:bodyPr rtlCol="0" anchor="ctr">
            <a:noAutofit/>
          </a:bodyPr>
          <a:lstStyle/>
          <a:p>
            <a:pPr algn="ctr">
              <a:lnSpc>
                <a:spcPct val="113000"/>
              </a:lnSpc>
            </a:pPr>
            <a:r>
              <a:rPr lang="en-US" sz="1400" dirty="0" err="1" smtClean="0"/>
              <a:t>GuiServer</a:t>
            </a:r>
            <a:endParaRPr lang="en-US" sz="1400" dirty="0" smtClean="0"/>
          </a:p>
        </p:txBody>
      </p:sp>
      <p:sp>
        <p:nvSpPr>
          <p:cNvPr id="8" name="Process 7"/>
          <p:cNvSpPr/>
          <p:nvPr/>
        </p:nvSpPr>
        <p:spPr>
          <a:xfrm>
            <a:off x="4859866" y="4571999"/>
            <a:ext cx="1456267" cy="795866"/>
          </a:xfrm>
          <a:prstGeom prst="flowChartProcess">
            <a:avLst/>
          </a:prstGeom>
          <a:solidFill>
            <a:schemeClr val="accent1">
              <a:lumMod val="25000"/>
              <a:lumOff val="75000"/>
            </a:schemeClr>
          </a:solidFill>
          <a:ln w="28575" cmpd="sng">
            <a:solidFill>
              <a:srgbClr val="FF0000"/>
            </a:solidFill>
          </a:ln>
        </p:spPr>
        <p:txBody>
          <a:bodyPr rtlCol="0" anchor="ctr">
            <a:noAutofit/>
          </a:bodyPr>
          <a:lstStyle/>
          <a:p>
            <a:pPr algn="ctr">
              <a:lnSpc>
                <a:spcPct val="113000"/>
              </a:lnSpc>
            </a:pPr>
            <a:r>
              <a:rPr lang="en-US" sz="1400" dirty="0" err="1" smtClean="0"/>
              <a:t>DataLogger</a:t>
            </a:r>
            <a:endParaRPr lang="en-US" sz="1400" dirty="0" smtClean="0"/>
          </a:p>
        </p:txBody>
      </p:sp>
      <p:sp>
        <p:nvSpPr>
          <p:cNvPr id="9" name="Process 8"/>
          <p:cNvSpPr/>
          <p:nvPr/>
        </p:nvSpPr>
        <p:spPr>
          <a:xfrm>
            <a:off x="4724399" y="5740401"/>
            <a:ext cx="1456267" cy="795866"/>
          </a:xfrm>
          <a:prstGeom prst="flowChartProcess">
            <a:avLst/>
          </a:prstGeom>
          <a:solidFill>
            <a:schemeClr val="accent1">
              <a:lumMod val="25000"/>
              <a:lumOff val="75000"/>
            </a:schemeClr>
          </a:solidFill>
          <a:ln>
            <a:solidFill>
              <a:schemeClr val="accent1">
                <a:lumMod val="50000"/>
                <a:lumOff val="50000"/>
              </a:schemeClr>
            </a:solidFill>
          </a:ln>
        </p:spPr>
        <p:txBody>
          <a:bodyPr rtlCol="0" anchor="ctr">
            <a:noAutofit/>
          </a:bodyPr>
          <a:lstStyle/>
          <a:p>
            <a:pPr algn="ctr">
              <a:lnSpc>
                <a:spcPct val="113000"/>
              </a:lnSpc>
            </a:pPr>
            <a:r>
              <a:rPr lang="en-US" sz="1400" dirty="0" err="1" smtClean="0"/>
              <a:t>DataLogger</a:t>
            </a:r>
            <a:r>
              <a:rPr lang="en-US" sz="1400" dirty="0" smtClean="0"/>
              <a:t/>
            </a:r>
            <a:br>
              <a:rPr lang="en-US" sz="1400" dirty="0" smtClean="0"/>
            </a:br>
            <a:r>
              <a:rPr lang="en-US" sz="1400" dirty="0" smtClean="0"/>
              <a:t>Manager</a:t>
            </a:r>
          </a:p>
        </p:txBody>
      </p:sp>
      <p:sp>
        <p:nvSpPr>
          <p:cNvPr id="10" name="Process 9"/>
          <p:cNvSpPr/>
          <p:nvPr/>
        </p:nvSpPr>
        <p:spPr>
          <a:xfrm>
            <a:off x="2912531" y="5283201"/>
            <a:ext cx="1456267" cy="795866"/>
          </a:xfrm>
          <a:prstGeom prst="flowChartProcess">
            <a:avLst/>
          </a:prstGeom>
          <a:solidFill>
            <a:srgbClr val="FF6600">
              <a:alpha val="97000"/>
            </a:srgbClr>
          </a:solidFill>
          <a:ln>
            <a:solidFill>
              <a:schemeClr val="accent1">
                <a:lumMod val="50000"/>
                <a:lumOff val="50000"/>
              </a:schemeClr>
            </a:solidFill>
          </a:ln>
        </p:spPr>
        <p:txBody>
          <a:bodyPr rtlCol="0" anchor="ctr">
            <a:noAutofit/>
          </a:bodyPr>
          <a:lstStyle/>
          <a:p>
            <a:pPr algn="ctr">
              <a:lnSpc>
                <a:spcPct val="113000"/>
              </a:lnSpc>
            </a:pPr>
            <a:r>
              <a:rPr lang="en-US" sz="1400" dirty="0" err="1" smtClean="0"/>
              <a:t>ProjectManager</a:t>
            </a:r>
            <a:endParaRPr lang="en-US" sz="1400" dirty="0" smtClean="0"/>
          </a:p>
        </p:txBody>
      </p:sp>
      <p:sp>
        <p:nvSpPr>
          <p:cNvPr id="11" name="Process 10"/>
          <p:cNvSpPr/>
          <p:nvPr/>
        </p:nvSpPr>
        <p:spPr>
          <a:xfrm>
            <a:off x="2777064" y="1845734"/>
            <a:ext cx="1456267" cy="795866"/>
          </a:xfrm>
          <a:prstGeom prst="flowChartProcess">
            <a:avLst/>
          </a:prstGeom>
          <a:solidFill>
            <a:srgbClr val="FF6600">
              <a:alpha val="97000"/>
            </a:srgbClr>
          </a:solidFill>
          <a:ln>
            <a:solidFill>
              <a:schemeClr val="accent1">
                <a:lumMod val="50000"/>
                <a:lumOff val="50000"/>
              </a:schemeClr>
            </a:solidFill>
          </a:ln>
        </p:spPr>
        <p:txBody>
          <a:bodyPr rtlCol="0" anchor="ctr">
            <a:noAutofit/>
          </a:bodyPr>
          <a:lstStyle/>
          <a:p>
            <a:pPr algn="ctr">
              <a:lnSpc>
                <a:spcPct val="113000"/>
              </a:lnSpc>
            </a:pPr>
            <a:r>
              <a:rPr lang="en-US" sz="1400" dirty="0" smtClean="0"/>
              <a:t>Run</a:t>
            </a:r>
            <a:br>
              <a:rPr lang="en-US" sz="1400" dirty="0" smtClean="0"/>
            </a:br>
            <a:r>
              <a:rPr lang="en-US" sz="1400" dirty="0" smtClean="0"/>
              <a:t>Configurator</a:t>
            </a:r>
          </a:p>
        </p:txBody>
      </p:sp>
      <p:sp>
        <p:nvSpPr>
          <p:cNvPr id="12" name="Process 11"/>
          <p:cNvSpPr/>
          <p:nvPr/>
        </p:nvSpPr>
        <p:spPr>
          <a:xfrm>
            <a:off x="6468530" y="1845734"/>
            <a:ext cx="1456267" cy="795866"/>
          </a:xfrm>
          <a:prstGeom prst="flowChartProcess">
            <a:avLst/>
          </a:prstGeom>
          <a:solidFill>
            <a:srgbClr val="FF6600">
              <a:alpha val="97000"/>
            </a:srgbClr>
          </a:solidFill>
          <a:ln>
            <a:solidFill>
              <a:schemeClr val="accent1">
                <a:lumMod val="50000"/>
                <a:lumOff val="50000"/>
              </a:schemeClr>
            </a:solidFill>
          </a:ln>
        </p:spPr>
        <p:txBody>
          <a:bodyPr rtlCol="0" anchor="ctr">
            <a:noAutofit/>
          </a:bodyPr>
          <a:lstStyle/>
          <a:p>
            <a:pPr algn="ctr">
              <a:lnSpc>
                <a:spcPct val="113000"/>
              </a:lnSpc>
            </a:pPr>
            <a:r>
              <a:rPr lang="en-US" sz="1400" dirty="0" smtClean="0"/>
              <a:t>Run </a:t>
            </a:r>
            <a:r>
              <a:rPr lang="en-US" sz="1400" dirty="0" err="1" smtClean="0"/>
              <a:t>Config</a:t>
            </a:r>
            <a:r>
              <a:rPr lang="en-US" sz="1400" dirty="0" smtClean="0"/>
              <a:t> Group</a:t>
            </a:r>
          </a:p>
        </p:txBody>
      </p:sp>
      <p:sp>
        <p:nvSpPr>
          <p:cNvPr id="14" name="Process 13"/>
          <p:cNvSpPr/>
          <p:nvPr/>
        </p:nvSpPr>
        <p:spPr>
          <a:xfrm>
            <a:off x="4842929" y="1845734"/>
            <a:ext cx="1456267" cy="795866"/>
          </a:xfrm>
          <a:prstGeom prst="flowChartProcess">
            <a:avLst/>
          </a:prstGeom>
          <a:solidFill>
            <a:srgbClr val="FF6600">
              <a:alpha val="97000"/>
            </a:srgbClr>
          </a:solidFill>
          <a:ln>
            <a:solidFill>
              <a:schemeClr val="accent1">
                <a:lumMod val="50000"/>
                <a:lumOff val="50000"/>
              </a:schemeClr>
            </a:solidFill>
          </a:ln>
        </p:spPr>
        <p:txBody>
          <a:bodyPr rtlCol="0" anchor="ctr">
            <a:noAutofit/>
          </a:bodyPr>
          <a:lstStyle/>
          <a:p>
            <a:pPr algn="ctr">
              <a:lnSpc>
                <a:spcPct val="113000"/>
              </a:lnSpc>
            </a:pPr>
            <a:r>
              <a:rPr lang="en-US" sz="1400" dirty="0" smtClean="0"/>
              <a:t>Run </a:t>
            </a:r>
            <a:r>
              <a:rPr lang="en-US" sz="1400" dirty="0" err="1" smtClean="0"/>
              <a:t>Config</a:t>
            </a:r>
            <a:r>
              <a:rPr lang="en-US" sz="1400" dirty="0" smtClean="0"/>
              <a:t> Group</a:t>
            </a:r>
          </a:p>
        </p:txBody>
      </p:sp>
      <p:sp>
        <p:nvSpPr>
          <p:cNvPr id="15" name="Process 14"/>
          <p:cNvSpPr/>
          <p:nvPr/>
        </p:nvSpPr>
        <p:spPr>
          <a:xfrm>
            <a:off x="6773333" y="4605866"/>
            <a:ext cx="1456267" cy="795866"/>
          </a:xfrm>
          <a:prstGeom prst="flowChartProcess">
            <a:avLst/>
          </a:prstGeom>
          <a:solidFill>
            <a:schemeClr val="accent1">
              <a:lumMod val="25000"/>
              <a:lumOff val="75000"/>
            </a:schemeClr>
          </a:solidFill>
          <a:ln w="28575" cmpd="sng">
            <a:solidFill>
              <a:srgbClr val="FF0000"/>
            </a:solidFill>
          </a:ln>
        </p:spPr>
        <p:txBody>
          <a:bodyPr rtlCol="0" anchor="ctr">
            <a:noAutofit/>
          </a:bodyPr>
          <a:lstStyle/>
          <a:p>
            <a:pPr algn="ctr">
              <a:lnSpc>
                <a:spcPct val="113000"/>
              </a:lnSpc>
            </a:pPr>
            <a:r>
              <a:rPr lang="en-US" sz="1400" dirty="0" err="1" smtClean="0"/>
              <a:t>DataLogger</a:t>
            </a:r>
            <a:endParaRPr lang="en-US" sz="1400" dirty="0" smtClean="0"/>
          </a:p>
        </p:txBody>
      </p:sp>
      <p:sp>
        <p:nvSpPr>
          <p:cNvPr id="16" name="Process 15"/>
          <p:cNvSpPr/>
          <p:nvPr/>
        </p:nvSpPr>
        <p:spPr>
          <a:xfrm>
            <a:off x="6773331" y="3335868"/>
            <a:ext cx="1456267" cy="795866"/>
          </a:xfrm>
          <a:prstGeom prst="flowChartProcess">
            <a:avLst/>
          </a:prstGeom>
          <a:solidFill>
            <a:schemeClr val="accent1">
              <a:lumMod val="25000"/>
              <a:lumOff val="75000"/>
            </a:schemeClr>
          </a:solidFill>
          <a:ln w="28575" cmpd="sng">
            <a:solidFill>
              <a:srgbClr val="FF0000"/>
            </a:solidFill>
          </a:ln>
        </p:spPr>
        <p:txBody>
          <a:bodyPr rtlCol="0" anchor="ctr">
            <a:noAutofit/>
          </a:bodyPr>
          <a:lstStyle/>
          <a:p>
            <a:pPr algn="ctr">
              <a:lnSpc>
                <a:spcPct val="113000"/>
              </a:lnSpc>
            </a:pPr>
            <a:r>
              <a:rPr lang="en-US" sz="1400" dirty="0" smtClean="0"/>
              <a:t>Device</a:t>
            </a:r>
          </a:p>
        </p:txBody>
      </p:sp>
      <p:sp>
        <p:nvSpPr>
          <p:cNvPr id="17" name="Magnetic Disk 16"/>
          <p:cNvSpPr/>
          <p:nvPr/>
        </p:nvSpPr>
        <p:spPr>
          <a:xfrm>
            <a:off x="1845734" y="5147733"/>
            <a:ext cx="524933" cy="1049867"/>
          </a:xfrm>
          <a:prstGeom prst="flowChartMagneticDisk">
            <a:avLst/>
          </a:prstGeom>
          <a:solidFill>
            <a:srgbClr val="FF6600">
              <a:alpha val="97000"/>
            </a:srgbClr>
          </a:solidFill>
          <a:ln>
            <a:solidFill>
              <a:schemeClr val="bg2">
                <a:lumMod val="75000"/>
              </a:schemeClr>
            </a:solidFill>
          </a:ln>
        </p:spPr>
        <p:txBody>
          <a:bodyPr rtlCol="0" anchor="ctr">
            <a:noAutofit/>
          </a:bodyPr>
          <a:lstStyle/>
          <a:p>
            <a:pPr algn="ctr">
              <a:lnSpc>
                <a:spcPct val="113000"/>
              </a:lnSpc>
            </a:pPr>
            <a:endParaRPr lang="en-US" sz="1400" dirty="0" err="1" smtClean="0"/>
          </a:p>
        </p:txBody>
      </p:sp>
      <p:sp>
        <p:nvSpPr>
          <p:cNvPr id="22" name="Multidocument 21"/>
          <p:cNvSpPr/>
          <p:nvPr/>
        </p:nvSpPr>
        <p:spPr>
          <a:xfrm>
            <a:off x="203200" y="1913467"/>
            <a:ext cx="1422400" cy="1371600"/>
          </a:xfrm>
          <a:prstGeom prst="flowChartMultidocument">
            <a:avLst/>
          </a:prstGeom>
          <a:solidFill>
            <a:srgbClr val="FF6600">
              <a:alpha val="97000"/>
            </a:srgbClr>
          </a:solidFill>
          <a:ln>
            <a:solidFill>
              <a:srgbClr val="4B60DE"/>
            </a:solidFill>
          </a:ln>
        </p:spPr>
        <p:txBody>
          <a:bodyPr rtlCol="0" anchor="ctr">
            <a:noAutofit/>
          </a:bodyPr>
          <a:lstStyle/>
          <a:p>
            <a:pPr algn="ctr">
              <a:lnSpc>
                <a:spcPct val="113000"/>
              </a:lnSpc>
            </a:pPr>
            <a:r>
              <a:rPr lang="en-US" sz="1400" dirty="0" smtClean="0"/>
              <a:t>GUI Clients</a:t>
            </a:r>
          </a:p>
        </p:txBody>
      </p:sp>
      <p:cxnSp>
        <p:nvCxnSpPr>
          <p:cNvPr id="24" name="Straight Arrow Connector 23"/>
          <p:cNvCxnSpPr>
            <a:stCxn id="11" idx="2"/>
          </p:cNvCxnSpPr>
          <p:nvPr/>
        </p:nvCxnSpPr>
        <p:spPr>
          <a:xfrm>
            <a:off x="3505198" y="2641600"/>
            <a:ext cx="423335" cy="626533"/>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4114800" y="2641600"/>
            <a:ext cx="3217333" cy="795867"/>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4" idx="2"/>
          </p:cNvCxnSpPr>
          <p:nvPr/>
        </p:nvCxnSpPr>
        <p:spPr>
          <a:xfrm flipH="1">
            <a:off x="4097867" y="2641600"/>
            <a:ext cx="1473196" cy="643467"/>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8" idx="1"/>
          </p:cNvCxnSpPr>
          <p:nvPr/>
        </p:nvCxnSpPr>
        <p:spPr>
          <a:xfrm flipH="1" flipV="1">
            <a:off x="4055535" y="3956755"/>
            <a:ext cx="804331" cy="1013177"/>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16" idx="1"/>
            <a:endCxn id="6" idx="4"/>
          </p:cNvCxnSpPr>
          <p:nvPr/>
        </p:nvCxnSpPr>
        <p:spPr>
          <a:xfrm flipH="1" flipV="1">
            <a:off x="4216399" y="3657601"/>
            <a:ext cx="2556932" cy="762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flipV="1">
            <a:off x="4182533" y="3911600"/>
            <a:ext cx="2709335" cy="7112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3" name="Process 12"/>
          <p:cNvSpPr/>
          <p:nvPr/>
        </p:nvSpPr>
        <p:spPr>
          <a:xfrm>
            <a:off x="4859864" y="3335868"/>
            <a:ext cx="1456267" cy="795866"/>
          </a:xfrm>
          <a:prstGeom prst="flowChartProcess">
            <a:avLst/>
          </a:prstGeom>
          <a:solidFill>
            <a:schemeClr val="accent1">
              <a:lumMod val="25000"/>
              <a:lumOff val="75000"/>
            </a:schemeClr>
          </a:solidFill>
          <a:ln w="28575" cmpd="sng">
            <a:solidFill>
              <a:srgbClr val="FF0000"/>
            </a:solidFill>
          </a:ln>
        </p:spPr>
        <p:txBody>
          <a:bodyPr rtlCol="0" anchor="ctr">
            <a:noAutofit/>
          </a:bodyPr>
          <a:lstStyle/>
          <a:p>
            <a:pPr algn="ctr">
              <a:lnSpc>
                <a:spcPct val="113000"/>
              </a:lnSpc>
            </a:pPr>
            <a:r>
              <a:rPr lang="en-US" sz="1400" dirty="0" smtClean="0"/>
              <a:t>Device</a:t>
            </a:r>
          </a:p>
        </p:txBody>
      </p:sp>
      <p:cxnSp>
        <p:nvCxnSpPr>
          <p:cNvPr id="48" name="Straight Arrow Connector 47"/>
          <p:cNvCxnSpPr/>
          <p:nvPr/>
        </p:nvCxnSpPr>
        <p:spPr>
          <a:xfrm flipH="1" flipV="1">
            <a:off x="3996267" y="4064000"/>
            <a:ext cx="914402" cy="1693334"/>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10" idx="0"/>
          </p:cNvCxnSpPr>
          <p:nvPr/>
        </p:nvCxnSpPr>
        <p:spPr>
          <a:xfrm flipV="1">
            <a:off x="3640665" y="4013200"/>
            <a:ext cx="186268" cy="1270001"/>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7" idx="3"/>
          </p:cNvCxnSpPr>
          <p:nvPr/>
        </p:nvCxnSpPr>
        <p:spPr>
          <a:xfrm flipV="1">
            <a:off x="3064933" y="3725333"/>
            <a:ext cx="728134" cy="26246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10" idx="1"/>
            <a:endCxn id="17" idx="4"/>
          </p:cNvCxnSpPr>
          <p:nvPr/>
        </p:nvCxnSpPr>
        <p:spPr>
          <a:xfrm flipH="1" flipV="1">
            <a:off x="2370667" y="5672667"/>
            <a:ext cx="541864" cy="8467"/>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2404533" y="3048000"/>
            <a:ext cx="1642533" cy="508000"/>
          </a:xfrm>
          <a:prstGeom prst="rect">
            <a:avLst/>
          </a:prstGeom>
          <a:noFill/>
        </p:spPr>
        <p:txBody>
          <a:bodyPr wrap="none" rtlCol="0">
            <a:noAutofit/>
          </a:bodyPr>
          <a:lstStyle/>
          <a:p>
            <a:pPr>
              <a:lnSpc>
                <a:spcPct val="112000"/>
              </a:lnSpc>
            </a:pPr>
            <a:r>
              <a:rPr lang="en-US" sz="1400" dirty="0" smtClean="0"/>
              <a:t>Central Broker</a:t>
            </a:r>
          </a:p>
        </p:txBody>
      </p:sp>
      <p:sp>
        <p:nvSpPr>
          <p:cNvPr id="64" name="TextBox 63"/>
          <p:cNvSpPr txBox="1"/>
          <p:nvPr/>
        </p:nvSpPr>
        <p:spPr>
          <a:xfrm>
            <a:off x="186267" y="5452534"/>
            <a:ext cx="1642533" cy="508000"/>
          </a:xfrm>
          <a:prstGeom prst="rect">
            <a:avLst/>
          </a:prstGeom>
          <a:noFill/>
        </p:spPr>
        <p:txBody>
          <a:bodyPr wrap="none" rtlCol="0">
            <a:noAutofit/>
          </a:bodyPr>
          <a:lstStyle/>
          <a:p>
            <a:pPr>
              <a:lnSpc>
                <a:spcPct val="112000"/>
              </a:lnSpc>
            </a:pPr>
            <a:r>
              <a:rPr lang="en-US" sz="1400" dirty="0" smtClean="0"/>
              <a:t>Project Database</a:t>
            </a:r>
          </a:p>
        </p:txBody>
      </p:sp>
      <p:cxnSp>
        <p:nvCxnSpPr>
          <p:cNvPr id="4" name="Elbow Connector 3"/>
          <p:cNvCxnSpPr>
            <a:stCxn id="22" idx="2"/>
            <a:endCxn id="7" idx="1"/>
          </p:cNvCxnSpPr>
          <p:nvPr/>
        </p:nvCxnSpPr>
        <p:spPr>
          <a:xfrm rot="16200000" flipH="1">
            <a:off x="834740" y="3213874"/>
            <a:ext cx="754677" cy="793175"/>
          </a:xfrm>
          <a:prstGeom prst="bentConnector2">
            <a:avLst/>
          </a:prstGeom>
          <a:ln w="38100" cmpd="sng">
            <a:solidFill>
              <a:schemeClr val="bg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54000" y="3725333"/>
            <a:ext cx="694267" cy="423333"/>
          </a:xfrm>
          <a:prstGeom prst="rect">
            <a:avLst/>
          </a:prstGeom>
          <a:noFill/>
        </p:spPr>
        <p:txBody>
          <a:bodyPr wrap="none" rtlCol="0">
            <a:noAutofit/>
          </a:bodyPr>
          <a:lstStyle/>
          <a:p>
            <a:pPr>
              <a:lnSpc>
                <a:spcPct val="112000"/>
              </a:lnSpc>
            </a:pPr>
            <a:r>
              <a:rPr lang="en-US" sz="1400" dirty="0" smtClean="0"/>
              <a:t>p2p</a:t>
            </a:r>
          </a:p>
        </p:txBody>
      </p:sp>
      <p:cxnSp>
        <p:nvCxnSpPr>
          <p:cNvPr id="18" name="Elbow Connector 17"/>
          <p:cNvCxnSpPr>
            <a:stCxn id="13" idx="2"/>
            <a:endCxn id="8" idx="0"/>
          </p:cNvCxnSpPr>
          <p:nvPr/>
        </p:nvCxnSpPr>
        <p:spPr>
          <a:xfrm rot="16200000" flipH="1">
            <a:off x="5367867" y="4351865"/>
            <a:ext cx="440265" cy="2"/>
          </a:xfrm>
          <a:prstGeom prst="bentConnector3">
            <a:avLst/>
          </a:prstGeom>
          <a:ln w="28575" cmpd="sng">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2" name="Elbow Connector 31"/>
          <p:cNvCxnSpPr>
            <a:stCxn id="16" idx="2"/>
            <a:endCxn id="15" idx="0"/>
          </p:cNvCxnSpPr>
          <p:nvPr/>
        </p:nvCxnSpPr>
        <p:spPr>
          <a:xfrm rot="16200000" flipH="1">
            <a:off x="7264400" y="4368799"/>
            <a:ext cx="474132" cy="2"/>
          </a:xfrm>
          <a:prstGeom prst="bentConnector3">
            <a:avLst>
              <a:gd name="adj1" fmla="val 50000"/>
            </a:avLst>
          </a:prstGeom>
          <a:ln w="28575" cmpd="sng">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4944533" y="4131733"/>
            <a:ext cx="694267" cy="423333"/>
          </a:xfrm>
          <a:prstGeom prst="rect">
            <a:avLst/>
          </a:prstGeom>
          <a:noFill/>
        </p:spPr>
        <p:txBody>
          <a:bodyPr wrap="none" rtlCol="0">
            <a:noAutofit/>
          </a:bodyPr>
          <a:lstStyle/>
          <a:p>
            <a:pPr>
              <a:lnSpc>
                <a:spcPct val="112000"/>
              </a:lnSpc>
            </a:pPr>
            <a:r>
              <a:rPr lang="en-US" sz="1400" dirty="0" smtClean="0"/>
              <a:t>p2p</a:t>
            </a:r>
          </a:p>
        </p:txBody>
      </p:sp>
      <p:sp>
        <p:nvSpPr>
          <p:cNvPr id="36" name="TextBox 35"/>
          <p:cNvSpPr txBox="1"/>
          <p:nvPr/>
        </p:nvSpPr>
        <p:spPr>
          <a:xfrm>
            <a:off x="7670800" y="4131733"/>
            <a:ext cx="694267" cy="423333"/>
          </a:xfrm>
          <a:prstGeom prst="rect">
            <a:avLst/>
          </a:prstGeom>
          <a:noFill/>
        </p:spPr>
        <p:txBody>
          <a:bodyPr wrap="none" rtlCol="0">
            <a:noAutofit/>
          </a:bodyPr>
          <a:lstStyle/>
          <a:p>
            <a:pPr>
              <a:lnSpc>
                <a:spcPct val="112000"/>
              </a:lnSpc>
            </a:pPr>
            <a:r>
              <a:rPr lang="en-US" sz="1400" dirty="0" smtClean="0"/>
              <a:t>p2p</a:t>
            </a:r>
          </a:p>
        </p:txBody>
      </p:sp>
      <p:sp>
        <p:nvSpPr>
          <p:cNvPr id="3" name="Rectangle 2"/>
          <p:cNvSpPr/>
          <p:nvPr/>
        </p:nvSpPr>
        <p:spPr>
          <a:xfrm>
            <a:off x="118531" y="1591733"/>
            <a:ext cx="8974667" cy="5096934"/>
          </a:xfrm>
          <a:prstGeom prst="rect">
            <a:avLst/>
          </a:prstGeom>
          <a:noFill/>
          <a:ln w="57150" cmpd="sng">
            <a:solidFill>
              <a:srgbClr val="FF0000"/>
            </a:solidFill>
            <a:prstDash val="sysDash"/>
          </a:ln>
        </p:spPr>
        <p:txBody>
          <a:bodyPr rtlCol="0" anchor="ctr">
            <a:noAutofit/>
          </a:bodyPr>
          <a:lstStyle/>
          <a:p>
            <a:pPr algn="ctr">
              <a:lnSpc>
                <a:spcPct val="113000"/>
              </a:lnSpc>
            </a:pPr>
            <a:endParaRPr lang="en-US" sz="1400" dirty="0" err="1" smtClean="0"/>
          </a:p>
        </p:txBody>
      </p:sp>
    </p:spTree>
    <p:extLst>
      <p:ext uri="{BB962C8B-B14F-4D97-AF65-F5344CB8AC3E}">
        <p14:creationId xmlns:p14="http://schemas.microsoft.com/office/powerpoint/2010/main" val="337412906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in Terms of Topology: Following Sessions</a:t>
            </a:r>
            <a:endParaRPr lang="en-US" dirty="0"/>
          </a:p>
        </p:txBody>
      </p:sp>
      <p:sp>
        <p:nvSpPr>
          <p:cNvPr id="6" name="Magnetic Disk 5"/>
          <p:cNvSpPr/>
          <p:nvPr/>
        </p:nvSpPr>
        <p:spPr>
          <a:xfrm>
            <a:off x="3691466" y="3132667"/>
            <a:ext cx="524933" cy="1049867"/>
          </a:xfrm>
          <a:prstGeom prst="flowChartMagneticDisk">
            <a:avLst/>
          </a:prstGeom>
          <a:solidFill>
            <a:schemeClr val="bg2">
              <a:lumMod val="40000"/>
              <a:lumOff val="60000"/>
            </a:schemeClr>
          </a:solidFill>
          <a:ln>
            <a:solidFill>
              <a:schemeClr val="bg2">
                <a:lumMod val="75000"/>
              </a:schemeClr>
            </a:solidFill>
          </a:ln>
        </p:spPr>
        <p:txBody>
          <a:bodyPr rtlCol="0" anchor="ctr">
            <a:noAutofit/>
          </a:bodyPr>
          <a:lstStyle/>
          <a:p>
            <a:pPr algn="ctr">
              <a:lnSpc>
                <a:spcPct val="113000"/>
              </a:lnSpc>
            </a:pPr>
            <a:endParaRPr lang="en-US" sz="1400" dirty="0" err="1" smtClean="0"/>
          </a:p>
        </p:txBody>
      </p:sp>
      <p:sp>
        <p:nvSpPr>
          <p:cNvPr id="7" name="Process 6"/>
          <p:cNvSpPr/>
          <p:nvPr/>
        </p:nvSpPr>
        <p:spPr>
          <a:xfrm>
            <a:off x="1608666" y="3589868"/>
            <a:ext cx="1456267" cy="795866"/>
          </a:xfrm>
          <a:prstGeom prst="flowChartProcess">
            <a:avLst/>
          </a:prstGeom>
          <a:solidFill>
            <a:schemeClr val="bg2">
              <a:lumMod val="60000"/>
              <a:lumOff val="40000"/>
            </a:schemeClr>
          </a:solidFill>
          <a:ln>
            <a:solidFill>
              <a:schemeClr val="accent1">
                <a:lumMod val="50000"/>
                <a:lumOff val="50000"/>
              </a:schemeClr>
            </a:solidFill>
          </a:ln>
        </p:spPr>
        <p:txBody>
          <a:bodyPr rtlCol="0" anchor="ctr">
            <a:noAutofit/>
          </a:bodyPr>
          <a:lstStyle/>
          <a:p>
            <a:pPr algn="ctr">
              <a:lnSpc>
                <a:spcPct val="113000"/>
              </a:lnSpc>
            </a:pPr>
            <a:r>
              <a:rPr lang="en-US" sz="1400" dirty="0" err="1" smtClean="0"/>
              <a:t>GuiServer</a:t>
            </a:r>
            <a:endParaRPr lang="en-US" sz="1400" dirty="0" smtClean="0"/>
          </a:p>
        </p:txBody>
      </p:sp>
      <p:sp>
        <p:nvSpPr>
          <p:cNvPr id="8" name="Process 7"/>
          <p:cNvSpPr/>
          <p:nvPr/>
        </p:nvSpPr>
        <p:spPr>
          <a:xfrm>
            <a:off x="4859866" y="4571999"/>
            <a:ext cx="1456267" cy="795866"/>
          </a:xfrm>
          <a:prstGeom prst="flowChartProcess">
            <a:avLst/>
          </a:prstGeom>
          <a:solidFill>
            <a:schemeClr val="accent1">
              <a:lumMod val="25000"/>
              <a:lumOff val="75000"/>
            </a:schemeClr>
          </a:solidFill>
          <a:ln w="28575" cmpd="sng">
            <a:solidFill>
              <a:srgbClr val="FF0000"/>
            </a:solidFill>
          </a:ln>
        </p:spPr>
        <p:txBody>
          <a:bodyPr rtlCol="0" anchor="ctr">
            <a:noAutofit/>
          </a:bodyPr>
          <a:lstStyle/>
          <a:p>
            <a:pPr algn="ctr">
              <a:lnSpc>
                <a:spcPct val="113000"/>
              </a:lnSpc>
            </a:pPr>
            <a:r>
              <a:rPr lang="en-US" sz="1400" dirty="0" err="1" smtClean="0"/>
              <a:t>DataLogger</a:t>
            </a:r>
            <a:endParaRPr lang="en-US" sz="1400" dirty="0" smtClean="0"/>
          </a:p>
        </p:txBody>
      </p:sp>
      <p:sp>
        <p:nvSpPr>
          <p:cNvPr id="9" name="Process 8"/>
          <p:cNvSpPr/>
          <p:nvPr/>
        </p:nvSpPr>
        <p:spPr>
          <a:xfrm>
            <a:off x="4724399" y="5740401"/>
            <a:ext cx="1456267" cy="795866"/>
          </a:xfrm>
          <a:prstGeom prst="flowChartProcess">
            <a:avLst/>
          </a:prstGeom>
          <a:solidFill>
            <a:schemeClr val="accent1">
              <a:lumMod val="25000"/>
              <a:lumOff val="75000"/>
            </a:schemeClr>
          </a:solidFill>
          <a:ln>
            <a:solidFill>
              <a:schemeClr val="accent1">
                <a:lumMod val="50000"/>
                <a:lumOff val="50000"/>
              </a:schemeClr>
            </a:solidFill>
          </a:ln>
        </p:spPr>
        <p:txBody>
          <a:bodyPr rtlCol="0" anchor="ctr">
            <a:noAutofit/>
          </a:bodyPr>
          <a:lstStyle/>
          <a:p>
            <a:pPr algn="ctr">
              <a:lnSpc>
                <a:spcPct val="113000"/>
              </a:lnSpc>
            </a:pPr>
            <a:r>
              <a:rPr lang="en-US" sz="1400" dirty="0" err="1" smtClean="0"/>
              <a:t>DataLogger</a:t>
            </a:r>
            <a:r>
              <a:rPr lang="en-US" sz="1400" dirty="0" smtClean="0"/>
              <a:t/>
            </a:r>
            <a:br>
              <a:rPr lang="en-US" sz="1400" dirty="0" smtClean="0"/>
            </a:br>
            <a:r>
              <a:rPr lang="en-US" sz="1400" dirty="0" smtClean="0"/>
              <a:t>Manager</a:t>
            </a:r>
          </a:p>
        </p:txBody>
      </p:sp>
      <p:sp>
        <p:nvSpPr>
          <p:cNvPr id="10" name="Process 9"/>
          <p:cNvSpPr/>
          <p:nvPr/>
        </p:nvSpPr>
        <p:spPr>
          <a:xfrm>
            <a:off x="2912531" y="5283201"/>
            <a:ext cx="1456267" cy="795866"/>
          </a:xfrm>
          <a:prstGeom prst="flowChartProcess">
            <a:avLst/>
          </a:prstGeom>
          <a:solidFill>
            <a:schemeClr val="accent1">
              <a:lumMod val="25000"/>
              <a:lumOff val="75000"/>
            </a:schemeClr>
          </a:solidFill>
          <a:ln>
            <a:solidFill>
              <a:schemeClr val="accent1">
                <a:lumMod val="50000"/>
                <a:lumOff val="50000"/>
              </a:schemeClr>
            </a:solidFill>
          </a:ln>
        </p:spPr>
        <p:txBody>
          <a:bodyPr rtlCol="0" anchor="ctr">
            <a:noAutofit/>
          </a:bodyPr>
          <a:lstStyle/>
          <a:p>
            <a:pPr algn="ctr">
              <a:lnSpc>
                <a:spcPct val="113000"/>
              </a:lnSpc>
            </a:pPr>
            <a:r>
              <a:rPr lang="en-US" sz="1400" dirty="0" err="1" smtClean="0"/>
              <a:t>ProjectManager</a:t>
            </a:r>
            <a:endParaRPr lang="en-US" sz="1400" dirty="0" smtClean="0"/>
          </a:p>
        </p:txBody>
      </p:sp>
      <p:sp>
        <p:nvSpPr>
          <p:cNvPr id="11" name="Process 10"/>
          <p:cNvSpPr/>
          <p:nvPr/>
        </p:nvSpPr>
        <p:spPr>
          <a:xfrm>
            <a:off x="2777064" y="1845734"/>
            <a:ext cx="1456267" cy="795866"/>
          </a:xfrm>
          <a:prstGeom prst="flowChartProcess">
            <a:avLst/>
          </a:prstGeom>
          <a:solidFill>
            <a:schemeClr val="accent1">
              <a:lumMod val="25000"/>
              <a:lumOff val="75000"/>
            </a:schemeClr>
          </a:solidFill>
          <a:ln>
            <a:solidFill>
              <a:schemeClr val="accent1">
                <a:lumMod val="50000"/>
                <a:lumOff val="50000"/>
              </a:schemeClr>
            </a:solidFill>
          </a:ln>
        </p:spPr>
        <p:txBody>
          <a:bodyPr rtlCol="0" anchor="ctr">
            <a:noAutofit/>
          </a:bodyPr>
          <a:lstStyle/>
          <a:p>
            <a:pPr algn="ctr">
              <a:lnSpc>
                <a:spcPct val="113000"/>
              </a:lnSpc>
            </a:pPr>
            <a:r>
              <a:rPr lang="en-US" sz="1400" dirty="0" smtClean="0"/>
              <a:t>Run</a:t>
            </a:r>
            <a:br>
              <a:rPr lang="en-US" sz="1400" dirty="0" smtClean="0"/>
            </a:br>
            <a:r>
              <a:rPr lang="en-US" sz="1400" dirty="0" smtClean="0"/>
              <a:t>Configurator</a:t>
            </a:r>
          </a:p>
        </p:txBody>
      </p:sp>
      <p:sp>
        <p:nvSpPr>
          <p:cNvPr id="12" name="Process 11"/>
          <p:cNvSpPr/>
          <p:nvPr/>
        </p:nvSpPr>
        <p:spPr>
          <a:xfrm>
            <a:off x="6468530" y="1845734"/>
            <a:ext cx="1456267" cy="795866"/>
          </a:xfrm>
          <a:prstGeom prst="flowChartProcess">
            <a:avLst/>
          </a:prstGeom>
          <a:solidFill>
            <a:schemeClr val="accent1">
              <a:lumMod val="25000"/>
              <a:lumOff val="75000"/>
            </a:schemeClr>
          </a:solidFill>
          <a:ln>
            <a:solidFill>
              <a:schemeClr val="accent1">
                <a:lumMod val="50000"/>
                <a:lumOff val="50000"/>
              </a:schemeClr>
            </a:solidFill>
          </a:ln>
        </p:spPr>
        <p:txBody>
          <a:bodyPr rtlCol="0" anchor="ctr">
            <a:noAutofit/>
          </a:bodyPr>
          <a:lstStyle/>
          <a:p>
            <a:pPr algn="ctr">
              <a:lnSpc>
                <a:spcPct val="113000"/>
              </a:lnSpc>
            </a:pPr>
            <a:r>
              <a:rPr lang="en-US" sz="1400" dirty="0" smtClean="0"/>
              <a:t>Run </a:t>
            </a:r>
            <a:r>
              <a:rPr lang="en-US" sz="1400" dirty="0" err="1" smtClean="0"/>
              <a:t>Config</a:t>
            </a:r>
            <a:r>
              <a:rPr lang="en-US" sz="1400" dirty="0" smtClean="0"/>
              <a:t> Group</a:t>
            </a:r>
          </a:p>
        </p:txBody>
      </p:sp>
      <p:sp>
        <p:nvSpPr>
          <p:cNvPr id="14" name="Process 13"/>
          <p:cNvSpPr/>
          <p:nvPr/>
        </p:nvSpPr>
        <p:spPr>
          <a:xfrm>
            <a:off x="4842929" y="1845734"/>
            <a:ext cx="1456267" cy="795866"/>
          </a:xfrm>
          <a:prstGeom prst="flowChartProcess">
            <a:avLst/>
          </a:prstGeom>
          <a:solidFill>
            <a:schemeClr val="accent1">
              <a:lumMod val="25000"/>
              <a:lumOff val="75000"/>
            </a:schemeClr>
          </a:solidFill>
          <a:ln>
            <a:solidFill>
              <a:schemeClr val="accent1">
                <a:lumMod val="50000"/>
                <a:lumOff val="50000"/>
              </a:schemeClr>
            </a:solidFill>
          </a:ln>
        </p:spPr>
        <p:txBody>
          <a:bodyPr rtlCol="0" anchor="ctr">
            <a:noAutofit/>
          </a:bodyPr>
          <a:lstStyle/>
          <a:p>
            <a:pPr algn="ctr">
              <a:lnSpc>
                <a:spcPct val="113000"/>
              </a:lnSpc>
            </a:pPr>
            <a:r>
              <a:rPr lang="en-US" sz="1400" dirty="0" smtClean="0"/>
              <a:t>Run </a:t>
            </a:r>
            <a:r>
              <a:rPr lang="en-US" sz="1400" dirty="0" err="1" smtClean="0"/>
              <a:t>Config</a:t>
            </a:r>
            <a:r>
              <a:rPr lang="en-US" sz="1400" dirty="0" smtClean="0"/>
              <a:t> Group</a:t>
            </a:r>
          </a:p>
        </p:txBody>
      </p:sp>
      <p:sp>
        <p:nvSpPr>
          <p:cNvPr id="15" name="Process 14"/>
          <p:cNvSpPr/>
          <p:nvPr/>
        </p:nvSpPr>
        <p:spPr>
          <a:xfrm>
            <a:off x="6773333" y="4605866"/>
            <a:ext cx="1456267" cy="795866"/>
          </a:xfrm>
          <a:prstGeom prst="flowChartProcess">
            <a:avLst/>
          </a:prstGeom>
          <a:solidFill>
            <a:schemeClr val="accent1">
              <a:lumMod val="25000"/>
              <a:lumOff val="75000"/>
            </a:schemeClr>
          </a:solidFill>
          <a:ln w="28575" cmpd="sng">
            <a:solidFill>
              <a:srgbClr val="FF0000"/>
            </a:solidFill>
          </a:ln>
        </p:spPr>
        <p:txBody>
          <a:bodyPr rtlCol="0" anchor="ctr">
            <a:noAutofit/>
          </a:bodyPr>
          <a:lstStyle/>
          <a:p>
            <a:pPr algn="ctr">
              <a:lnSpc>
                <a:spcPct val="113000"/>
              </a:lnSpc>
            </a:pPr>
            <a:r>
              <a:rPr lang="en-US" sz="1400" dirty="0" err="1" smtClean="0"/>
              <a:t>DataLogger</a:t>
            </a:r>
            <a:endParaRPr lang="en-US" sz="1400" dirty="0" smtClean="0"/>
          </a:p>
        </p:txBody>
      </p:sp>
      <p:sp>
        <p:nvSpPr>
          <p:cNvPr id="16" name="Process 15"/>
          <p:cNvSpPr/>
          <p:nvPr/>
        </p:nvSpPr>
        <p:spPr>
          <a:xfrm>
            <a:off x="6773331" y="3335868"/>
            <a:ext cx="1456267" cy="795866"/>
          </a:xfrm>
          <a:prstGeom prst="flowChartProcess">
            <a:avLst/>
          </a:prstGeom>
          <a:solidFill>
            <a:srgbClr val="FF6600"/>
          </a:solidFill>
          <a:ln w="28575" cmpd="sng">
            <a:solidFill>
              <a:srgbClr val="FF0000"/>
            </a:solidFill>
          </a:ln>
        </p:spPr>
        <p:txBody>
          <a:bodyPr rtlCol="0" anchor="ctr">
            <a:noAutofit/>
          </a:bodyPr>
          <a:lstStyle/>
          <a:p>
            <a:pPr algn="ctr">
              <a:lnSpc>
                <a:spcPct val="113000"/>
              </a:lnSpc>
            </a:pPr>
            <a:r>
              <a:rPr lang="en-US" sz="1400" dirty="0" smtClean="0"/>
              <a:t>Device</a:t>
            </a:r>
          </a:p>
        </p:txBody>
      </p:sp>
      <p:sp>
        <p:nvSpPr>
          <p:cNvPr id="17" name="Magnetic Disk 16"/>
          <p:cNvSpPr/>
          <p:nvPr/>
        </p:nvSpPr>
        <p:spPr>
          <a:xfrm>
            <a:off x="1845734" y="5147733"/>
            <a:ext cx="524933" cy="1049867"/>
          </a:xfrm>
          <a:prstGeom prst="flowChartMagneticDisk">
            <a:avLst/>
          </a:prstGeom>
          <a:solidFill>
            <a:schemeClr val="bg2">
              <a:lumMod val="40000"/>
              <a:lumOff val="60000"/>
            </a:schemeClr>
          </a:solidFill>
          <a:ln>
            <a:solidFill>
              <a:schemeClr val="bg2">
                <a:lumMod val="75000"/>
              </a:schemeClr>
            </a:solidFill>
          </a:ln>
        </p:spPr>
        <p:txBody>
          <a:bodyPr rtlCol="0" anchor="ctr">
            <a:noAutofit/>
          </a:bodyPr>
          <a:lstStyle/>
          <a:p>
            <a:pPr algn="ctr">
              <a:lnSpc>
                <a:spcPct val="113000"/>
              </a:lnSpc>
            </a:pPr>
            <a:endParaRPr lang="en-US" sz="1400" dirty="0" err="1" smtClean="0"/>
          </a:p>
        </p:txBody>
      </p:sp>
      <p:sp>
        <p:nvSpPr>
          <p:cNvPr id="22" name="Multidocument 21"/>
          <p:cNvSpPr/>
          <p:nvPr/>
        </p:nvSpPr>
        <p:spPr>
          <a:xfrm>
            <a:off x="203200" y="1913467"/>
            <a:ext cx="1422400" cy="1371600"/>
          </a:xfrm>
          <a:prstGeom prst="flowChartMultidocument">
            <a:avLst/>
          </a:prstGeom>
          <a:solidFill>
            <a:schemeClr val="bg2">
              <a:lumMod val="60000"/>
              <a:lumOff val="40000"/>
            </a:schemeClr>
          </a:solidFill>
          <a:ln>
            <a:solidFill>
              <a:srgbClr val="4B60DE"/>
            </a:solidFill>
          </a:ln>
        </p:spPr>
        <p:txBody>
          <a:bodyPr rtlCol="0" anchor="ctr">
            <a:noAutofit/>
          </a:bodyPr>
          <a:lstStyle/>
          <a:p>
            <a:pPr algn="ctr">
              <a:lnSpc>
                <a:spcPct val="113000"/>
              </a:lnSpc>
            </a:pPr>
            <a:r>
              <a:rPr lang="en-US" sz="1400" dirty="0" smtClean="0"/>
              <a:t>GUI Clients</a:t>
            </a:r>
          </a:p>
        </p:txBody>
      </p:sp>
      <p:cxnSp>
        <p:nvCxnSpPr>
          <p:cNvPr id="24" name="Straight Arrow Connector 23"/>
          <p:cNvCxnSpPr>
            <a:stCxn id="11" idx="2"/>
          </p:cNvCxnSpPr>
          <p:nvPr/>
        </p:nvCxnSpPr>
        <p:spPr>
          <a:xfrm>
            <a:off x="3505198" y="2641600"/>
            <a:ext cx="423335" cy="626533"/>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4114800" y="2641600"/>
            <a:ext cx="3217333" cy="795867"/>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4" idx="2"/>
          </p:cNvCxnSpPr>
          <p:nvPr/>
        </p:nvCxnSpPr>
        <p:spPr>
          <a:xfrm flipH="1">
            <a:off x="4097867" y="2641600"/>
            <a:ext cx="1473196" cy="643467"/>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8" idx="1"/>
          </p:cNvCxnSpPr>
          <p:nvPr/>
        </p:nvCxnSpPr>
        <p:spPr>
          <a:xfrm flipH="1" flipV="1">
            <a:off x="4055535" y="3956755"/>
            <a:ext cx="804331" cy="1013177"/>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16" idx="1"/>
            <a:endCxn id="6" idx="4"/>
          </p:cNvCxnSpPr>
          <p:nvPr/>
        </p:nvCxnSpPr>
        <p:spPr>
          <a:xfrm flipH="1" flipV="1">
            <a:off x="4216399" y="3657601"/>
            <a:ext cx="2556932" cy="762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flipV="1">
            <a:off x="4182533" y="3911600"/>
            <a:ext cx="2709335" cy="7112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3" name="Process 12"/>
          <p:cNvSpPr/>
          <p:nvPr/>
        </p:nvSpPr>
        <p:spPr>
          <a:xfrm>
            <a:off x="4859864" y="3335868"/>
            <a:ext cx="1456267" cy="795866"/>
          </a:xfrm>
          <a:prstGeom prst="flowChartProcess">
            <a:avLst/>
          </a:prstGeom>
          <a:solidFill>
            <a:srgbClr val="FF6600"/>
          </a:solidFill>
          <a:ln w="28575" cmpd="sng">
            <a:solidFill>
              <a:srgbClr val="FF0000"/>
            </a:solidFill>
          </a:ln>
        </p:spPr>
        <p:txBody>
          <a:bodyPr rtlCol="0" anchor="ctr">
            <a:noAutofit/>
          </a:bodyPr>
          <a:lstStyle/>
          <a:p>
            <a:pPr algn="ctr">
              <a:lnSpc>
                <a:spcPct val="113000"/>
              </a:lnSpc>
            </a:pPr>
            <a:r>
              <a:rPr lang="en-US" sz="1400" dirty="0" smtClean="0"/>
              <a:t>Device</a:t>
            </a:r>
          </a:p>
        </p:txBody>
      </p:sp>
      <p:cxnSp>
        <p:nvCxnSpPr>
          <p:cNvPr id="48" name="Straight Arrow Connector 47"/>
          <p:cNvCxnSpPr/>
          <p:nvPr/>
        </p:nvCxnSpPr>
        <p:spPr>
          <a:xfrm flipH="1" flipV="1">
            <a:off x="3996267" y="4064000"/>
            <a:ext cx="914402" cy="1693334"/>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10" idx="0"/>
          </p:cNvCxnSpPr>
          <p:nvPr/>
        </p:nvCxnSpPr>
        <p:spPr>
          <a:xfrm flipV="1">
            <a:off x="3640665" y="4013200"/>
            <a:ext cx="186268" cy="1270001"/>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7" idx="3"/>
          </p:cNvCxnSpPr>
          <p:nvPr/>
        </p:nvCxnSpPr>
        <p:spPr>
          <a:xfrm flipV="1">
            <a:off x="3064933" y="3725333"/>
            <a:ext cx="728134" cy="26246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10" idx="1"/>
            <a:endCxn id="17" idx="4"/>
          </p:cNvCxnSpPr>
          <p:nvPr/>
        </p:nvCxnSpPr>
        <p:spPr>
          <a:xfrm flipH="1" flipV="1">
            <a:off x="2370667" y="5672667"/>
            <a:ext cx="541864" cy="8467"/>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2404533" y="3048000"/>
            <a:ext cx="1642533" cy="508000"/>
          </a:xfrm>
          <a:prstGeom prst="rect">
            <a:avLst/>
          </a:prstGeom>
          <a:noFill/>
        </p:spPr>
        <p:txBody>
          <a:bodyPr wrap="none" rtlCol="0">
            <a:noAutofit/>
          </a:bodyPr>
          <a:lstStyle/>
          <a:p>
            <a:pPr>
              <a:lnSpc>
                <a:spcPct val="112000"/>
              </a:lnSpc>
            </a:pPr>
            <a:r>
              <a:rPr lang="en-US" sz="1400" dirty="0" smtClean="0"/>
              <a:t>Central Broker</a:t>
            </a:r>
          </a:p>
        </p:txBody>
      </p:sp>
      <p:sp>
        <p:nvSpPr>
          <p:cNvPr id="64" name="TextBox 63"/>
          <p:cNvSpPr txBox="1"/>
          <p:nvPr/>
        </p:nvSpPr>
        <p:spPr>
          <a:xfrm>
            <a:off x="186267" y="5452534"/>
            <a:ext cx="1642533" cy="508000"/>
          </a:xfrm>
          <a:prstGeom prst="rect">
            <a:avLst/>
          </a:prstGeom>
          <a:noFill/>
        </p:spPr>
        <p:txBody>
          <a:bodyPr wrap="none" rtlCol="0">
            <a:noAutofit/>
          </a:bodyPr>
          <a:lstStyle/>
          <a:p>
            <a:pPr>
              <a:lnSpc>
                <a:spcPct val="112000"/>
              </a:lnSpc>
            </a:pPr>
            <a:r>
              <a:rPr lang="en-US" sz="1400" dirty="0" smtClean="0"/>
              <a:t>Project Database</a:t>
            </a:r>
          </a:p>
        </p:txBody>
      </p:sp>
      <p:cxnSp>
        <p:nvCxnSpPr>
          <p:cNvPr id="4" name="Elbow Connector 3"/>
          <p:cNvCxnSpPr>
            <a:stCxn id="22" idx="2"/>
            <a:endCxn id="7" idx="1"/>
          </p:cNvCxnSpPr>
          <p:nvPr/>
        </p:nvCxnSpPr>
        <p:spPr>
          <a:xfrm rot="16200000" flipH="1">
            <a:off x="834740" y="3213874"/>
            <a:ext cx="754677" cy="793175"/>
          </a:xfrm>
          <a:prstGeom prst="bentConnector2">
            <a:avLst/>
          </a:prstGeom>
          <a:ln w="38100" cmpd="sng">
            <a:solidFill>
              <a:schemeClr val="bg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54000" y="3725333"/>
            <a:ext cx="694267" cy="423333"/>
          </a:xfrm>
          <a:prstGeom prst="rect">
            <a:avLst/>
          </a:prstGeom>
          <a:noFill/>
        </p:spPr>
        <p:txBody>
          <a:bodyPr wrap="none" rtlCol="0">
            <a:noAutofit/>
          </a:bodyPr>
          <a:lstStyle/>
          <a:p>
            <a:pPr>
              <a:lnSpc>
                <a:spcPct val="112000"/>
              </a:lnSpc>
            </a:pPr>
            <a:r>
              <a:rPr lang="en-US" sz="1400" dirty="0" smtClean="0"/>
              <a:t>p2p</a:t>
            </a:r>
          </a:p>
        </p:txBody>
      </p:sp>
      <p:cxnSp>
        <p:nvCxnSpPr>
          <p:cNvPr id="18" name="Elbow Connector 17"/>
          <p:cNvCxnSpPr>
            <a:stCxn id="13" idx="2"/>
            <a:endCxn id="8" idx="0"/>
          </p:cNvCxnSpPr>
          <p:nvPr/>
        </p:nvCxnSpPr>
        <p:spPr>
          <a:xfrm rot="16200000" flipH="1">
            <a:off x="5367867" y="4351865"/>
            <a:ext cx="440265" cy="2"/>
          </a:xfrm>
          <a:prstGeom prst="bentConnector3">
            <a:avLst/>
          </a:prstGeom>
          <a:ln w="28575" cmpd="sng">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2" name="Elbow Connector 31"/>
          <p:cNvCxnSpPr>
            <a:stCxn id="16" idx="2"/>
            <a:endCxn id="15" idx="0"/>
          </p:cNvCxnSpPr>
          <p:nvPr/>
        </p:nvCxnSpPr>
        <p:spPr>
          <a:xfrm rot="16200000" flipH="1">
            <a:off x="7264400" y="4368799"/>
            <a:ext cx="474132" cy="2"/>
          </a:xfrm>
          <a:prstGeom prst="bentConnector3">
            <a:avLst>
              <a:gd name="adj1" fmla="val 50000"/>
            </a:avLst>
          </a:prstGeom>
          <a:ln w="28575" cmpd="sng">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4944533" y="4131733"/>
            <a:ext cx="694267" cy="423333"/>
          </a:xfrm>
          <a:prstGeom prst="rect">
            <a:avLst/>
          </a:prstGeom>
          <a:noFill/>
        </p:spPr>
        <p:txBody>
          <a:bodyPr wrap="none" rtlCol="0">
            <a:noAutofit/>
          </a:bodyPr>
          <a:lstStyle/>
          <a:p>
            <a:pPr>
              <a:lnSpc>
                <a:spcPct val="112000"/>
              </a:lnSpc>
            </a:pPr>
            <a:r>
              <a:rPr lang="en-US" sz="1400" dirty="0" smtClean="0"/>
              <a:t>p2p</a:t>
            </a:r>
          </a:p>
        </p:txBody>
      </p:sp>
      <p:sp>
        <p:nvSpPr>
          <p:cNvPr id="36" name="TextBox 35"/>
          <p:cNvSpPr txBox="1"/>
          <p:nvPr/>
        </p:nvSpPr>
        <p:spPr>
          <a:xfrm>
            <a:off x="7670800" y="4131733"/>
            <a:ext cx="694267" cy="423333"/>
          </a:xfrm>
          <a:prstGeom prst="rect">
            <a:avLst/>
          </a:prstGeom>
          <a:noFill/>
        </p:spPr>
        <p:txBody>
          <a:bodyPr wrap="none" rtlCol="0">
            <a:noAutofit/>
          </a:bodyPr>
          <a:lstStyle/>
          <a:p>
            <a:pPr>
              <a:lnSpc>
                <a:spcPct val="112000"/>
              </a:lnSpc>
            </a:pPr>
            <a:r>
              <a:rPr lang="en-US" sz="1400" dirty="0" smtClean="0"/>
              <a:t>p2p</a:t>
            </a:r>
          </a:p>
        </p:txBody>
      </p:sp>
      <p:sp>
        <p:nvSpPr>
          <p:cNvPr id="3" name="Rectangle 2"/>
          <p:cNvSpPr/>
          <p:nvPr/>
        </p:nvSpPr>
        <p:spPr>
          <a:xfrm>
            <a:off x="118531" y="1591733"/>
            <a:ext cx="8974667" cy="5096934"/>
          </a:xfrm>
          <a:prstGeom prst="rect">
            <a:avLst/>
          </a:prstGeom>
          <a:noFill/>
          <a:ln w="57150" cmpd="sng">
            <a:solidFill>
              <a:srgbClr val="FF0000"/>
            </a:solidFill>
            <a:prstDash val="sysDash"/>
          </a:ln>
        </p:spPr>
        <p:txBody>
          <a:bodyPr rtlCol="0" anchor="ctr">
            <a:noAutofit/>
          </a:bodyPr>
          <a:lstStyle/>
          <a:p>
            <a:pPr algn="ctr">
              <a:lnSpc>
                <a:spcPct val="113000"/>
              </a:lnSpc>
            </a:pPr>
            <a:endParaRPr lang="en-US" sz="1400" dirty="0" err="1" smtClean="0"/>
          </a:p>
        </p:txBody>
      </p:sp>
    </p:spTree>
    <p:extLst>
      <p:ext uri="{BB962C8B-B14F-4D97-AF65-F5344CB8AC3E}">
        <p14:creationId xmlns:p14="http://schemas.microsoft.com/office/powerpoint/2010/main" val="366615967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Up-Down Arrow 41"/>
          <p:cNvSpPr/>
          <p:nvPr/>
        </p:nvSpPr>
        <p:spPr>
          <a:xfrm>
            <a:off x="4876799" y="2455337"/>
            <a:ext cx="1473200" cy="1608668"/>
          </a:xfrm>
          <a:prstGeom prst="upDownArrow">
            <a:avLst/>
          </a:prstGeom>
          <a:solidFill>
            <a:schemeClr val="accent3">
              <a:lumMod val="60000"/>
              <a:lumOff val="40000"/>
            </a:schemeClr>
          </a:solidFill>
        </p:spPr>
        <p:txBody>
          <a:bodyPr rtlCol="0" anchor="ctr">
            <a:noAutofit/>
          </a:bodyPr>
          <a:lstStyle/>
          <a:p>
            <a:pPr algn="ctr">
              <a:lnSpc>
                <a:spcPct val="113000"/>
              </a:lnSpc>
            </a:pPr>
            <a:endParaRPr lang="en-US" sz="1400" dirty="0" err="1" smtClean="0"/>
          </a:p>
        </p:txBody>
      </p:sp>
      <p:sp>
        <p:nvSpPr>
          <p:cNvPr id="43" name="Up-Down Arrow 42"/>
          <p:cNvSpPr/>
          <p:nvPr/>
        </p:nvSpPr>
        <p:spPr>
          <a:xfrm>
            <a:off x="1354665" y="2404533"/>
            <a:ext cx="1473200" cy="1608668"/>
          </a:xfrm>
          <a:prstGeom prst="upDownArrow">
            <a:avLst/>
          </a:prstGeom>
          <a:solidFill>
            <a:schemeClr val="accent3">
              <a:lumMod val="60000"/>
              <a:lumOff val="40000"/>
            </a:schemeClr>
          </a:solidFill>
        </p:spPr>
        <p:txBody>
          <a:bodyPr rtlCol="0" anchor="ctr">
            <a:noAutofit/>
          </a:bodyPr>
          <a:lstStyle/>
          <a:p>
            <a:pPr algn="ctr">
              <a:lnSpc>
                <a:spcPct val="113000"/>
              </a:lnSpc>
            </a:pPr>
            <a:endParaRPr lang="en-US" sz="1400" dirty="0" err="1" smtClean="0"/>
          </a:p>
        </p:txBody>
      </p:sp>
      <p:sp>
        <p:nvSpPr>
          <p:cNvPr id="26" name="Up-Down Arrow 25"/>
          <p:cNvSpPr/>
          <p:nvPr/>
        </p:nvSpPr>
        <p:spPr>
          <a:xfrm>
            <a:off x="6485464" y="2455333"/>
            <a:ext cx="1473200" cy="1608668"/>
          </a:xfrm>
          <a:prstGeom prst="upDownArrow">
            <a:avLst/>
          </a:prstGeom>
          <a:solidFill>
            <a:schemeClr val="accent3">
              <a:lumMod val="60000"/>
              <a:lumOff val="40000"/>
            </a:schemeClr>
          </a:solidFill>
        </p:spPr>
        <p:txBody>
          <a:bodyPr rtlCol="0" anchor="ctr">
            <a:noAutofit/>
          </a:bodyPr>
          <a:lstStyle/>
          <a:p>
            <a:pPr algn="ctr">
              <a:lnSpc>
                <a:spcPct val="113000"/>
              </a:lnSpc>
            </a:pPr>
            <a:endParaRPr lang="en-US" sz="1400" dirty="0" err="1" smtClean="0"/>
          </a:p>
        </p:txBody>
      </p:sp>
      <p:sp>
        <p:nvSpPr>
          <p:cNvPr id="2" name="Title 1"/>
          <p:cNvSpPr>
            <a:spLocks noGrp="1"/>
          </p:cNvSpPr>
          <p:nvPr>
            <p:ph type="title"/>
          </p:nvPr>
        </p:nvSpPr>
        <p:spPr/>
        <p:txBody>
          <a:bodyPr/>
          <a:lstStyle/>
          <a:p>
            <a:r>
              <a:rPr lang="en-US" dirty="0" smtClean="0"/>
              <a:t>Overview in Terms of Topology: Production environment</a:t>
            </a:r>
            <a:endParaRPr lang="en-US" dirty="0"/>
          </a:p>
        </p:txBody>
      </p:sp>
      <p:sp>
        <p:nvSpPr>
          <p:cNvPr id="6" name="Magnetic Disk 5"/>
          <p:cNvSpPr/>
          <p:nvPr/>
        </p:nvSpPr>
        <p:spPr>
          <a:xfrm>
            <a:off x="3708402" y="4910659"/>
            <a:ext cx="524933" cy="1049867"/>
          </a:xfrm>
          <a:prstGeom prst="flowChartMagneticDisk">
            <a:avLst/>
          </a:prstGeom>
          <a:solidFill>
            <a:schemeClr val="bg2">
              <a:lumMod val="40000"/>
              <a:lumOff val="60000"/>
            </a:schemeClr>
          </a:solidFill>
          <a:ln>
            <a:solidFill>
              <a:schemeClr val="bg2">
                <a:lumMod val="75000"/>
              </a:schemeClr>
            </a:solidFill>
          </a:ln>
        </p:spPr>
        <p:txBody>
          <a:bodyPr rtlCol="0" anchor="ctr">
            <a:noAutofit/>
          </a:bodyPr>
          <a:lstStyle/>
          <a:p>
            <a:pPr algn="ctr">
              <a:lnSpc>
                <a:spcPct val="113000"/>
              </a:lnSpc>
            </a:pPr>
            <a:endParaRPr lang="en-US" sz="1400" dirty="0" err="1" smtClean="0"/>
          </a:p>
        </p:txBody>
      </p:sp>
      <p:sp>
        <p:nvSpPr>
          <p:cNvPr id="7" name="Process 6"/>
          <p:cNvSpPr/>
          <p:nvPr/>
        </p:nvSpPr>
        <p:spPr>
          <a:xfrm>
            <a:off x="1625602" y="5367860"/>
            <a:ext cx="1456267" cy="795866"/>
          </a:xfrm>
          <a:prstGeom prst="flowChartProcess">
            <a:avLst/>
          </a:prstGeom>
          <a:solidFill>
            <a:schemeClr val="bg2">
              <a:lumMod val="60000"/>
              <a:lumOff val="40000"/>
            </a:schemeClr>
          </a:solidFill>
          <a:ln>
            <a:solidFill>
              <a:schemeClr val="accent1">
                <a:lumMod val="50000"/>
                <a:lumOff val="50000"/>
              </a:schemeClr>
            </a:solidFill>
          </a:ln>
        </p:spPr>
        <p:txBody>
          <a:bodyPr rtlCol="0" anchor="ctr">
            <a:noAutofit/>
          </a:bodyPr>
          <a:lstStyle/>
          <a:p>
            <a:pPr algn="ctr">
              <a:lnSpc>
                <a:spcPct val="113000"/>
              </a:lnSpc>
            </a:pPr>
            <a:r>
              <a:rPr lang="en-US" sz="1400" dirty="0" err="1" smtClean="0"/>
              <a:t>GuiServer</a:t>
            </a:r>
            <a:endParaRPr lang="en-US" sz="1400" dirty="0" smtClean="0"/>
          </a:p>
        </p:txBody>
      </p:sp>
      <p:sp>
        <p:nvSpPr>
          <p:cNvPr id="8" name="Process 7"/>
          <p:cNvSpPr/>
          <p:nvPr/>
        </p:nvSpPr>
        <p:spPr>
          <a:xfrm>
            <a:off x="4876802" y="6349991"/>
            <a:ext cx="1456267" cy="795866"/>
          </a:xfrm>
          <a:prstGeom prst="flowChartProcess">
            <a:avLst/>
          </a:prstGeom>
          <a:solidFill>
            <a:schemeClr val="accent1">
              <a:lumMod val="25000"/>
              <a:lumOff val="75000"/>
            </a:schemeClr>
          </a:solidFill>
          <a:ln w="28575" cmpd="sng">
            <a:solidFill>
              <a:srgbClr val="FF0000"/>
            </a:solidFill>
          </a:ln>
        </p:spPr>
        <p:txBody>
          <a:bodyPr rtlCol="0" anchor="ctr">
            <a:noAutofit/>
          </a:bodyPr>
          <a:lstStyle/>
          <a:p>
            <a:pPr algn="ctr">
              <a:lnSpc>
                <a:spcPct val="113000"/>
              </a:lnSpc>
            </a:pPr>
            <a:r>
              <a:rPr lang="en-US" sz="1400" dirty="0" err="1" smtClean="0"/>
              <a:t>DataLogger</a:t>
            </a:r>
            <a:endParaRPr lang="en-US" sz="1400" dirty="0" smtClean="0"/>
          </a:p>
        </p:txBody>
      </p:sp>
      <p:sp>
        <p:nvSpPr>
          <p:cNvPr id="9" name="Process 8"/>
          <p:cNvSpPr/>
          <p:nvPr/>
        </p:nvSpPr>
        <p:spPr>
          <a:xfrm>
            <a:off x="4741335" y="7518393"/>
            <a:ext cx="1456267" cy="795866"/>
          </a:xfrm>
          <a:prstGeom prst="flowChartProcess">
            <a:avLst/>
          </a:prstGeom>
          <a:solidFill>
            <a:schemeClr val="accent1">
              <a:lumMod val="25000"/>
              <a:lumOff val="75000"/>
            </a:schemeClr>
          </a:solidFill>
          <a:ln>
            <a:solidFill>
              <a:schemeClr val="accent1">
                <a:lumMod val="50000"/>
                <a:lumOff val="50000"/>
              </a:schemeClr>
            </a:solidFill>
          </a:ln>
        </p:spPr>
        <p:txBody>
          <a:bodyPr rtlCol="0" anchor="ctr">
            <a:noAutofit/>
          </a:bodyPr>
          <a:lstStyle/>
          <a:p>
            <a:pPr algn="ctr">
              <a:lnSpc>
                <a:spcPct val="113000"/>
              </a:lnSpc>
            </a:pPr>
            <a:r>
              <a:rPr lang="en-US" sz="1400" dirty="0" err="1" smtClean="0"/>
              <a:t>DataLogger</a:t>
            </a:r>
            <a:r>
              <a:rPr lang="en-US" sz="1400" dirty="0" smtClean="0"/>
              <a:t/>
            </a:r>
            <a:br>
              <a:rPr lang="en-US" sz="1400" dirty="0" smtClean="0"/>
            </a:br>
            <a:r>
              <a:rPr lang="en-US" sz="1400" dirty="0" smtClean="0"/>
              <a:t>Manager</a:t>
            </a:r>
          </a:p>
        </p:txBody>
      </p:sp>
      <p:sp>
        <p:nvSpPr>
          <p:cNvPr id="10" name="Process 9"/>
          <p:cNvSpPr/>
          <p:nvPr/>
        </p:nvSpPr>
        <p:spPr>
          <a:xfrm>
            <a:off x="2929467" y="7061193"/>
            <a:ext cx="1456267" cy="795866"/>
          </a:xfrm>
          <a:prstGeom prst="flowChartProcess">
            <a:avLst/>
          </a:prstGeom>
          <a:solidFill>
            <a:schemeClr val="accent1">
              <a:lumMod val="25000"/>
              <a:lumOff val="75000"/>
            </a:schemeClr>
          </a:solidFill>
          <a:ln>
            <a:solidFill>
              <a:schemeClr val="accent1">
                <a:lumMod val="50000"/>
                <a:lumOff val="50000"/>
              </a:schemeClr>
            </a:solidFill>
          </a:ln>
        </p:spPr>
        <p:txBody>
          <a:bodyPr rtlCol="0" anchor="ctr">
            <a:noAutofit/>
          </a:bodyPr>
          <a:lstStyle/>
          <a:p>
            <a:pPr algn="ctr">
              <a:lnSpc>
                <a:spcPct val="113000"/>
              </a:lnSpc>
            </a:pPr>
            <a:r>
              <a:rPr lang="en-US" sz="1400" dirty="0" err="1" smtClean="0"/>
              <a:t>ProjectManager</a:t>
            </a:r>
            <a:endParaRPr lang="en-US" sz="1400" dirty="0" smtClean="0"/>
          </a:p>
        </p:txBody>
      </p:sp>
      <p:sp>
        <p:nvSpPr>
          <p:cNvPr id="11" name="Process 10"/>
          <p:cNvSpPr/>
          <p:nvPr/>
        </p:nvSpPr>
        <p:spPr>
          <a:xfrm>
            <a:off x="2794000" y="3623726"/>
            <a:ext cx="1456267" cy="795866"/>
          </a:xfrm>
          <a:prstGeom prst="flowChartProcess">
            <a:avLst/>
          </a:prstGeom>
          <a:solidFill>
            <a:schemeClr val="accent1">
              <a:lumMod val="25000"/>
              <a:lumOff val="75000"/>
            </a:schemeClr>
          </a:solidFill>
          <a:ln>
            <a:solidFill>
              <a:schemeClr val="accent1">
                <a:lumMod val="50000"/>
                <a:lumOff val="50000"/>
              </a:schemeClr>
            </a:solidFill>
          </a:ln>
        </p:spPr>
        <p:txBody>
          <a:bodyPr rtlCol="0" anchor="ctr">
            <a:noAutofit/>
          </a:bodyPr>
          <a:lstStyle/>
          <a:p>
            <a:pPr algn="ctr">
              <a:lnSpc>
                <a:spcPct val="113000"/>
              </a:lnSpc>
            </a:pPr>
            <a:r>
              <a:rPr lang="en-US" sz="1400" dirty="0" smtClean="0"/>
              <a:t>Run</a:t>
            </a:r>
            <a:br>
              <a:rPr lang="en-US" sz="1400" dirty="0" smtClean="0"/>
            </a:br>
            <a:r>
              <a:rPr lang="en-US" sz="1400" dirty="0" smtClean="0"/>
              <a:t>Configurator</a:t>
            </a:r>
          </a:p>
        </p:txBody>
      </p:sp>
      <p:sp>
        <p:nvSpPr>
          <p:cNvPr id="12" name="Process 11"/>
          <p:cNvSpPr/>
          <p:nvPr/>
        </p:nvSpPr>
        <p:spPr>
          <a:xfrm>
            <a:off x="6485466" y="3623726"/>
            <a:ext cx="1456267" cy="795866"/>
          </a:xfrm>
          <a:prstGeom prst="flowChartProcess">
            <a:avLst/>
          </a:prstGeom>
          <a:solidFill>
            <a:schemeClr val="accent1">
              <a:lumMod val="25000"/>
              <a:lumOff val="75000"/>
            </a:schemeClr>
          </a:solidFill>
          <a:ln>
            <a:solidFill>
              <a:schemeClr val="accent1">
                <a:lumMod val="50000"/>
                <a:lumOff val="50000"/>
              </a:schemeClr>
            </a:solidFill>
          </a:ln>
        </p:spPr>
        <p:txBody>
          <a:bodyPr rtlCol="0" anchor="ctr">
            <a:noAutofit/>
          </a:bodyPr>
          <a:lstStyle/>
          <a:p>
            <a:pPr algn="ctr">
              <a:lnSpc>
                <a:spcPct val="113000"/>
              </a:lnSpc>
            </a:pPr>
            <a:r>
              <a:rPr lang="en-US" sz="1400" dirty="0" smtClean="0"/>
              <a:t>Run </a:t>
            </a:r>
            <a:r>
              <a:rPr lang="en-US" sz="1400" dirty="0" err="1" smtClean="0"/>
              <a:t>Config</a:t>
            </a:r>
            <a:r>
              <a:rPr lang="en-US" sz="1400" dirty="0" smtClean="0"/>
              <a:t> Group</a:t>
            </a:r>
          </a:p>
        </p:txBody>
      </p:sp>
      <p:sp>
        <p:nvSpPr>
          <p:cNvPr id="14" name="Process 13"/>
          <p:cNvSpPr/>
          <p:nvPr/>
        </p:nvSpPr>
        <p:spPr>
          <a:xfrm>
            <a:off x="4859865" y="3623726"/>
            <a:ext cx="1456267" cy="795866"/>
          </a:xfrm>
          <a:prstGeom prst="flowChartProcess">
            <a:avLst/>
          </a:prstGeom>
          <a:solidFill>
            <a:schemeClr val="accent1">
              <a:lumMod val="25000"/>
              <a:lumOff val="75000"/>
            </a:schemeClr>
          </a:solidFill>
          <a:ln>
            <a:solidFill>
              <a:schemeClr val="accent1">
                <a:lumMod val="50000"/>
                <a:lumOff val="50000"/>
              </a:schemeClr>
            </a:solidFill>
          </a:ln>
        </p:spPr>
        <p:txBody>
          <a:bodyPr rtlCol="0" anchor="ctr">
            <a:noAutofit/>
          </a:bodyPr>
          <a:lstStyle/>
          <a:p>
            <a:pPr algn="ctr">
              <a:lnSpc>
                <a:spcPct val="113000"/>
              </a:lnSpc>
            </a:pPr>
            <a:r>
              <a:rPr lang="en-US" sz="1400" dirty="0" smtClean="0"/>
              <a:t>Run </a:t>
            </a:r>
            <a:r>
              <a:rPr lang="en-US" sz="1400" dirty="0" err="1" smtClean="0"/>
              <a:t>Config</a:t>
            </a:r>
            <a:r>
              <a:rPr lang="en-US" sz="1400" dirty="0" smtClean="0"/>
              <a:t> Group</a:t>
            </a:r>
          </a:p>
        </p:txBody>
      </p:sp>
      <p:sp>
        <p:nvSpPr>
          <p:cNvPr id="15" name="Process 14"/>
          <p:cNvSpPr/>
          <p:nvPr/>
        </p:nvSpPr>
        <p:spPr>
          <a:xfrm>
            <a:off x="6790269" y="6383858"/>
            <a:ext cx="1456267" cy="795866"/>
          </a:xfrm>
          <a:prstGeom prst="flowChartProcess">
            <a:avLst/>
          </a:prstGeom>
          <a:solidFill>
            <a:schemeClr val="accent1">
              <a:lumMod val="25000"/>
              <a:lumOff val="75000"/>
            </a:schemeClr>
          </a:solidFill>
          <a:ln w="28575" cmpd="sng">
            <a:solidFill>
              <a:srgbClr val="FF0000"/>
            </a:solidFill>
          </a:ln>
        </p:spPr>
        <p:txBody>
          <a:bodyPr rtlCol="0" anchor="ctr">
            <a:noAutofit/>
          </a:bodyPr>
          <a:lstStyle/>
          <a:p>
            <a:pPr algn="ctr">
              <a:lnSpc>
                <a:spcPct val="113000"/>
              </a:lnSpc>
            </a:pPr>
            <a:r>
              <a:rPr lang="en-US" sz="1400" dirty="0" err="1" smtClean="0"/>
              <a:t>DataLogger</a:t>
            </a:r>
            <a:endParaRPr lang="en-US" sz="1400" dirty="0" smtClean="0"/>
          </a:p>
        </p:txBody>
      </p:sp>
      <p:sp>
        <p:nvSpPr>
          <p:cNvPr id="16" name="Process 15"/>
          <p:cNvSpPr/>
          <p:nvPr/>
        </p:nvSpPr>
        <p:spPr>
          <a:xfrm>
            <a:off x="6790267" y="5113860"/>
            <a:ext cx="1456267" cy="795866"/>
          </a:xfrm>
          <a:prstGeom prst="flowChartProcess">
            <a:avLst/>
          </a:prstGeom>
          <a:solidFill>
            <a:schemeClr val="accent1">
              <a:lumMod val="25000"/>
              <a:lumOff val="75000"/>
            </a:schemeClr>
          </a:solidFill>
          <a:ln w="28575" cmpd="sng">
            <a:solidFill>
              <a:srgbClr val="FF0000"/>
            </a:solidFill>
          </a:ln>
        </p:spPr>
        <p:txBody>
          <a:bodyPr rtlCol="0" anchor="ctr">
            <a:noAutofit/>
          </a:bodyPr>
          <a:lstStyle/>
          <a:p>
            <a:pPr algn="ctr">
              <a:lnSpc>
                <a:spcPct val="113000"/>
              </a:lnSpc>
            </a:pPr>
            <a:r>
              <a:rPr lang="en-US" sz="1400" dirty="0" smtClean="0"/>
              <a:t>Device</a:t>
            </a:r>
          </a:p>
        </p:txBody>
      </p:sp>
      <p:sp>
        <p:nvSpPr>
          <p:cNvPr id="17" name="Magnetic Disk 16"/>
          <p:cNvSpPr/>
          <p:nvPr/>
        </p:nvSpPr>
        <p:spPr>
          <a:xfrm>
            <a:off x="1862670" y="6925725"/>
            <a:ext cx="524933" cy="1049867"/>
          </a:xfrm>
          <a:prstGeom prst="flowChartMagneticDisk">
            <a:avLst/>
          </a:prstGeom>
          <a:solidFill>
            <a:schemeClr val="bg2">
              <a:lumMod val="40000"/>
              <a:lumOff val="60000"/>
            </a:schemeClr>
          </a:solidFill>
          <a:ln>
            <a:solidFill>
              <a:schemeClr val="bg2">
                <a:lumMod val="75000"/>
              </a:schemeClr>
            </a:solidFill>
          </a:ln>
        </p:spPr>
        <p:txBody>
          <a:bodyPr rtlCol="0" anchor="ctr">
            <a:noAutofit/>
          </a:bodyPr>
          <a:lstStyle/>
          <a:p>
            <a:pPr algn="ctr">
              <a:lnSpc>
                <a:spcPct val="113000"/>
              </a:lnSpc>
            </a:pPr>
            <a:endParaRPr lang="en-US" sz="1400" dirty="0" err="1" smtClean="0"/>
          </a:p>
        </p:txBody>
      </p:sp>
      <p:sp>
        <p:nvSpPr>
          <p:cNvPr id="22" name="Multidocument 21"/>
          <p:cNvSpPr/>
          <p:nvPr/>
        </p:nvSpPr>
        <p:spPr>
          <a:xfrm>
            <a:off x="220136" y="3691459"/>
            <a:ext cx="1422400" cy="1371600"/>
          </a:xfrm>
          <a:prstGeom prst="flowChartMultidocument">
            <a:avLst/>
          </a:prstGeom>
          <a:solidFill>
            <a:schemeClr val="bg2">
              <a:lumMod val="60000"/>
              <a:lumOff val="40000"/>
            </a:schemeClr>
          </a:solidFill>
          <a:ln>
            <a:solidFill>
              <a:srgbClr val="4B60DE"/>
            </a:solidFill>
          </a:ln>
        </p:spPr>
        <p:txBody>
          <a:bodyPr rtlCol="0" anchor="ctr">
            <a:noAutofit/>
          </a:bodyPr>
          <a:lstStyle/>
          <a:p>
            <a:pPr algn="ctr">
              <a:lnSpc>
                <a:spcPct val="113000"/>
              </a:lnSpc>
            </a:pPr>
            <a:r>
              <a:rPr lang="en-US" sz="1400" dirty="0" smtClean="0"/>
              <a:t>GUI Clients</a:t>
            </a:r>
          </a:p>
        </p:txBody>
      </p:sp>
      <p:cxnSp>
        <p:nvCxnSpPr>
          <p:cNvPr id="24" name="Straight Arrow Connector 23"/>
          <p:cNvCxnSpPr>
            <a:stCxn id="11" idx="2"/>
          </p:cNvCxnSpPr>
          <p:nvPr/>
        </p:nvCxnSpPr>
        <p:spPr>
          <a:xfrm>
            <a:off x="3522134" y="4419592"/>
            <a:ext cx="423335" cy="626533"/>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4131736" y="4419592"/>
            <a:ext cx="3217333" cy="795867"/>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4" idx="2"/>
          </p:cNvCxnSpPr>
          <p:nvPr/>
        </p:nvCxnSpPr>
        <p:spPr>
          <a:xfrm flipH="1">
            <a:off x="4114803" y="4419592"/>
            <a:ext cx="1473196" cy="643467"/>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8" idx="1"/>
          </p:cNvCxnSpPr>
          <p:nvPr/>
        </p:nvCxnSpPr>
        <p:spPr>
          <a:xfrm flipH="1" flipV="1">
            <a:off x="4072471" y="5734747"/>
            <a:ext cx="804331" cy="1013177"/>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16" idx="1"/>
            <a:endCxn id="6" idx="4"/>
          </p:cNvCxnSpPr>
          <p:nvPr/>
        </p:nvCxnSpPr>
        <p:spPr>
          <a:xfrm flipH="1" flipV="1">
            <a:off x="4233335" y="5435593"/>
            <a:ext cx="2556932" cy="762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flipV="1">
            <a:off x="4199469" y="5689592"/>
            <a:ext cx="2709335" cy="7112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3" name="Process 12"/>
          <p:cNvSpPr/>
          <p:nvPr/>
        </p:nvSpPr>
        <p:spPr>
          <a:xfrm>
            <a:off x="4876800" y="5113860"/>
            <a:ext cx="1456267" cy="795866"/>
          </a:xfrm>
          <a:prstGeom prst="flowChartProcess">
            <a:avLst/>
          </a:prstGeom>
          <a:solidFill>
            <a:schemeClr val="accent1">
              <a:lumMod val="25000"/>
              <a:lumOff val="75000"/>
            </a:schemeClr>
          </a:solidFill>
          <a:ln w="28575" cmpd="sng">
            <a:solidFill>
              <a:srgbClr val="FF0000"/>
            </a:solidFill>
          </a:ln>
        </p:spPr>
        <p:txBody>
          <a:bodyPr rtlCol="0" anchor="ctr">
            <a:noAutofit/>
          </a:bodyPr>
          <a:lstStyle/>
          <a:p>
            <a:pPr algn="ctr">
              <a:lnSpc>
                <a:spcPct val="113000"/>
              </a:lnSpc>
            </a:pPr>
            <a:r>
              <a:rPr lang="en-US" sz="1400" dirty="0" smtClean="0"/>
              <a:t>Device</a:t>
            </a:r>
          </a:p>
        </p:txBody>
      </p:sp>
      <p:cxnSp>
        <p:nvCxnSpPr>
          <p:cNvPr id="48" name="Straight Arrow Connector 47"/>
          <p:cNvCxnSpPr/>
          <p:nvPr/>
        </p:nvCxnSpPr>
        <p:spPr>
          <a:xfrm flipH="1" flipV="1">
            <a:off x="4013203" y="5841992"/>
            <a:ext cx="914402" cy="1693334"/>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10" idx="0"/>
          </p:cNvCxnSpPr>
          <p:nvPr/>
        </p:nvCxnSpPr>
        <p:spPr>
          <a:xfrm flipV="1">
            <a:off x="3657601" y="5791192"/>
            <a:ext cx="186268" cy="1270001"/>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7" idx="3"/>
          </p:cNvCxnSpPr>
          <p:nvPr/>
        </p:nvCxnSpPr>
        <p:spPr>
          <a:xfrm flipV="1">
            <a:off x="3081869" y="5503325"/>
            <a:ext cx="728134" cy="26246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10" idx="1"/>
            <a:endCxn id="17" idx="4"/>
          </p:cNvCxnSpPr>
          <p:nvPr/>
        </p:nvCxnSpPr>
        <p:spPr>
          <a:xfrm flipH="1" flipV="1">
            <a:off x="2387603" y="7450659"/>
            <a:ext cx="541864" cy="8467"/>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2421469" y="4825992"/>
            <a:ext cx="1642533" cy="508000"/>
          </a:xfrm>
          <a:prstGeom prst="rect">
            <a:avLst/>
          </a:prstGeom>
          <a:noFill/>
        </p:spPr>
        <p:txBody>
          <a:bodyPr wrap="none" rtlCol="0">
            <a:noAutofit/>
          </a:bodyPr>
          <a:lstStyle/>
          <a:p>
            <a:pPr>
              <a:lnSpc>
                <a:spcPct val="112000"/>
              </a:lnSpc>
            </a:pPr>
            <a:r>
              <a:rPr lang="en-US" sz="1400" dirty="0" smtClean="0"/>
              <a:t>Central Broker</a:t>
            </a:r>
          </a:p>
        </p:txBody>
      </p:sp>
      <p:sp>
        <p:nvSpPr>
          <p:cNvPr id="64" name="TextBox 63"/>
          <p:cNvSpPr txBox="1"/>
          <p:nvPr/>
        </p:nvSpPr>
        <p:spPr>
          <a:xfrm>
            <a:off x="203203" y="7230526"/>
            <a:ext cx="1642533" cy="508000"/>
          </a:xfrm>
          <a:prstGeom prst="rect">
            <a:avLst/>
          </a:prstGeom>
          <a:noFill/>
        </p:spPr>
        <p:txBody>
          <a:bodyPr wrap="none" rtlCol="0">
            <a:noAutofit/>
          </a:bodyPr>
          <a:lstStyle/>
          <a:p>
            <a:pPr>
              <a:lnSpc>
                <a:spcPct val="112000"/>
              </a:lnSpc>
            </a:pPr>
            <a:r>
              <a:rPr lang="en-US" sz="1400" dirty="0" smtClean="0"/>
              <a:t>Project Database</a:t>
            </a:r>
          </a:p>
        </p:txBody>
      </p:sp>
      <p:cxnSp>
        <p:nvCxnSpPr>
          <p:cNvPr id="4" name="Elbow Connector 3"/>
          <p:cNvCxnSpPr>
            <a:stCxn id="22" idx="2"/>
            <a:endCxn id="7" idx="1"/>
          </p:cNvCxnSpPr>
          <p:nvPr/>
        </p:nvCxnSpPr>
        <p:spPr>
          <a:xfrm rot="16200000" flipH="1">
            <a:off x="851676" y="4991866"/>
            <a:ext cx="754677" cy="793175"/>
          </a:xfrm>
          <a:prstGeom prst="bentConnector2">
            <a:avLst/>
          </a:prstGeom>
          <a:ln w="38100" cmpd="sng">
            <a:solidFill>
              <a:schemeClr val="bg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70936" y="5503325"/>
            <a:ext cx="694267" cy="423333"/>
          </a:xfrm>
          <a:prstGeom prst="rect">
            <a:avLst/>
          </a:prstGeom>
          <a:noFill/>
        </p:spPr>
        <p:txBody>
          <a:bodyPr wrap="none" rtlCol="0">
            <a:noAutofit/>
          </a:bodyPr>
          <a:lstStyle/>
          <a:p>
            <a:pPr>
              <a:lnSpc>
                <a:spcPct val="112000"/>
              </a:lnSpc>
            </a:pPr>
            <a:r>
              <a:rPr lang="en-US" sz="1400" dirty="0" smtClean="0"/>
              <a:t>p2p</a:t>
            </a:r>
          </a:p>
        </p:txBody>
      </p:sp>
      <p:cxnSp>
        <p:nvCxnSpPr>
          <p:cNvPr id="18" name="Elbow Connector 17"/>
          <p:cNvCxnSpPr>
            <a:stCxn id="13" idx="2"/>
            <a:endCxn id="8" idx="0"/>
          </p:cNvCxnSpPr>
          <p:nvPr/>
        </p:nvCxnSpPr>
        <p:spPr>
          <a:xfrm rot="16200000" flipH="1">
            <a:off x="5384803" y="6129857"/>
            <a:ext cx="440265" cy="2"/>
          </a:xfrm>
          <a:prstGeom prst="bentConnector3">
            <a:avLst/>
          </a:prstGeom>
          <a:ln w="28575" cmpd="sng">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2" name="Elbow Connector 31"/>
          <p:cNvCxnSpPr>
            <a:stCxn id="16" idx="2"/>
            <a:endCxn id="15" idx="0"/>
          </p:cNvCxnSpPr>
          <p:nvPr/>
        </p:nvCxnSpPr>
        <p:spPr>
          <a:xfrm rot="16200000" flipH="1">
            <a:off x="7281336" y="6146791"/>
            <a:ext cx="474132" cy="2"/>
          </a:xfrm>
          <a:prstGeom prst="bentConnector3">
            <a:avLst>
              <a:gd name="adj1" fmla="val 50000"/>
            </a:avLst>
          </a:prstGeom>
          <a:ln w="28575" cmpd="sng">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4961469" y="5909725"/>
            <a:ext cx="694267" cy="423333"/>
          </a:xfrm>
          <a:prstGeom prst="rect">
            <a:avLst/>
          </a:prstGeom>
          <a:noFill/>
        </p:spPr>
        <p:txBody>
          <a:bodyPr wrap="none" rtlCol="0">
            <a:noAutofit/>
          </a:bodyPr>
          <a:lstStyle/>
          <a:p>
            <a:pPr>
              <a:lnSpc>
                <a:spcPct val="112000"/>
              </a:lnSpc>
            </a:pPr>
            <a:r>
              <a:rPr lang="en-US" sz="1400" dirty="0" smtClean="0"/>
              <a:t>p2p</a:t>
            </a:r>
          </a:p>
        </p:txBody>
      </p:sp>
      <p:sp>
        <p:nvSpPr>
          <p:cNvPr id="36" name="TextBox 35"/>
          <p:cNvSpPr txBox="1"/>
          <p:nvPr/>
        </p:nvSpPr>
        <p:spPr>
          <a:xfrm>
            <a:off x="7687736" y="5909725"/>
            <a:ext cx="694267" cy="423333"/>
          </a:xfrm>
          <a:prstGeom prst="rect">
            <a:avLst/>
          </a:prstGeom>
          <a:noFill/>
        </p:spPr>
        <p:txBody>
          <a:bodyPr wrap="none" rtlCol="0">
            <a:noAutofit/>
          </a:bodyPr>
          <a:lstStyle/>
          <a:p>
            <a:pPr>
              <a:lnSpc>
                <a:spcPct val="112000"/>
              </a:lnSpc>
            </a:pPr>
            <a:r>
              <a:rPr lang="en-US" sz="1400" dirty="0" smtClean="0"/>
              <a:t>p2p</a:t>
            </a:r>
          </a:p>
        </p:txBody>
      </p:sp>
      <p:sp>
        <p:nvSpPr>
          <p:cNvPr id="3" name="Rectangle 2"/>
          <p:cNvSpPr/>
          <p:nvPr/>
        </p:nvSpPr>
        <p:spPr>
          <a:xfrm>
            <a:off x="135467" y="3369725"/>
            <a:ext cx="8974667" cy="5096934"/>
          </a:xfrm>
          <a:prstGeom prst="rect">
            <a:avLst/>
          </a:prstGeom>
          <a:noFill/>
          <a:ln w="57150" cmpd="sng">
            <a:solidFill>
              <a:srgbClr val="FF0000"/>
            </a:solidFill>
            <a:prstDash val="sysDash"/>
          </a:ln>
        </p:spPr>
        <p:txBody>
          <a:bodyPr rtlCol="0" anchor="ctr">
            <a:noAutofit/>
          </a:bodyPr>
          <a:lstStyle/>
          <a:p>
            <a:pPr algn="ctr">
              <a:lnSpc>
                <a:spcPct val="113000"/>
              </a:lnSpc>
            </a:pPr>
            <a:endParaRPr lang="en-US" sz="1400" dirty="0" err="1" smtClean="0"/>
          </a:p>
        </p:txBody>
      </p:sp>
      <p:sp>
        <p:nvSpPr>
          <p:cNvPr id="19" name="Rectangle 18"/>
          <p:cNvSpPr/>
          <p:nvPr/>
        </p:nvSpPr>
        <p:spPr>
          <a:xfrm>
            <a:off x="541867" y="1964267"/>
            <a:ext cx="7907866" cy="914400"/>
          </a:xfrm>
          <a:prstGeom prst="rect">
            <a:avLst/>
          </a:prstGeom>
          <a:solidFill>
            <a:schemeClr val="bg2">
              <a:lumMod val="60000"/>
              <a:lumOff val="40000"/>
            </a:schemeClr>
          </a:solidFill>
          <a:ln>
            <a:solidFill>
              <a:srgbClr val="FF0000"/>
            </a:solidFill>
          </a:ln>
        </p:spPr>
        <p:txBody>
          <a:bodyPr rtlCol="0" anchor="ctr">
            <a:noAutofit/>
          </a:bodyPr>
          <a:lstStyle/>
          <a:p>
            <a:pPr algn="ctr">
              <a:lnSpc>
                <a:spcPct val="113000"/>
              </a:lnSpc>
            </a:pPr>
            <a:r>
              <a:rPr lang="en-US" b="1" dirty="0" smtClean="0"/>
              <a:t>ITDM provided DAQ and Data management</a:t>
            </a:r>
          </a:p>
        </p:txBody>
      </p:sp>
      <p:cxnSp>
        <p:nvCxnSpPr>
          <p:cNvPr id="21" name="Straight Arrow Connector 20"/>
          <p:cNvCxnSpPr>
            <a:stCxn id="11" idx="0"/>
          </p:cNvCxnSpPr>
          <p:nvPr/>
        </p:nvCxnSpPr>
        <p:spPr>
          <a:xfrm flipH="1" flipV="1">
            <a:off x="3522133" y="2861733"/>
            <a:ext cx="1" cy="761993"/>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4681912"/>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emf"/></Relationships>
</file>

<file path=ppt/theme/theme1.xml><?xml version="1.0" encoding="utf-8"?>
<a:theme xmlns:a="http://schemas.openxmlformats.org/drawingml/2006/main" name="XFEL_PowerPoint_4x3_v2">
  <a:themeElements>
    <a:clrScheme name="Benutzerdefiniert 59">
      <a:dk1>
        <a:srgbClr val="000000"/>
      </a:dk1>
      <a:lt1>
        <a:sysClr val="window" lastClr="FFFFFF"/>
      </a:lt1>
      <a:dk2>
        <a:srgbClr val="B2B2B2"/>
      </a:dk2>
      <a:lt2>
        <a:srgbClr val="F39200"/>
      </a:lt2>
      <a:accent1>
        <a:srgbClr val="0D1546"/>
      </a:accent1>
      <a:accent2>
        <a:srgbClr val="559DBB"/>
      </a:accent2>
      <a:accent3>
        <a:srgbClr val="81B0C8"/>
      </a:accent3>
      <a:accent4>
        <a:srgbClr val="A4C3D6"/>
      </a:accent4>
      <a:accent5>
        <a:srgbClr val="C5D6E4"/>
      </a:accent5>
      <a:accent6>
        <a:srgbClr val="E3EBF2"/>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spPr>
      <a:bodyPr rtlCol="0" anchor="ctr">
        <a:noAutofit/>
      </a:bodyPr>
      <a:lstStyle>
        <a:defPPr algn="ctr">
          <a:lnSpc>
            <a:spcPct val="113000"/>
          </a:lnSpc>
          <a:defRPr sz="1400" dirty="0" err="1" smtClean="0"/>
        </a:defPPr>
      </a:lst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marL="269875" indent="-269875">
          <a:lnSpc>
            <a:spcPct val="112000"/>
          </a:lnSpc>
          <a:buBlip>
            <a:blip xmlns:r="http://schemas.openxmlformats.org/officeDocument/2006/relationships" r:embed="rId1"/>
          </a:buBlip>
          <a:defRPr sz="1400" dirty="0" err="1" smtClean="0"/>
        </a:defPPr>
      </a:lstStyle>
    </a:txDef>
  </a:objectDefaults>
  <a:extraClrSchemeLst/>
  <a:extLst>
    <a:ext uri="{05A4C25C-085E-4340-85A3-A5531E510DB2}">
      <thm15:themeFamily xmlns="" xmlns:thm15="http://schemas.microsoft.com/office/thememl/2012/main" name="XFEL_PowerPoint_4x3.potx" id="{BC191F8A-93AC-4D54-B0A3-61F02C6C23C2}" vid="{3786C33C-45D4-4C30-B0CA-267E7E457705}"/>
    </a:ext>
  </a:extLst>
</a:theme>
</file>

<file path=ppt/theme/theme2.xml><?xml version="1.0" encoding="utf-8"?>
<a:theme xmlns:a="http://schemas.openxmlformats.org/drawingml/2006/main" name="Office">
  <a:themeElements>
    <a:clrScheme name="Benutzerdefiniert 59">
      <a:dk1>
        <a:srgbClr val="000000"/>
      </a:dk1>
      <a:lt1>
        <a:sysClr val="window" lastClr="FFFFFF"/>
      </a:lt1>
      <a:dk2>
        <a:srgbClr val="B2B2B2"/>
      </a:dk2>
      <a:lt2>
        <a:srgbClr val="F39200"/>
      </a:lt2>
      <a:accent1>
        <a:srgbClr val="0D1546"/>
      </a:accent1>
      <a:accent2>
        <a:srgbClr val="559DBB"/>
      </a:accent2>
      <a:accent3>
        <a:srgbClr val="81B0C8"/>
      </a:accent3>
      <a:accent4>
        <a:srgbClr val="A4C3D6"/>
      </a:accent4>
      <a:accent5>
        <a:srgbClr val="C5D6E4"/>
      </a:accent5>
      <a:accent6>
        <a:srgbClr val="E3EBF2"/>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Benutzerdefiniert 59">
      <a:dk1>
        <a:srgbClr val="000000"/>
      </a:dk1>
      <a:lt1>
        <a:sysClr val="window" lastClr="FFFFFF"/>
      </a:lt1>
      <a:dk2>
        <a:srgbClr val="B2B2B2"/>
      </a:dk2>
      <a:lt2>
        <a:srgbClr val="F39200"/>
      </a:lt2>
      <a:accent1>
        <a:srgbClr val="0D1546"/>
      </a:accent1>
      <a:accent2>
        <a:srgbClr val="559DBB"/>
      </a:accent2>
      <a:accent3>
        <a:srgbClr val="81B0C8"/>
      </a:accent3>
      <a:accent4>
        <a:srgbClr val="A4C3D6"/>
      </a:accent4>
      <a:accent5>
        <a:srgbClr val="C5D6E4"/>
      </a:accent5>
      <a:accent6>
        <a:srgbClr val="E3EBF2"/>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32488</TotalTime>
  <Words>1970</Words>
  <Application>Microsoft Macintosh PowerPoint</Application>
  <PresentationFormat>On-screen Show (4:3)</PresentationFormat>
  <Paragraphs>254</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XFEL_PowerPoint_4x3_v2</vt:lpstr>
      <vt:lpstr>Karabo 2.0 Workshop: From Configuration to Data Acquisition</vt:lpstr>
      <vt:lpstr>Overview</vt:lpstr>
      <vt:lpstr>Overview in Terms of Topology: Broker messaging</vt:lpstr>
      <vt:lpstr>Overview in Terms of Topology: GUI Communication</vt:lpstr>
      <vt:lpstr>Overview in Terms of Topology: Logger Communication</vt:lpstr>
      <vt:lpstr>Overview in Terms of Topology: What can be run locally</vt:lpstr>
      <vt:lpstr>Overview in Terms of Topology: This presentation</vt:lpstr>
      <vt:lpstr>Overview in Terms of Topology: Following Sessions</vt:lpstr>
      <vt:lpstr>Overview in Terms of Topology: Production environment</vt:lpstr>
      <vt:lpstr>Overview in Terms of Topology: Production environment</vt:lpstr>
      <vt:lpstr>Concepts: Configuration</vt:lpstr>
      <vt:lpstr>Concepts: Configuration</vt:lpstr>
      <vt:lpstr>Concepts: Configuration</vt:lpstr>
      <vt:lpstr>Configurations: How its done in Karabo</vt:lpstr>
      <vt:lpstr>Configurations: How its done in Karabo</vt:lpstr>
      <vt:lpstr>Configurations: How its done in Karabo</vt:lpstr>
      <vt:lpstr>Concepts : Device States</vt:lpstr>
      <vt:lpstr>States: How its done in Karabo</vt:lpstr>
      <vt:lpstr>States: How its done in Karabo</vt:lpstr>
      <vt:lpstr>States: How its done in Karabo</vt:lpstr>
      <vt:lpstr>Concept: Alarms in a Control System</vt:lpstr>
      <vt:lpstr>Alarms: How its done in Karabo</vt:lpstr>
      <vt:lpstr>Alarms: How its done in Karabo</vt:lpstr>
      <vt:lpstr>Alarms: How its done in Karabo</vt:lpstr>
      <vt:lpstr>Concept: Run Configuration</vt:lpstr>
      <vt:lpstr>Run Configuration: How its done in Karabo</vt:lpstr>
      <vt:lpstr>Run Configuration: How its done in Karabo</vt:lpstr>
      <vt:lpstr>Summary</vt:lpstr>
    </vt:vector>
  </TitlesOfParts>
  <Company>DESY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in one line (or two lines)</dc:title>
  <dc:creator>Piergrossi, Joseph</dc:creator>
  <cp:lastModifiedBy>Steffen Hauf</cp:lastModifiedBy>
  <cp:revision>116</cp:revision>
  <dcterms:created xsi:type="dcterms:W3CDTF">2016-11-10T09:50:13Z</dcterms:created>
  <dcterms:modified xsi:type="dcterms:W3CDTF">2017-01-24T12:38:43Z</dcterms:modified>
</cp:coreProperties>
</file>