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sldIdLst>
    <p:sldId id="256" r:id="rId3"/>
    <p:sldId id="257" r:id="rId4"/>
    <p:sldId id="343" r:id="rId5"/>
    <p:sldId id="288" r:id="rId6"/>
    <p:sldId id="259" r:id="rId7"/>
    <p:sldId id="318" r:id="rId8"/>
    <p:sldId id="319" r:id="rId9"/>
    <p:sldId id="320" r:id="rId10"/>
    <p:sldId id="321" r:id="rId11"/>
    <p:sldId id="338" r:id="rId12"/>
    <p:sldId id="260" r:id="rId13"/>
    <p:sldId id="289" r:id="rId14"/>
    <p:sldId id="330" r:id="rId15"/>
    <p:sldId id="261" r:id="rId16"/>
    <p:sldId id="339" r:id="rId17"/>
    <p:sldId id="262" r:id="rId18"/>
    <p:sldId id="292" r:id="rId19"/>
    <p:sldId id="290" r:id="rId20"/>
    <p:sldId id="264" r:id="rId21"/>
    <p:sldId id="310" r:id="rId22"/>
    <p:sldId id="296" r:id="rId23"/>
    <p:sldId id="298" r:id="rId24"/>
    <p:sldId id="299" r:id="rId25"/>
    <p:sldId id="265" r:id="rId26"/>
    <p:sldId id="311" r:id="rId27"/>
    <p:sldId id="302" r:id="rId28"/>
    <p:sldId id="301" r:id="rId29"/>
    <p:sldId id="309" r:id="rId30"/>
    <p:sldId id="268" r:id="rId31"/>
    <p:sldId id="303" r:id="rId32"/>
    <p:sldId id="304" r:id="rId33"/>
    <p:sldId id="306" r:id="rId34"/>
    <p:sldId id="307" r:id="rId35"/>
    <p:sldId id="335" r:id="rId36"/>
    <p:sldId id="308" r:id="rId37"/>
    <p:sldId id="269" r:id="rId38"/>
    <p:sldId id="332" r:id="rId39"/>
    <p:sldId id="333" r:id="rId40"/>
    <p:sldId id="334" r:id="rId41"/>
    <p:sldId id="271" r:id="rId42"/>
    <p:sldId id="274" r:id="rId43"/>
    <p:sldId id="291" r:id="rId44"/>
    <p:sldId id="341" r:id="rId45"/>
    <p:sldId id="278" r:id="rId46"/>
    <p:sldId id="323" r:id="rId47"/>
    <p:sldId id="325" r:id="rId48"/>
    <p:sldId id="326" r:id="rId49"/>
    <p:sldId id="342" r:id="rId50"/>
    <p:sldId id="336" r:id="rId51"/>
    <p:sldId id="277" r:id="rId52"/>
    <p:sldId id="312" r:id="rId53"/>
    <p:sldId id="313" r:id="rId54"/>
    <p:sldId id="314" r:id="rId55"/>
    <p:sldId id="324" r:id="rId56"/>
    <p:sldId id="281" r:id="rId57"/>
    <p:sldId id="328" r:id="rId58"/>
    <p:sldId id="272" r:id="rId59"/>
    <p:sldId id="273" r:id="rId60"/>
    <p:sldId id="33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06" autoAdjust="0"/>
    <p:restoredTop sz="99767" autoAdjust="0"/>
  </p:normalViewPr>
  <p:slideViewPr>
    <p:cSldViewPr snapToGrid="0" snapToObjects="1">
      <p:cViewPr>
        <p:scale>
          <a:sx n="75" d="100"/>
          <a:sy n="75" d="100"/>
        </p:scale>
        <p:origin x="-384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2948-6A5B-0840-9EDD-CC6E8E49751A}" type="datetimeFigureOut">
              <a:t>24/11/16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7843-D8DC-284F-A6CD-1D32CC8B57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2948-6A5B-0840-9EDD-CC6E8E49751A}" type="datetimeFigureOut">
              <a:t>24/11/16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7843-D8DC-284F-A6CD-1D32CC8B57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2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5820" y="6538375"/>
            <a:ext cx="2780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None/>
            </a:pPr>
            <a:r>
              <a:rPr lang="en-US" sz="900" dirty="0" smtClean="0">
                <a:solidFill>
                  <a:srgbClr val="261748"/>
                </a:solidFill>
                <a:latin typeface="Arial" charset="0"/>
                <a:ea typeface="ＭＳ Ｐゴシック" charset="0"/>
                <a:cs typeface="ＭＳ Ｐゴシック" charset="0"/>
              </a:rPr>
              <a:t>Harald Sinn, </a:t>
            </a:r>
            <a:r>
              <a:rPr lang="en-US" sz="900" dirty="0" err="1" smtClean="0">
                <a:solidFill>
                  <a:srgbClr val="261748"/>
                </a:solidFill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en-US" sz="900" dirty="0" smtClean="0">
                <a:solidFill>
                  <a:srgbClr val="261748"/>
                </a:solidFill>
                <a:latin typeface="Arial" charset="0"/>
                <a:ea typeface="ＭＳ Ｐゴシック" charset="0"/>
                <a:cs typeface="ＭＳ Ｐゴシック" charset="0"/>
              </a:rPr>
              <a:t> XFEL</a:t>
            </a:r>
            <a:endParaRPr lang="en-US" sz="900" dirty="0">
              <a:solidFill>
                <a:srgbClr val="261748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5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4552950"/>
            <a:ext cx="8325262" cy="1727200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endParaRPr lang="en-GB" dirty="0" smtClean="0"/>
          </a:p>
          <a:p>
            <a:r>
              <a:rPr lang="en-GB" dirty="0" smtClean="0"/>
              <a:t>European XFEL, Hamburg, Germany</a:t>
            </a:r>
          </a:p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 b="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691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2948-6A5B-0840-9EDD-CC6E8E49751A}" type="datetimeFigureOut">
              <a:t>24/11/16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7843-D8DC-284F-A6CD-1D32CC8B57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1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8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latin typeface="Arial" charset="0"/>
                <a:ea typeface="Geneva" pitchFamily="1" charset="-128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b="1" smtClean="0">
              <a:solidFill>
                <a:srgbClr val="FFFFFF"/>
              </a:solidFill>
              <a:latin typeface="Arial" charset="0"/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GB" dirty="0" smtClean="0"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Textfeld 2"/>
          <p:cNvSpPr txBox="1"/>
          <p:nvPr userDrawn="1"/>
        </p:nvSpPr>
        <p:spPr>
          <a:xfrm>
            <a:off x="117475" y="6477001"/>
            <a:ext cx="8902700" cy="26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r>
              <a:rPr lang="en-US" dirty="0" smtClean="0">
                <a:latin typeface="Arial" charset="0"/>
                <a:ea typeface="ＭＳ Ｐゴシック" pitchFamily="112" charset="-128"/>
              </a:rPr>
              <a:t>Harald</a:t>
            </a:r>
            <a:r>
              <a:rPr lang="en-US" baseline="0" dirty="0" smtClean="0">
                <a:latin typeface="Arial" charset="0"/>
                <a:ea typeface="ＭＳ Ｐゴシック" pitchFamily="112" charset="-128"/>
              </a:rPr>
              <a:t> Sinn</a:t>
            </a:r>
            <a:r>
              <a:rPr lang="en-GB" dirty="0" smtClean="0">
                <a:latin typeface="Arial" charset="0"/>
                <a:ea typeface="ＭＳ Ｐゴシック" pitchFamily="112" charset="-128"/>
              </a:rPr>
              <a:t>,, European XFEL</a:t>
            </a:r>
            <a:br>
              <a:rPr lang="en-GB" dirty="0" smtClean="0">
                <a:latin typeface="Arial" charset="0"/>
                <a:ea typeface="ＭＳ Ｐゴシック" pitchFamily="112" charset="-128"/>
              </a:rPr>
            </a:br>
            <a:endParaRPr lang="en-GB" dirty="0" smtClean="0"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61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tiff"/><Relationship Id="rId3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/>
              <a:t>Harald Sinn</a:t>
            </a:r>
          </a:p>
          <a:p>
            <a:r>
              <a:rPr lang="en-US"/>
              <a:t>Commissioning Workshop</a:t>
            </a:r>
          </a:p>
          <a:p>
            <a:r>
              <a:rPr lang="en-US"/>
              <a:t>Jork, 24-25.11.2016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04813" y="2127250"/>
            <a:ext cx="8331200" cy="1844675"/>
          </a:xfrm>
        </p:spPr>
        <p:txBody>
          <a:bodyPr/>
          <a:lstStyle/>
          <a:p>
            <a:r>
              <a:rPr lang="en-US" sz="5400"/>
              <a:t>Photon beamlines </a:t>
            </a:r>
          </a:p>
        </p:txBody>
      </p:sp>
    </p:spTree>
    <p:extLst>
      <p:ext uri="{BB962C8B-B14F-4D97-AF65-F5344CB8AC3E}">
        <p14:creationId xmlns:p14="http://schemas.microsoft.com/office/powerpoint/2010/main" val="240510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Filter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8" y="1068076"/>
            <a:ext cx="8976248" cy="57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23000"/>
            <a:ext cx="3545254" cy="635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00" y="271940"/>
            <a:ext cx="7906000" cy="680560"/>
          </a:xfrm>
        </p:spPr>
        <p:txBody>
          <a:bodyPr/>
          <a:lstStyle/>
          <a:p>
            <a:r>
              <a:rPr lang="en-US" sz="2800" b="1"/>
              <a:t>Filter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023717"/>
              </p:ext>
            </p:extLst>
          </p:nvPr>
        </p:nvGraphicFramePr>
        <p:xfrm>
          <a:off x="3270250" y="1463746"/>
          <a:ext cx="5759450" cy="3623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Document" r:id="rId3" imgW="4965700" imgH="3124200" progId="Word.Document.12">
                  <p:embed/>
                </p:oleObj>
              </mc:Choice>
              <mc:Fallback>
                <p:oleObj name="Document" r:id="rId3" imgW="49657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0250" y="1463746"/>
                        <a:ext cx="5759450" cy="3623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63300" y="1560173"/>
            <a:ext cx="2629150" cy="5048766"/>
            <a:chOff x="685800" y="526534"/>
            <a:chExt cx="2629150" cy="5048766"/>
          </a:xfrm>
        </p:grpSpPr>
        <p:grpSp>
          <p:nvGrpSpPr>
            <p:cNvPr id="12" name="Group 11"/>
            <p:cNvGrpSpPr/>
            <p:nvPr/>
          </p:nvGrpSpPr>
          <p:grpSpPr>
            <a:xfrm flipV="1">
              <a:off x="1092450" y="1625600"/>
              <a:ext cx="850900" cy="3949700"/>
              <a:chOff x="812800" y="1625600"/>
              <a:chExt cx="850900" cy="39497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12800" y="1625600"/>
                <a:ext cx="850900" cy="39497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977900" y="3667760"/>
                <a:ext cx="540000" cy="540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977900" y="3025140"/>
                <a:ext cx="540000" cy="540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77900" y="2382520"/>
                <a:ext cx="540000" cy="540000"/>
              </a:xfrm>
              <a:prstGeom prst="ellipse">
                <a:avLst/>
              </a:prstGeom>
              <a:solidFill>
                <a:srgbClr val="F5FFA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77900" y="1739900"/>
                <a:ext cx="540000" cy="540000"/>
              </a:xfrm>
              <a:prstGeom prst="ellipse">
                <a:avLst/>
              </a:prstGeom>
              <a:solidFill>
                <a:srgbClr val="D9D9D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977900" y="4310380"/>
                <a:ext cx="5400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77900" y="495300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943350" y="711200"/>
              <a:ext cx="1371600" cy="4736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/>
                <a:t>out position</a:t>
              </a:r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r>
                <a:rPr lang="en-US"/>
                <a:t>empty</a:t>
              </a:r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r>
                <a:rPr lang="en-US"/>
                <a:t>Al</a:t>
              </a:r>
            </a:p>
            <a:p>
              <a:pPr>
                <a:lnSpc>
                  <a:spcPct val="120000"/>
                </a:lnSpc>
              </a:pPr>
              <a:r>
                <a:rPr lang="en-US"/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/>
                <a:t>Ni</a:t>
              </a:r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r>
                <a:rPr lang="en-US"/>
                <a:t>Cu</a:t>
              </a:r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r>
                <a:rPr lang="en-US"/>
                <a:t>Mo</a:t>
              </a:r>
            </a:p>
            <a:p>
              <a:pPr>
                <a:lnSpc>
                  <a:spcPct val="120000"/>
                </a:lnSpc>
              </a:pPr>
              <a:endParaRPr lang="en-US"/>
            </a:p>
            <a:p>
              <a:pPr>
                <a:lnSpc>
                  <a:spcPct val="120000"/>
                </a:lnSpc>
              </a:pPr>
              <a:r>
                <a:rPr lang="en-US"/>
                <a:t>Al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384300" y="914400"/>
              <a:ext cx="177800" cy="1778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4200" y="526534"/>
              <a:ext cx="70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beam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85800" y="2717482"/>
              <a:ext cx="0" cy="134397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142154" y="6506307"/>
            <a:ext cx="500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Wolfgang Freund/ Photon Diagnostics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5254" y="4870271"/>
            <a:ext cx="5484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only 1 pulse/train or spontaneous radiation!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requires detector (diode in SR imager, XGM)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ideally also intensity monitor before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calibrate photon enery to 1 eV precision</a:t>
            </a:r>
          </a:p>
        </p:txBody>
      </p:sp>
    </p:spTree>
    <p:extLst>
      <p:ext uri="{BB962C8B-B14F-4D97-AF65-F5344CB8AC3E}">
        <p14:creationId xmlns:p14="http://schemas.microsoft.com/office/powerpoint/2010/main" val="388135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Cu- Filter around 9 keV can be used for wavelength calibration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744408"/>
            <a:ext cx="5473700" cy="4389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7900" y="3142734"/>
            <a:ext cx="18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8979 eV +- 0.5 eV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33900" y="3512066"/>
            <a:ext cx="1028700" cy="37413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7900" y="6509266"/>
            <a:ext cx="435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source: CRXO website     http://henke.lbl.gov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3300" y="3886200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Nickel foil: </a:t>
            </a:r>
          </a:p>
          <a:p>
            <a:r>
              <a:rPr lang="en-US" sz="2000" b="1"/>
              <a:t>8333 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4900" y="6134100"/>
            <a:ext cx="458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scan of undulator gap or electron energy</a:t>
            </a:r>
          </a:p>
        </p:txBody>
      </p:sp>
    </p:spTree>
    <p:extLst>
      <p:ext uri="{BB962C8B-B14F-4D97-AF65-F5344CB8AC3E}">
        <p14:creationId xmlns:p14="http://schemas.microsoft.com/office/powerpoint/2010/main" val="131773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SRA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085850"/>
            <a:ext cx="9060292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6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/>
              <a:t>Spontaneous Radiation Aperture (SRA): The only slit in SASE1 tunnels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808931"/>
            <a:ext cx="3994150" cy="4230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53" y="1579562"/>
            <a:ext cx="3469693" cy="2624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726" r="8696"/>
          <a:stretch/>
        </p:blipFill>
        <p:spPr>
          <a:xfrm>
            <a:off x="6756400" y="4203700"/>
            <a:ext cx="2374900" cy="261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307" y="5110985"/>
            <a:ext cx="2366504" cy="134936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235700" y="2628900"/>
            <a:ext cx="1282700" cy="6223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45000" y="3441700"/>
            <a:ext cx="1282700" cy="6223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124611">
            <a:off x="4381500" y="3505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400" y="6485470"/>
            <a:ext cx="4796411" cy="40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Xiaohao Dong, X-ray Optics</a:t>
            </a:r>
          </a:p>
        </p:txBody>
      </p:sp>
    </p:spTree>
    <p:extLst>
      <p:ext uri="{BB962C8B-B14F-4D97-AF65-F5344CB8AC3E}">
        <p14:creationId xmlns:p14="http://schemas.microsoft.com/office/powerpoint/2010/main" val="11810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K-mono (‘K’ from undulator-k)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79500"/>
            <a:ext cx="89027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5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K-mono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2154" y="6506307"/>
            <a:ext cx="500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Wolfgang Freund/ Photon Diagnostics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65900" y="3048000"/>
            <a:ext cx="2524299" cy="3395461"/>
            <a:chOff x="382072" y="2067996"/>
            <a:chExt cx="3135809" cy="4184965"/>
          </a:xfrm>
        </p:grpSpPr>
        <p:pic>
          <p:nvPicPr>
            <p:cNvPr id="6" name="Picture 5" descr="N:\4all\intern\User data\wp74\WP74_INTERN\WP74_internal\Reports\Annual Report 2015\figures of annual report 2015\pictures K-Mono (cellphone)\CAM00517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72" y="2067996"/>
              <a:ext cx="3135809" cy="4184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1472576" y="5904868"/>
              <a:ext cx="1915909" cy="253916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de-DE" sz="1050" b="1" dirty="0" smtClean="0"/>
                <a:t>View </a:t>
              </a:r>
              <a:r>
                <a:rPr lang="de-DE" sz="1050" b="1" dirty="0" err="1" smtClean="0"/>
                <a:t>inside</a:t>
              </a:r>
              <a:r>
                <a:rPr lang="de-DE" sz="1050" b="1" dirty="0" smtClean="0"/>
                <a:t> </a:t>
              </a:r>
              <a:r>
                <a:rPr lang="de-DE" sz="1050" b="1" dirty="0" err="1" smtClean="0"/>
                <a:t>the</a:t>
              </a:r>
              <a:r>
                <a:rPr lang="de-DE" sz="1050" b="1" dirty="0" smtClean="0"/>
                <a:t> SASE3 </a:t>
              </a:r>
              <a:r>
                <a:rPr lang="de-DE" sz="1050" b="1" dirty="0" err="1" smtClean="0"/>
                <a:t>unit</a:t>
              </a:r>
              <a:endParaRPr lang="de-DE" sz="1050" b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506538"/>
            <a:ext cx="5981700" cy="37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K-mono (2011 design)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3582"/>
            <a:ext cx="8267700" cy="4934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2100" y="1417638"/>
            <a:ext cx="4889500" cy="652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9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K-mono in action</a:t>
            </a:r>
          </a:p>
        </p:txBody>
      </p:sp>
      <p:pic>
        <p:nvPicPr>
          <p:cNvPr id="3" name="Grafik 2" descr="Flux_2Energies_beforeD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11" y="1470978"/>
            <a:ext cx="329184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4" descr="Flux_2Energies_D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11" y="1432878"/>
            <a:ext cx="3495040" cy="255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1003300" y="4806434"/>
            <a:ext cx="7289800" cy="1941731"/>
            <a:chOff x="1003300" y="4806434"/>
            <a:chExt cx="7289800" cy="1941731"/>
          </a:xfrm>
        </p:grpSpPr>
        <p:pic>
          <p:nvPicPr>
            <p:cNvPr id="5" name="Grafik 1" descr="fixE_varyK_ebeamKick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6929"/>
            <a:stretch/>
          </p:blipFill>
          <p:spPr bwMode="auto">
            <a:xfrm>
              <a:off x="5207000" y="4806434"/>
              <a:ext cx="2344420" cy="1295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003300" y="5626100"/>
              <a:ext cx="24511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879600" y="5448300"/>
              <a:ext cx="1574800" cy="177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346200" y="5562600"/>
              <a:ext cx="368300" cy="139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159371" flipV="1">
              <a:off x="2463801" y="5447049"/>
              <a:ext cx="3683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0471" y="5770602"/>
              <a:ext cx="284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two undulator segments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32300" y="6101834"/>
              <a:ext cx="386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data acquisition faster,  but </a:t>
              </a:r>
            </a:p>
            <a:p>
              <a:pPr algn="ctr"/>
              <a:r>
                <a:rPr lang="en-US"/>
                <a:t>requires bump in electron trajectory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35611" y="3983038"/>
            <a:ext cx="377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scan of Kmono closing one or the other undulator segement (spont. rad)</a:t>
            </a:r>
          </a:p>
        </p:txBody>
      </p:sp>
    </p:spTree>
    <p:extLst>
      <p:ext uri="{BB962C8B-B14F-4D97-AF65-F5344CB8AC3E}">
        <p14:creationId xmlns:p14="http://schemas.microsoft.com/office/powerpoint/2010/main" val="32235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91300" cy="1143000"/>
          </a:xfrm>
        </p:spPr>
        <p:txBody>
          <a:bodyPr>
            <a:normAutofit/>
          </a:bodyPr>
          <a:lstStyle/>
          <a:p>
            <a:r>
              <a:rPr lang="en-US" sz="2800" b="1"/>
              <a:t>XGMs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90"/>
          <a:stretch/>
        </p:blipFill>
        <p:spPr>
          <a:xfrm>
            <a:off x="50800" y="2062530"/>
            <a:ext cx="6883400" cy="4427169"/>
          </a:xfrm>
          <a:prstGeom prst="rect">
            <a:avLst/>
          </a:prstGeom>
        </p:spPr>
      </p:pic>
      <p:pic>
        <p:nvPicPr>
          <p:cNvPr id="3" name="Picture 2" descr="N:\4all\intern\User data\wp74\Devices\11-1_XGMD\Drawings\FEM steel base frame\support_pillar_pictures\XGM on pillars_rendered.p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1716" y="211138"/>
            <a:ext cx="2999584" cy="23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34100" y="4670335"/>
            <a:ext cx="309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Intensity + beam position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Only two for cost reasons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No motions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DOOCS controled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1300" y="6488668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 Grünert (WP74) + Kai Tiedtke group (DESY)</a:t>
            </a:r>
          </a:p>
        </p:txBody>
      </p:sp>
    </p:spTree>
    <p:extLst>
      <p:ext uri="{BB962C8B-B14F-4D97-AF65-F5344CB8AC3E}">
        <p14:creationId xmlns:p14="http://schemas.microsoft.com/office/powerpoint/2010/main" val="66264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Beamline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368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8925" y="1573431"/>
            <a:ext cx="277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So far only two branches are being built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56400" y="2221131"/>
            <a:ext cx="101600" cy="96656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48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8" y="1429016"/>
            <a:ext cx="7416800" cy="4730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Solid Attenuators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0300" y="6159500"/>
            <a:ext cx="641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Different design, similar functionality for instrument alignment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267200" y="5816600"/>
            <a:ext cx="215900" cy="381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7000" y="1169472"/>
            <a:ext cx="393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protects downstream components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32500" y="1562100"/>
            <a:ext cx="546100" cy="304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1100" y="6490732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Harald Sinn, WP73</a:t>
            </a:r>
          </a:p>
        </p:txBody>
      </p:sp>
    </p:spTree>
    <p:extLst>
      <p:ext uri="{BB962C8B-B14F-4D97-AF65-F5344CB8AC3E}">
        <p14:creationId xmlns:p14="http://schemas.microsoft.com/office/powerpoint/2010/main" val="365611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Solid Attenuator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185626"/>
            <a:ext cx="5136199" cy="5278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04" y="1045926"/>
            <a:ext cx="3329939" cy="406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570" y="3987800"/>
            <a:ext cx="2407930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Attenuator plates mounted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494268"/>
              </p:ext>
            </p:extLst>
          </p:nvPr>
        </p:nvGraphicFramePr>
        <p:xfrm>
          <a:off x="738187" y="2044700"/>
          <a:ext cx="7804369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cument" r:id="rId3" imgW="5410200" imgH="2209800" progId="Word.Document.12">
                  <p:embed/>
                </p:oleObj>
              </mc:Choice>
              <mc:Fallback>
                <p:oleObj name="Document" r:id="rId3" imgW="5410200" imgH="220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7" y="2044700"/>
                        <a:ext cx="7804369" cy="318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31050" y="5194300"/>
            <a:ext cx="16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(Feb 2015 )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187" y="1397000"/>
            <a:ext cx="703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In beam direction (downstream) order (SASE1)</a:t>
            </a:r>
          </a:p>
        </p:txBody>
      </p:sp>
    </p:spTree>
    <p:extLst>
      <p:ext uri="{BB962C8B-B14F-4D97-AF65-F5344CB8AC3E}">
        <p14:creationId xmlns:p14="http://schemas.microsoft.com/office/powerpoint/2010/main" val="290424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468"/>
            <a:ext cx="9048817" cy="62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Solid Attenuator panel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200" y="1498600"/>
            <a:ext cx="5829300" cy="3810000"/>
            <a:chOff x="443653" y="1821602"/>
            <a:chExt cx="4680032" cy="2801197"/>
          </a:xfrm>
        </p:grpSpPr>
        <p:sp>
          <p:nvSpPr>
            <p:cNvPr id="5" name="Rectangle 4"/>
            <p:cNvSpPr/>
            <p:nvPr/>
          </p:nvSpPr>
          <p:spPr>
            <a:xfrm>
              <a:off x="443653" y="1821602"/>
              <a:ext cx="4680032" cy="28011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74189" y="2258482"/>
              <a:ext cx="894080" cy="792480"/>
            </a:xfrm>
            <a:prstGeom prst="rect">
              <a:avLst/>
            </a:prstGeom>
            <a:solidFill>
              <a:srgbClr val="3366FF"/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Arial"/>
                </a:rPr>
                <a:t>10</a:t>
              </a:r>
              <a:r>
                <a:rPr lang="en-US" sz="2000" baseline="3000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Arial"/>
                </a:rPr>
                <a:t>-1</a:t>
              </a:r>
              <a:endParaRPr lang="en-US" sz="1200">
                <a:solidFill>
                  <a:srgbClr val="FFFFFF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74432" y="2258482"/>
              <a:ext cx="894080" cy="792480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Arial"/>
                </a:rPr>
                <a:t>10</a:t>
              </a:r>
              <a:r>
                <a:rPr lang="en-US" sz="2000" baseline="3000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Arial"/>
                </a:rPr>
                <a:t>-2</a:t>
              </a:r>
              <a:endParaRPr lang="en-US" sz="1200">
                <a:solidFill>
                  <a:srgbClr val="FFFFFF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91608" y="2258482"/>
              <a:ext cx="894080" cy="792480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>
                  <a:solidFill>
                    <a:schemeClr val="bg1"/>
                  </a:solidFill>
                  <a:effectLst/>
                  <a:latin typeface="Arial"/>
                  <a:ea typeface="Times New Roman"/>
                  <a:cs typeface="Arial"/>
                </a:rPr>
                <a:t>10</a:t>
              </a:r>
              <a:r>
                <a:rPr lang="en-US" sz="2000" baseline="30000">
                  <a:solidFill>
                    <a:schemeClr val="bg1"/>
                  </a:solidFill>
                  <a:effectLst/>
                  <a:latin typeface="Arial"/>
                  <a:ea typeface="Times New Roman"/>
                  <a:cs typeface="Arial"/>
                </a:rPr>
                <a:t>-3</a:t>
              </a:r>
              <a:endParaRPr lang="en-US" sz="1200">
                <a:solidFill>
                  <a:schemeClr val="bg1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3391" y="3518322"/>
              <a:ext cx="416560" cy="58928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S5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3803231" y="3260512"/>
              <a:ext cx="436880" cy="223520"/>
            </a:xfrm>
            <a:prstGeom prst="triangl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65391" y="3543722"/>
              <a:ext cx="2153920" cy="528320"/>
              <a:chOff x="0" y="0"/>
              <a:chExt cx="2153920" cy="52832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0" y="0"/>
                <a:ext cx="132080" cy="528320"/>
                <a:chOff x="0" y="0"/>
                <a:chExt cx="132080" cy="528320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0" y="274320"/>
                  <a:ext cx="132080" cy="24384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52730" y="0"/>
                <a:ext cx="132080" cy="528320"/>
                <a:chOff x="0" y="0"/>
                <a:chExt cx="132080" cy="52832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05460" y="0"/>
                <a:ext cx="132080" cy="528320"/>
                <a:chOff x="0" y="0"/>
                <a:chExt cx="132080" cy="52832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0" y="274320"/>
                  <a:ext cx="132080" cy="24384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758190" y="0"/>
                <a:ext cx="132080" cy="528320"/>
                <a:chOff x="0" y="0"/>
                <a:chExt cx="132080" cy="528320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010920" y="0"/>
                <a:ext cx="132080" cy="528320"/>
                <a:chOff x="0" y="0"/>
                <a:chExt cx="132080" cy="52832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263650" y="0"/>
                <a:ext cx="132080" cy="528320"/>
                <a:chOff x="0" y="0"/>
                <a:chExt cx="132080" cy="52832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516380" y="0"/>
                <a:ext cx="132080" cy="528320"/>
                <a:chOff x="0" y="0"/>
                <a:chExt cx="132080" cy="52832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1769110" y="0"/>
                <a:ext cx="132080" cy="528320"/>
                <a:chOff x="0" y="0"/>
                <a:chExt cx="132080" cy="52832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2021840" y="0"/>
                <a:ext cx="132080" cy="528320"/>
                <a:chOff x="0" y="0"/>
                <a:chExt cx="132080" cy="52832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0" y="0"/>
                  <a:ext cx="132080" cy="52832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0" y="0"/>
                  <a:ext cx="132080" cy="243840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Rectangle 11"/>
            <p:cNvSpPr/>
            <p:nvPr/>
          </p:nvSpPr>
          <p:spPr>
            <a:xfrm>
              <a:off x="3015831" y="3555152"/>
              <a:ext cx="670560" cy="2438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6.3 keV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61251" y="3251378"/>
              <a:ext cx="2367280" cy="325120"/>
              <a:chOff x="0" y="0"/>
              <a:chExt cx="2367280" cy="325120"/>
            </a:xfrm>
          </p:grpSpPr>
          <p:sp>
            <p:nvSpPr>
              <p:cNvPr id="28" name="Text Box 528"/>
              <p:cNvSpPr txBox="1"/>
              <p:nvPr/>
            </p:nvSpPr>
            <p:spPr>
              <a:xfrm>
                <a:off x="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A1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9" name="Text Box 532"/>
              <p:cNvSpPr txBox="1"/>
              <p:nvPr/>
            </p:nvSpPr>
            <p:spPr>
              <a:xfrm>
                <a:off x="25273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A2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0" name="Text Box 534"/>
              <p:cNvSpPr txBox="1"/>
              <p:nvPr/>
            </p:nvSpPr>
            <p:spPr>
              <a:xfrm>
                <a:off x="50546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A3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1" name="Text Box 535"/>
              <p:cNvSpPr txBox="1"/>
              <p:nvPr/>
            </p:nvSpPr>
            <p:spPr>
              <a:xfrm>
                <a:off x="75819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A4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2" name="Text Box 536"/>
              <p:cNvSpPr txBox="1"/>
              <p:nvPr/>
            </p:nvSpPr>
            <p:spPr>
              <a:xfrm>
                <a:off x="101092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A5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3" name="Text Box 537"/>
              <p:cNvSpPr txBox="1"/>
              <p:nvPr/>
            </p:nvSpPr>
            <p:spPr>
              <a:xfrm>
                <a:off x="126365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A6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4" name="Text Box 538"/>
              <p:cNvSpPr txBox="1"/>
              <p:nvPr/>
            </p:nvSpPr>
            <p:spPr>
              <a:xfrm>
                <a:off x="151638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A7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5" name="Text Box 539"/>
              <p:cNvSpPr txBox="1"/>
              <p:nvPr/>
            </p:nvSpPr>
            <p:spPr>
              <a:xfrm>
                <a:off x="176911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A8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6" name="Text Box 540"/>
              <p:cNvSpPr txBox="1"/>
              <p:nvPr/>
            </p:nvSpPr>
            <p:spPr>
              <a:xfrm>
                <a:off x="2021840" y="0"/>
                <a:ext cx="345440" cy="325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>
                    <a:solidFill>
                      <a:schemeClr val="tx1"/>
                    </a:solidFill>
                    <a:effectLst/>
                    <a:latin typeface="Arial"/>
                    <a:ea typeface="Times New Roman"/>
                    <a:cs typeface="Arial"/>
                  </a:rPr>
                  <a:t>A9</a:t>
                </a:r>
                <a:endParaRPr lang="en-US" sz="120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015831" y="3870112"/>
              <a:ext cx="670560" cy="2438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3.1 10</a:t>
              </a:r>
              <a:r>
                <a:rPr lang="en-US" sz="1000" baseline="300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-1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flipV="1">
              <a:off x="3803231" y="4134272"/>
              <a:ext cx="436880" cy="233680"/>
            </a:xfrm>
            <a:prstGeom prst="triangl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7013" y="2258482"/>
              <a:ext cx="894080" cy="792480"/>
            </a:xfrm>
            <a:prstGeom prst="rect">
              <a:avLst/>
            </a:prstGeom>
            <a:solidFill>
              <a:srgbClr val="3366FF"/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Arial"/>
                </a:rPr>
                <a:t>Full beam</a:t>
              </a:r>
              <a:endParaRPr lang="en-US" sz="1200">
                <a:solidFill>
                  <a:srgbClr val="FFFFFF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7473" y="1838536"/>
              <a:ext cx="2768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SASE1 Solid Attenuator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59828" y="4180844"/>
              <a:ext cx="645324" cy="338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EPS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752691" y="419015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60691" y="419015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06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514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768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022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76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530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784691" y="4190152"/>
              <a:ext cx="144000" cy="144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818" y="3859382"/>
            <a:ext cx="2311082" cy="246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72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/>
              <a:t>Compound Refractive Lenses (CRLs)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57338"/>
            <a:ext cx="7734300" cy="4828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4400" y="1130300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Collimation + weak focusing (similar M2 bender)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4050" y="6211669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tight focusing, backup for SPB KB mirrors</a:t>
            </a:r>
          </a:p>
        </p:txBody>
      </p:sp>
    </p:spTree>
    <p:extLst>
      <p:ext uri="{BB962C8B-B14F-4D97-AF65-F5344CB8AC3E}">
        <p14:creationId xmlns:p14="http://schemas.microsoft.com/office/powerpoint/2010/main" val="256732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Compound Refractive Lenses (CRLs)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75012" y="1727201"/>
            <a:ext cx="2501900" cy="2387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122737" y="1981201"/>
            <a:ext cx="736600" cy="16637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08000" y="2324101"/>
            <a:ext cx="8059737" cy="931863"/>
            <a:chOff x="259" y="1776"/>
            <a:chExt cx="5077" cy="587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72" y="1776"/>
              <a:ext cx="5064" cy="312"/>
              <a:chOff x="272" y="1776"/>
              <a:chExt cx="5064" cy="312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272" y="1776"/>
                <a:ext cx="2336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2592" y="1776"/>
                <a:ext cx="359" cy="26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2952" y="1800"/>
                <a:ext cx="2384" cy="288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 flipV="1">
              <a:off x="259" y="2051"/>
              <a:ext cx="5064" cy="312"/>
              <a:chOff x="272" y="1776"/>
              <a:chExt cx="5064" cy="312"/>
            </a:xfrm>
          </p:grpSpPr>
          <p:sp>
            <p:nvSpPr>
              <p:cNvPr id="8" name="Line 11"/>
              <p:cNvSpPr>
                <a:spLocks noChangeShapeType="1"/>
              </p:cNvSpPr>
              <p:nvPr/>
            </p:nvSpPr>
            <p:spPr bwMode="auto">
              <a:xfrm>
                <a:off x="272" y="1776"/>
                <a:ext cx="2336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2592" y="1776"/>
                <a:ext cx="359" cy="26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952" y="1800"/>
                <a:ext cx="2384" cy="288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221162" y="2543176"/>
            <a:ext cx="57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800"/>
              <a:t>n=1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830637" y="3705226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800"/>
              <a:t>n=0.999999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632575" y="3076576"/>
            <a:ext cx="2482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b="1"/>
              <a:t>about 100 m !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48437" y="4535180"/>
            <a:ext cx="2260600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en-US" sz="2000"/>
              <a:t>Equivalent:  Optical diverging lens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43737" y="5361890"/>
            <a:ext cx="1663700" cy="968375"/>
            <a:chOff x="6694488" y="2717800"/>
            <a:chExt cx="1663700" cy="96837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7239000" y="2717800"/>
              <a:ext cx="584200" cy="968375"/>
            </a:xfrm>
            <a:prstGeom prst="rect">
              <a:avLst/>
            </a:prstGeom>
            <a:solidFill>
              <a:srgbClr val="FD930A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Chord 20"/>
            <p:cNvSpPr/>
            <p:nvPr/>
          </p:nvSpPr>
          <p:spPr bwMode="auto">
            <a:xfrm>
              <a:off x="7640638" y="2727325"/>
              <a:ext cx="717550" cy="952500"/>
            </a:xfrm>
            <a:prstGeom prst="chord">
              <a:avLst>
                <a:gd name="adj1" fmla="val 6880872"/>
                <a:gd name="adj2" fmla="val 14813620"/>
              </a:avLst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Chord 21"/>
            <p:cNvSpPr/>
            <p:nvPr/>
          </p:nvSpPr>
          <p:spPr bwMode="auto">
            <a:xfrm flipH="1">
              <a:off x="6694488" y="2727325"/>
              <a:ext cx="717550" cy="952500"/>
            </a:xfrm>
            <a:prstGeom prst="chord">
              <a:avLst>
                <a:gd name="adj1" fmla="val 6880872"/>
                <a:gd name="adj2" fmla="val 14813620"/>
              </a:avLst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3" name="Picture 22" descr="xrayoptics-img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12870"/>
            <a:ext cx="4813300" cy="21451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85268" y="4553466"/>
            <a:ext cx="20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Beryllium</a:t>
            </a:r>
          </a:p>
        </p:txBody>
      </p:sp>
    </p:spTree>
    <p:extLst>
      <p:ext uri="{BB962C8B-B14F-4D97-AF65-F5344CB8AC3E}">
        <p14:creationId xmlns:p14="http://schemas.microsoft.com/office/powerpoint/2010/main" val="282689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CRLs in XTD2+9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331914"/>
            <a:ext cx="4851400" cy="32353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7536" b="2285"/>
          <a:stretch/>
        </p:blipFill>
        <p:spPr>
          <a:xfrm>
            <a:off x="457200" y="1417638"/>
            <a:ext cx="3708400" cy="4291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7100" y="4693604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Entire vessel 5-dim adjustable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Each arm x-y adjustabe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B4C apertures on each arm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Thermometers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be damaged &gt; 60 pulses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damage beam pipes + shutters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Not needed in phase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214533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Lewis Batchelor, CIE</a:t>
            </a:r>
          </a:p>
        </p:txBody>
      </p:sp>
    </p:spTree>
    <p:extLst>
      <p:ext uri="{BB962C8B-B14F-4D97-AF65-F5344CB8AC3E}">
        <p14:creationId xmlns:p14="http://schemas.microsoft.com/office/powerpoint/2010/main" val="389275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Mirrors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1130301"/>
            <a:ext cx="8944929" cy="564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Mirror M1 + M2 (offset mirrors)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1000"/>
            <a:ext cx="8153400" cy="2197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3400" y="2768600"/>
            <a:ext cx="406400" cy="241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22400" y="3828534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Tungsten beam stop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2032000" y="3035300"/>
            <a:ext cx="514350" cy="7932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03300" y="4343400"/>
            <a:ext cx="6985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M1+M2 are photon beam chicane for safety reasons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Chicane is defined by collimators (ColA1: 12.5x20 mm before M1)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Variable incidence angle used to adjust to varying beam size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Incidence angle 1.1 mrad .. 3.6 mrad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Offset 25 mm .. 85 mm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Beam is steered back over tunnel length</a:t>
            </a:r>
          </a:p>
        </p:txBody>
      </p:sp>
    </p:spTree>
    <p:extLst>
      <p:ext uri="{BB962C8B-B14F-4D97-AF65-F5344CB8AC3E}">
        <p14:creationId xmlns:p14="http://schemas.microsoft.com/office/powerpoint/2010/main" val="416063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Overview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77603" y="5125021"/>
            <a:ext cx="7328931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77603" y="3822827"/>
            <a:ext cx="732893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77603" y="2392441"/>
            <a:ext cx="7328931" cy="806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77603" y="1029666"/>
            <a:ext cx="823861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09680" y="676551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0808" y="128323"/>
            <a:ext cx="8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TR </a:t>
            </a:r>
          </a:p>
          <a:p>
            <a:pPr algn="ctr"/>
            <a:r>
              <a:rPr lang="en-US" sz="1400"/>
              <a:t>Imager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0577" y="676551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84655" y="343766"/>
            <a:ext cx="637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Filter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1474" y="676551"/>
            <a:ext cx="326112" cy="737927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59087" y="343766"/>
            <a:ext cx="51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02371" y="676551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39658" y="343766"/>
            <a:ext cx="94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K-Mono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3268" y="676551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96922" y="128323"/>
            <a:ext cx="94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SR</a:t>
            </a:r>
          </a:p>
          <a:p>
            <a:pPr algn="ctr"/>
            <a:r>
              <a:rPr lang="en-US" sz="1400"/>
              <a:t>Imager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64165" y="676551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54186" y="343766"/>
            <a:ext cx="94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XGM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95062" y="676551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56974" y="128323"/>
            <a:ext cx="114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Solid Attenuator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25959" y="676551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17532" y="339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CRL1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56857" y="676551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48948" y="128323"/>
            <a:ext cx="90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2D Imager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4753" y="1727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9119" y="1727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60611" y="205158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13761" y="1516323"/>
            <a:ext cx="94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Beam loss monitor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06904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195628" y="1727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MCP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40184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54408" y="1516323"/>
            <a:ext cx="8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Pop-in monitor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4165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43003" y="1516323"/>
            <a:ext cx="71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Shutter XS3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95062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62518" y="1727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Hirex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25959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448475" y="1516323"/>
            <a:ext cx="94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Beam loss monitor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55295" y="1727504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07149" y="343420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91174" y="2922674"/>
            <a:ext cx="100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Beam loss monitor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9981" y="3434202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47728" y="3138117"/>
            <a:ext cx="94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Mono 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06904" y="343420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28045" y="343420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842970" y="475429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526995" y="4242764"/>
            <a:ext cx="100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Beam loss monitor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05802" y="475429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284242" y="4458207"/>
            <a:ext cx="94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XGM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442725" y="4754292"/>
            <a:ext cx="326112" cy="7379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904437" y="4408387"/>
            <a:ext cx="717249" cy="31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CRL2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276005" y="475429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99986" y="475429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881198" y="343420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585795" y="2922674"/>
            <a:ext cx="8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Pop-in monitor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705179" y="3434202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472887" y="2922674"/>
            <a:ext cx="71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Shutter FXE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917019" y="4754292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621616" y="4242764"/>
            <a:ext cx="8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Pop-in monitor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741000" y="4754292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508708" y="4242764"/>
            <a:ext cx="71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Shutter SPB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764438" y="2095500"/>
            <a:ext cx="1182353" cy="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764438" y="2414203"/>
            <a:ext cx="119505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324957" y="6124663"/>
            <a:ext cx="518097" cy="522484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31713" y="5755331"/>
            <a:ext cx="923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Vacuum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225013" y="6124663"/>
            <a:ext cx="518097" cy="522484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948179" y="5601443"/>
            <a:ext cx="109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Equipment Protection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49453" y="6124663"/>
            <a:ext cx="518097" cy="522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42934" y="5755331"/>
            <a:ext cx="923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77441" y="5869157"/>
            <a:ext cx="343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>
                <a:solidFill>
                  <a:schemeClr val="bg1">
                    <a:lumMod val="50000"/>
                  </a:schemeClr>
                </a:solidFill>
              </a:rPr>
              <a:t> Tunnel SASE 1</a:t>
            </a:r>
          </a:p>
          <a:p>
            <a:pPr algn="r"/>
            <a:r>
              <a:rPr lang="en-US" sz="2400" b="1" i="1">
                <a:solidFill>
                  <a:schemeClr val="bg1">
                    <a:lumMod val="50000"/>
                  </a:schemeClr>
                </a:solidFill>
              </a:rPr>
              <a:t>Motion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324956" y="6485428"/>
            <a:ext cx="518097" cy="161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 flipV="1">
            <a:off x="2234130" y="6494747"/>
            <a:ext cx="518097" cy="152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299019" y="6334780"/>
            <a:ext cx="2091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6600"/>
                </a:solidFill>
              </a:rPr>
              <a:t>indicators of problems</a:t>
            </a:r>
          </a:p>
        </p:txBody>
      </p:sp>
      <p:cxnSp>
        <p:nvCxnSpPr>
          <p:cNvPr id="95" name="Straight Arrow Connector 94"/>
          <p:cNvCxnSpPr>
            <a:stCxn id="93" idx="1"/>
          </p:cNvCxnSpPr>
          <p:nvPr/>
        </p:nvCxnSpPr>
        <p:spPr>
          <a:xfrm flipH="1">
            <a:off x="2605803" y="6488669"/>
            <a:ext cx="693216" cy="10772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334733" y="6013691"/>
            <a:ext cx="184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6600"/>
                </a:solidFill>
              </a:rPr>
              <a:t>switch to other screen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2641517" y="6201902"/>
            <a:ext cx="693216" cy="10772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7677005" y="4174680"/>
            <a:ext cx="128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6600"/>
                </a:solidFill>
              </a:rPr>
              <a:t>grey tabs switch to</a:t>
            </a:r>
          </a:p>
          <a:p>
            <a:r>
              <a:rPr lang="en-US" sz="1400" i="1">
                <a:solidFill>
                  <a:srgbClr val="FF6600"/>
                </a:solidFill>
              </a:rPr>
              <a:t>sub-screens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108309" y="4754292"/>
            <a:ext cx="598225" cy="11537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8254390" y="2045239"/>
            <a:ext cx="326112" cy="737927"/>
          </a:xfrm>
          <a:prstGeom prst="rect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7951681" y="1516323"/>
            <a:ext cx="8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Pop-in monitor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148676" y="4242764"/>
            <a:ext cx="8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Pulse picker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80414" y="4395164"/>
            <a:ext cx="1149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 Attenuator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25184" y="3143358"/>
            <a:ext cx="94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Mono 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122653" y="2933366"/>
            <a:ext cx="114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Spectrum Analyzer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909680" y="2047220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605803" y="2045239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7563176" y="2039543"/>
            <a:ext cx="326112" cy="737927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Mirror M3 (distribution mirror)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625600"/>
            <a:ext cx="8280400" cy="218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" y="4064000"/>
            <a:ext cx="767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Incidence angle 1.35 mrad defined by distance to tunnel end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‘No-clipping’ condition at M3 achieved by intermediate focus (in particular needed for low energies)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M2 has therefore adjustabe radius (∞ - 50 km)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Only 1D intermediate focus (much less damaging than CRLs)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With constant intermediate focus position same beamsize as natural beam in experiment hall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9300" y="3340100"/>
            <a:ext cx="889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/>
              <a:t>430 m</a:t>
            </a:r>
          </a:p>
        </p:txBody>
      </p:sp>
    </p:spTree>
    <p:extLst>
      <p:ext uri="{BB962C8B-B14F-4D97-AF65-F5344CB8AC3E}">
        <p14:creationId xmlns:p14="http://schemas.microsoft.com/office/powerpoint/2010/main" val="308036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Mirrors: Technical realisation</a:t>
            </a:r>
          </a:p>
        </p:txBody>
      </p:sp>
      <p:pic>
        <p:nvPicPr>
          <p:cNvPr id="3" name="Picture 2" descr="D:\My_work\FIZEAU_ interferometer_project\MECHANICAL BENDER\Photos\DSCN1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6250" r="36718"/>
          <a:stretch/>
        </p:blipFill>
        <p:spPr bwMode="auto">
          <a:xfrm rot="5400000">
            <a:off x="2465954" y="-94273"/>
            <a:ext cx="4422699" cy="78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8500" y="6070600"/>
            <a:ext cx="393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Bending mechanism prototype</a:t>
            </a:r>
          </a:p>
        </p:txBody>
      </p:sp>
    </p:spTree>
    <p:extLst>
      <p:ext uri="{BB962C8B-B14F-4D97-AF65-F5344CB8AC3E}">
        <p14:creationId xmlns:p14="http://schemas.microsoft.com/office/powerpoint/2010/main" val="16294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838752"/>
            <a:ext cx="8242300" cy="5680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4800" y="5462032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Capacitive Sensors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3800" y="4362966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Fizeau Interferometer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4200" y="32570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8000"/>
                </a:solidFill>
              </a:rPr>
              <a:t>Temperature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670298" y="63500"/>
            <a:ext cx="5413289" cy="2187562"/>
            <a:chOff x="3670298" y="63500"/>
            <a:chExt cx="5413289" cy="21875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0298" y="63500"/>
              <a:ext cx="5413289" cy="2187562"/>
            </a:xfrm>
            <a:prstGeom prst="rect">
              <a:avLst/>
            </a:prstGeom>
            <a:ln w="12700" cmpd="sng">
              <a:solidFill>
                <a:srgbClr val="FF6600"/>
              </a:solidFill>
            </a:ln>
          </p:spPr>
        </p:pic>
        <p:cxnSp>
          <p:nvCxnSpPr>
            <p:cNvPr id="4" name="Straight Arrow Connector 3"/>
            <p:cNvCxnSpPr/>
            <p:nvPr/>
          </p:nvCxnSpPr>
          <p:spPr bwMode="auto">
            <a:xfrm flipV="1">
              <a:off x="4622800" y="444500"/>
              <a:ext cx="381000" cy="76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6032500" y="444500"/>
              <a:ext cx="317500" cy="83185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6464300" y="444500"/>
              <a:ext cx="1531938" cy="85780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4768850" y="88900"/>
              <a:ext cx="328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</a:rPr>
                <a:t>capacitive sensors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200" y="4926500"/>
            <a:ext cx="3708400" cy="7017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Stability on 10 nm level during </a:t>
            </a:r>
          </a:p>
          <a:p>
            <a:pPr algn="ctr">
              <a:buNone/>
            </a:pPr>
            <a:r>
              <a:rPr lang="en-US" dirty="0"/>
              <a:t>0.3 °C drift in mechanical bender !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5601" y="92869"/>
            <a:ext cx="3213098" cy="830262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Temperature drift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/>
              <a:t>of bender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1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Mirror chambers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118100" cy="497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00" y="2281238"/>
            <a:ext cx="3993599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1" y="1248073"/>
            <a:ext cx="405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translation slides, probably close to </a:t>
            </a:r>
            <a:r>
              <a:rPr lang="en-US" b="1"/>
              <a:t>10 nrad reproducibility</a:t>
            </a:r>
            <a:r>
              <a:rPr lang="en-US"/>
              <a:t>, but:</a:t>
            </a:r>
          </a:p>
          <a:p>
            <a:r>
              <a:rPr lang="en-US"/>
              <a:t>Parasitic motion: ≈10 µrad /mm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1" y="5862638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However:  1 mm translation of M2 changes 40 µrad  reflection angle anyway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Antje Trapp, X-ray Optics</a:t>
            </a:r>
          </a:p>
        </p:txBody>
      </p:sp>
    </p:spTree>
    <p:extLst>
      <p:ext uri="{BB962C8B-B14F-4D97-AF65-F5344CB8AC3E}">
        <p14:creationId xmlns:p14="http://schemas.microsoft.com/office/powerpoint/2010/main" val="21031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39701"/>
            <a:ext cx="7283450" cy="882650"/>
          </a:xfrm>
        </p:spPr>
        <p:txBody>
          <a:bodyPr/>
          <a:lstStyle/>
          <a:p>
            <a:r>
              <a:rPr lang="en-US" sz="2800" b="1"/>
              <a:t>Mirror (‘CHOMs’) panels </a:t>
            </a:r>
            <a:br>
              <a:rPr lang="en-US" sz="2800" b="1"/>
            </a:br>
            <a:r>
              <a:rPr lang="en-US" sz="2800" b="1"/>
              <a:t>(= Chamber for horizontal offset mirrors)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" y="3784600"/>
            <a:ext cx="4406266" cy="210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559560"/>
            <a:ext cx="4165600" cy="21234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 bwMode="auto">
          <a:xfrm>
            <a:off x="7823200" y="1559561"/>
            <a:ext cx="812800" cy="1183639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Antje Trapp, X-ray Optics</a:t>
            </a:r>
          </a:p>
        </p:txBody>
      </p:sp>
    </p:spTree>
    <p:extLst>
      <p:ext uri="{BB962C8B-B14F-4D97-AF65-F5344CB8AC3E}">
        <p14:creationId xmlns:p14="http://schemas.microsoft.com/office/powerpoint/2010/main" val="281428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Caution: Liquid Metal Cooling!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91294"/>
            <a:ext cx="6959600" cy="44333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451100" y="1562100"/>
            <a:ext cx="508000" cy="15875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7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Photon</a:t>
            </a:r>
            <a:r>
              <a:rPr lang="en-US" sz="2800" b="1" baseline="0"/>
              <a:t> beam loss monitor</a:t>
            </a:r>
            <a:endParaRPr lang="en-US" sz="2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536"/>
          <a:stretch/>
        </p:blipFill>
        <p:spPr>
          <a:xfrm>
            <a:off x="322560" y="1085850"/>
            <a:ext cx="8738776" cy="5372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5100" y="6457890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Natalia Gerasimova, X-ray optics</a:t>
            </a:r>
          </a:p>
        </p:txBody>
      </p:sp>
    </p:spTree>
    <p:extLst>
      <p:ext uri="{BB962C8B-B14F-4D97-AF65-F5344CB8AC3E}">
        <p14:creationId xmlns:p14="http://schemas.microsoft.com/office/powerpoint/2010/main" val="65801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Fast shutdown of beam: </a:t>
            </a:r>
            <a:br>
              <a:rPr lang="en-US" sz="2800" b="1"/>
            </a:br>
            <a:r>
              <a:rPr lang="en-US" sz="2800" b="1"/>
              <a:t>The Photon</a:t>
            </a:r>
            <a:r>
              <a:rPr lang="en-US" sz="2800" b="1" baseline="0"/>
              <a:t> Beam Loss Monitor concept</a:t>
            </a:r>
            <a:endParaRPr lang="en-US" sz="2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79" y="2372624"/>
            <a:ext cx="6111007" cy="3990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882" y="1449294"/>
            <a:ext cx="534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/>
              <a:t>Connects directly to E-machine MPS, shuts down beam after 30-50 pulses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0" y="2578108"/>
            <a:ext cx="89955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>
                <a:solidFill>
                  <a:srgbClr val="FF0000"/>
                </a:solidFill>
              </a:rPr>
              <a:t>MPS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196353" y="2823882"/>
            <a:ext cx="83670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975100" y="6457890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Natalia Gerasimova, X-ray optics</a:t>
            </a:r>
          </a:p>
        </p:txBody>
      </p:sp>
    </p:spTree>
    <p:extLst>
      <p:ext uri="{BB962C8B-B14F-4D97-AF65-F5344CB8AC3E}">
        <p14:creationId xmlns:p14="http://schemas.microsoft.com/office/powerpoint/2010/main" val="424700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PBLM after every beam steering element</a:t>
            </a:r>
          </a:p>
        </p:txBody>
      </p:sp>
      <p:pic>
        <p:nvPicPr>
          <p:cNvPr id="3" name="Picture 2" descr="D:\BLMs\BLM_TechSpecs\PlatesPosi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79" y="1188360"/>
            <a:ext cx="6330632" cy="50108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6100" y="1295400"/>
            <a:ext cx="287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after horizontal mirrors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4494" y="1295400"/>
            <a:ext cx="271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at the end of beamlines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5100" y="6457890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Natalia Gerasimova, X-ray optics</a:t>
            </a:r>
          </a:p>
        </p:txBody>
      </p:sp>
    </p:spTree>
    <p:extLst>
      <p:ext uri="{BB962C8B-B14F-4D97-AF65-F5344CB8AC3E}">
        <p14:creationId xmlns:p14="http://schemas.microsoft.com/office/powerpoint/2010/main" val="417338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PBLM panel</a:t>
            </a:r>
          </a:p>
        </p:txBody>
      </p:sp>
      <p:pic>
        <p:nvPicPr>
          <p:cNvPr id="3" name="Picture 2" descr="D:\WP76\SoftawareReq\SASE1_XT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00200"/>
            <a:ext cx="4506912" cy="242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WP76\SoftawareReq\SASE1_FX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1587500"/>
            <a:ext cx="3849687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4381500"/>
            <a:ext cx="523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charset="2"/>
              <a:buChar char="§"/>
            </a:pPr>
            <a:r>
              <a:rPr lang="en-US" sz="2000" smtClean="0">
                <a:solidFill>
                  <a:schemeClr val="accent3"/>
                </a:solidFill>
              </a:rPr>
              <a:t>mechanical motions + cameras in Karabo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charset="2"/>
              <a:buChar char="§"/>
            </a:pPr>
            <a:r>
              <a:rPr lang="en-US" sz="2000" smtClean="0">
                <a:solidFill>
                  <a:schemeClr val="accent3"/>
                </a:solidFill>
              </a:rPr>
              <a:t>PMT (photomultiplier) readout and seetings through DOOCS 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charset="2"/>
              <a:buChar char="§"/>
            </a:pPr>
            <a:r>
              <a:rPr lang="en-US" sz="2000">
                <a:solidFill>
                  <a:schemeClr val="accent3"/>
                </a:solidFill>
              </a:rPr>
              <a:t>direct connections to MPS</a:t>
            </a:r>
            <a:endParaRPr lang="en-US" sz="2000" smtClean="0">
              <a:solidFill>
                <a:schemeClr val="accent3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charset="2"/>
              <a:buChar char="§"/>
            </a:pPr>
            <a:endParaRPr lang="en-US" sz="2000" smtClean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5100" y="6457890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Natalia Gerasimova, X-ray optics</a:t>
            </a:r>
          </a:p>
        </p:txBody>
      </p:sp>
    </p:spTree>
    <p:extLst>
      <p:ext uri="{BB962C8B-B14F-4D97-AF65-F5344CB8AC3E}">
        <p14:creationId xmlns:p14="http://schemas.microsoft.com/office/powerpoint/2010/main" val="391245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Imagers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94554" y="3306710"/>
            <a:ext cx="4849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Can accept only one pulse per train (exception: attentuator in)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Moves YAG  in with step motor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In EPS, MPS systems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Calibration of screen positions (through software)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LED light to see some signal (and calibration marks?)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Different types differ in size of YAG and resolution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SR-Imager has photodiode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28024" y="1482624"/>
            <a:ext cx="3244682" cy="2786246"/>
            <a:chOff x="1852023" y="1795502"/>
            <a:chExt cx="3496728" cy="3208298"/>
          </a:xfrm>
        </p:grpSpPr>
        <p:sp>
          <p:nvSpPr>
            <p:cNvPr id="62" name="Rectangle 61"/>
            <p:cNvSpPr/>
            <p:nvPr/>
          </p:nvSpPr>
          <p:spPr>
            <a:xfrm>
              <a:off x="1852023" y="1795502"/>
              <a:ext cx="3496728" cy="32082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570987" y="4523613"/>
              <a:ext cx="975721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screen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07055" y="1795502"/>
              <a:ext cx="2895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SASE1 Pop-in Monitor XTD2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rot="16200000" flipH="1" flipV="1">
              <a:off x="3781725" y="3295882"/>
              <a:ext cx="0" cy="42147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612003" y="3642824"/>
              <a:ext cx="990599" cy="778934"/>
              <a:chOff x="2796055" y="2959098"/>
              <a:chExt cx="990599" cy="77893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796055" y="2959098"/>
                <a:ext cx="863601" cy="77893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923054" y="3016513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0.03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796056" y="3283356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0.00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1993900" y="3594032"/>
              <a:ext cx="7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LED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2888103" y="3703488"/>
              <a:ext cx="685800" cy="580803"/>
              <a:chOff x="5534794" y="1330301"/>
              <a:chExt cx="685800" cy="580803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5758247" y="1659104"/>
                <a:ext cx="252000" cy="2520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>
                <a:stCxn id="83" idx="3"/>
                <a:endCxn id="83" idx="7"/>
              </p:cNvCxnSpPr>
              <p:nvPr/>
            </p:nvCxnSpPr>
            <p:spPr>
              <a:xfrm flipV="1">
                <a:off x="5795152" y="1696009"/>
                <a:ext cx="178190" cy="1781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83" idx="1"/>
                <a:endCxn id="83" idx="5"/>
              </p:cNvCxnSpPr>
              <p:nvPr/>
            </p:nvCxnSpPr>
            <p:spPr>
              <a:xfrm>
                <a:off x="5795152" y="1696009"/>
                <a:ext cx="178190" cy="1781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5534794" y="1330301"/>
                <a:ext cx="6858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FF0000"/>
                    </a:solidFill>
                  </a:rPr>
                  <a:t>beam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6200000">
              <a:off x="2694017" y="2648796"/>
              <a:ext cx="1049327" cy="399332"/>
              <a:chOff x="3800863" y="3943391"/>
              <a:chExt cx="1049327" cy="399332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071257" y="3943391"/>
                <a:ext cx="778933" cy="3993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</a:rPr>
                  <a:t>CAM</a:t>
                </a:r>
              </a:p>
            </p:txBody>
          </p:sp>
          <p:sp>
            <p:nvSpPr>
              <p:cNvPr id="82" name="Trapezoid 81"/>
              <p:cNvSpPr/>
              <p:nvPr/>
            </p:nvSpPr>
            <p:spPr>
              <a:xfrm rot="5400000">
                <a:off x="3738900" y="4010366"/>
                <a:ext cx="394320" cy="270394"/>
              </a:xfrm>
              <a:prstGeom prst="trapezoid">
                <a:avLst>
                  <a:gd name="adj" fmla="val 36303"/>
                </a:avLst>
              </a:prstGeom>
              <a:solidFill>
                <a:srgbClr val="9BBB5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Sun 69"/>
            <p:cNvSpPr/>
            <p:nvPr/>
          </p:nvSpPr>
          <p:spPr>
            <a:xfrm>
              <a:off x="2133600" y="3895895"/>
              <a:ext cx="558800" cy="59273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532230" y="3746405"/>
              <a:ext cx="706143" cy="646331"/>
              <a:chOff x="3850154" y="3006357"/>
              <a:chExt cx="706143" cy="646331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3850154" y="3006357"/>
                <a:ext cx="6023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out</a:t>
                </a:r>
              </a:p>
              <a:p>
                <a:pPr algn="ctr"/>
                <a:r>
                  <a:rPr lang="en-US"/>
                  <a:t>in</a:t>
                </a: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376297" y="3124200"/>
                <a:ext cx="180000" cy="18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376297" y="3385845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3645504" y="2323798"/>
              <a:ext cx="792000" cy="306741"/>
              <a:chOff x="2326102" y="4968968"/>
              <a:chExt cx="792000" cy="306741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329300" y="4968968"/>
                <a:ext cx="396000" cy="2880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326102" y="4987709"/>
                <a:ext cx="792000" cy="2880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/>
                  <a:t>on off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023900" y="4574037"/>
              <a:ext cx="792000" cy="289128"/>
              <a:chOff x="2042156" y="4862037"/>
              <a:chExt cx="792000" cy="289128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438156" y="4862037"/>
                <a:ext cx="396000" cy="288000"/>
              </a:xfrm>
              <a:prstGeom prst="rect">
                <a:avLst/>
              </a:prstGeom>
              <a:solidFill>
                <a:srgbClr val="CF040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042156" y="4863165"/>
                <a:ext cx="792000" cy="2880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/>
                  <a:t>on off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558804" y="4478463"/>
            <a:ext cx="407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(Proposed software panels are shown, real ones will be a bit different)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42154" y="6486769"/>
            <a:ext cx="500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Andreaas Koch/ Photon Diagnostics</a:t>
            </a:r>
          </a:p>
        </p:txBody>
      </p:sp>
      <p:pic>
        <p:nvPicPr>
          <p:cNvPr id="35" name="Picture 2" descr="N:\4all\intern\User data\wp74\Images - Photos\2016-03-04_XTD2-professional-photos\2016-02-25_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050" y="1169815"/>
            <a:ext cx="2880000" cy="191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6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MCP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24594"/>
            <a:ext cx="6515100" cy="4095206"/>
          </a:xfrm>
          <a:prstGeom prst="rect">
            <a:avLst/>
          </a:prstGeom>
        </p:spPr>
      </p:pic>
      <p:pic>
        <p:nvPicPr>
          <p:cNvPr id="3" name="Picture 4" descr="N:\4all\intern\User data\wp74\Images - Photos\2016-03-04_XTD2-professional-photos\2016-02-25_00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1814" y="866729"/>
            <a:ext cx="2324986" cy="22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6600" y="4288472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MCPs + Diodes for SASE search and optimization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work in direct beam or in beam through M1+M2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Single shot sensitive!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5100" y="6457890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/>
              <a:t>responsible: Jan Grünert, X-ray diagnostics</a:t>
            </a:r>
          </a:p>
        </p:txBody>
      </p:sp>
    </p:spTree>
    <p:extLst>
      <p:ext uri="{BB962C8B-B14F-4D97-AF65-F5344CB8AC3E}">
        <p14:creationId xmlns:p14="http://schemas.microsoft.com/office/powerpoint/2010/main" val="283667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Hirex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64" y="1282700"/>
            <a:ext cx="7877736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9400" y="6451600"/>
            <a:ext cx="490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Naresh Kujala, X-ray diagnostics</a:t>
            </a:r>
          </a:p>
        </p:txBody>
      </p:sp>
    </p:spTree>
    <p:extLst>
      <p:ext uri="{BB962C8B-B14F-4D97-AF65-F5344CB8AC3E}">
        <p14:creationId xmlns:p14="http://schemas.microsoft.com/office/powerpoint/2010/main" val="43542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Hirex spectrometer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35100" y="1587500"/>
            <a:ext cx="5956300" cy="2806699"/>
            <a:chOff x="3931920" y="3055798"/>
            <a:chExt cx="5212080" cy="333555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813" y="3055799"/>
              <a:ext cx="5109187" cy="333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3931920" y="3055798"/>
              <a:ext cx="2657486" cy="129175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700" y="4737100"/>
            <a:ext cx="530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Can provide spectrum from single pulse measurement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Semi-transparent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stand 1-50 pulses/train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Useful for laser tuning (shows bandwidth of X-rays)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9400" y="6451600"/>
            <a:ext cx="490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Naresh Kujala, X-ray diagnostics</a:t>
            </a:r>
          </a:p>
        </p:txBody>
      </p:sp>
    </p:spTree>
    <p:extLst>
      <p:ext uri="{BB962C8B-B14F-4D97-AF65-F5344CB8AC3E}">
        <p14:creationId xmlns:p14="http://schemas.microsoft.com/office/powerpoint/2010/main" val="53883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Hirex spectrometer</a:t>
            </a:r>
          </a:p>
        </p:txBody>
      </p:sp>
      <p:pic>
        <p:nvPicPr>
          <p:cNvPr id="6" name="Picture 2" descr="N:\4all\intern\User data\wp74\WP74_INTERN\WP74_internal\Meetings\2016-03-09_Vortrag-COMMISSIONING-meeting\HIREX image2 for annual report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934" y="1485900"/>
            <a:ext cx="827057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89400" y="6451600"/>
            <a:ext cx="490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Naresh Kujala, X-ray diagnostics</a:t>
            </a:r>
          </a:p>
        </p:txBody>
      </p:sp>
    </p:spTree>
    <p:extLst>
      <p:ext uri="{BB962C8B-B14F-4D97-AF65-F5344CB8AC3E}">
        <p14:creationId xmlns:p14="http://schemas.microsoft.com/office/powerpoint/2010/main" val="10754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500 m empty</a:t>
            </a:r>
            <a:r>
              <a:rPr lang="en-US" sz="2800" b="1" baseline="0"/>
              <a:t> pipe</a:t>
            </a:r>
            <a:endParaRPr lang="en-US" sz="2800" b="1"/>
          </a:p>
        </p:txBody>
      </p:sp>
      <p:pic>
        <p:nvPicPr>
          <p:cNvPr id="3" name="Picture 2" descr="IMG_25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417638"/>
            <a:ext cx="3795185" cy="506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500 m empty pipe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7" y="1085850"/>
            <a:ext cx="9026337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F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191786" y="167831"/>
            <a:ext cx="6480000" cy="6480000"/>
          </a:xfrm>
          <a:prstGeom prst="ellipse">
            <a:avLst/>
          </a:prstGeom>
          <a:solidFill>
            <a:schemeClr val="tx2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638266" y="2789411"/>
            <a:ext cx="3600000" cy="1296000"/>
          </a:xfrm>
          <a:prstGeom prst="roundRect">
            <a:avLst/>
          </a:prstGeom>
          <a:solidFill>
            <a:schemeClr val="tx2">
              <a:lumMod val="95000"/>
              <a:lumOff val="5000"/>
            </a:scheme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/>
          </a:p>
        </p:txBody>
      </p:sp>
      <p:sp>
        <p:nvSpPr>
          <p:cNvPr id="4" name="Oval 3"/>
          <p:cNvSpPr/>
          <p:nvPr/>
        </p:nvSpPr>
        <p:spPr bwMode="auto">
          <a:xfrm>
            <a:off x="4431786" y="3430931"/>
            <a:ext cx="6480" cy="6480"/>
          </a:xfrm>
          <a:prstGeom prst="ellipse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61736" y="3407831"/>
            <a:ext cx="64800" cy="64800"/>
          </a:xfrm>
          <a:prstGeom prst="ellipse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2866" y="4236134"/>
            <a:ext cx="229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>
                <a:solidFill>
                  <a:schemeClr val="bg1"/>
                </a:solidFill>
              </a:rPr>
              <a:t>upstream collimator (Shutter in XS3)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8266" y="2921000"/>
            <a:ext cx="153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SASE beam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100" y="1143000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beampipe (100 mm diameter)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8266" y="2158663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end of pipe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 bwMode="auto">
          <a:xfrm>
            <a:off x="3406616" y="2527995"/>
            <a:ext cx="990759" cy="87983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921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Alignment of beam transport</a:t>
            </a:r>
          </a:p>
        </p:txBody>
      </p:sp>
      <p:sp>
        <p:nvSpPr>
          <p:cNvPr id="3" name="Rectangle 2"/>
          <p:cNvSpPr/>
          <p:nvPr/>
        </p:nvSpPr>
        <p:spPr bwMode="auto">
          <a:xfrm rot="20974974">
            <a:off x="1093788" y="3344799"/>
            <a:ext cx="718079" cy="846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20974974">
            <a:off x="1967740" y="2938399"/>
            <a:ext cx="718079" cy="846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20974974">
            <a:off x="3887787" y="3200120"/>
            <a:ext cx="718079" cy="846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Connector 6"/>
          <p:cNvCxnSpPr>
            <a:endCxn id="3" idx="0"/>
          </p:cNvCxnSpPr>
          <p:nvPr/>
        </p:nvCxnSpPr>
        <p:spPr bwMode="auto">
          <a:xfrm>
            <a:off x="270933" y="3345497"/>
            <a:ext cx="117424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319867" y="3037185"/>
            <a:ext cx="646853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>
            <a:endCxn id="4" idx="2"/>
          </p:cNvCxnSpPr>
          <p:nvPr/>
        </p:nvCxnSpPr>
        <p:spPr bwMode="auto">
          <a:xfrm flipV="1">
            <a:off x="1445174" y="3022368"/>
            <a:ext cx="889260" cy="3266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199467" y="2566564"/>
            <a:ext cx="4588933" cy="45580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2836334" y="2293875"/>
            <a:ext cx="84666" cy="545378"/>
          </a:xfrm>
          <a:prstGeom prst="rect">
            <a:avLst/>
          </a:prstGeom>
          <a:solidFill>
            <a:srgbClr val="008000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003801" y="2293875"/>
            <a:ext cx="84666" cy="545378"/>
          </a:xfrm>
          <a:prstGeom prst="rect">
            <a:avLst/>
          </a:prstGeom>
          <a:solidFill>
            <a:srgbClr val="008000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576734" y="3136596"/>
            <a:ext cx="84666" cy="545378"/>
          </a:xfrm>
          <a:prstGeom prst="rect">
            <a:avLst/>
          </a:prstGeom>
          <a:solidFill>
            <a:srgbClr val="008000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576734" y="1900897"/>
            <a:ext cx="84666" cy="545378"/>
          </a:xfrm>
          <a:prstGeom prst="rect">
            <a:avLst/>
          </a:prstGeom>
          <a:solidFill>
            <a:srgbClr val="008000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9258" y="2459696"/>
            <a:ext cx="110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13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38373" y="3356838"/>
            <a:ext cx="110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113 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7404" y="2486260"/>
            <a:ext cx="110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5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0468" y="3354819"/>
            <a:ext cx="110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530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43166" y="2619170"/>
            <a:ext cx="103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1.4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1262" y="1900897"/>
            <a:ext cx="138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screens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5825" y="3539485"/>
            <a:ext cx="138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mirrors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404" y="4761942"/>
            <a:ext cx="73660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/>
              <a:t>Alignment accuracy philosophy:     </a:t>
            </a:r>
          </a:p>
          <a:p>
            <a:pPr>
              <a:buNone/>
            </a:pPr>
            <a:r>
              <a:rPr lang="en-US" sz="2800"/>
              <a:t>	1 mm / 5 m    = 100 mm / 500 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984" y="1513532"/>
            <a:ext cx="217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</a:rPr>
              <a:t>SASE1</a:t>
            </a:r>
          </a:p>
        </p:txBody>
      </p:sp>
    </p:spTree>
    <p:extLst>
      <p:ext uri="{BB962C8B-B14F-4D97-AF65-F5344CB8AC3E}">
        <p14:creationId xmlns:p14="http://schemas.microsoft.com/office/powerpoint/2010/main" val="408427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Can we damage anything</a:t>
            </a:r>
            <a:br>
              <a:rPr lang="en-US" sz="2800" b="1"/>
            </a:br>
            <a:r>
              <a:rPr lang="en-US" sz="2800" b="1"/>
              <a:t>during first photon beam commissioning 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981"/>
          <a:stretch/>
        </p:blipFill>
        <p:spPr>
          <a:xfrm>
            <a:off x="102188" y="1295743"/>
            <a:ext cx="8758970" cy="514315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430562" y="3791414"/>
            <a:ext cx="1503622" cy="1299335"/>
          </a:xfrm>
          <a:prstGeom prst="ellipse">
            <a:avLst/>
          </a:prstGeom>
          <a:solidFill>
            <a:srgbClr val="CCFFCC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B4C shutters etc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430562" y="1955800"/>
            <a:ext cx="1593834" cy="1193400"/>
          </a:xfrm>
          <a:prstGeom prst="ellipse">
            <a:avLst/>
          </a:prstGeom>
          <a:solidFill>
            <a:srgbClr val="E13E4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melting</a:t>
            </a:r>
            <a:r>
              <a:rPr kumimoji="0" lang="en-US" b="0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beam pipes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5662" y="2710302"/>
            <a:ext cx="2037038" cy="46166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/>
              <a:t>Yes, we can! </a:t>
            </a:r>
          </a:p>
        </p:txBody>
      </p:sp>
    </p:spTree>
    <p:extLst>
      <p:ext uri="{BB962C8B-B14F-4D97-AF65-F5344CB8AC3E}">
        <p14:creationId xmlns:p14="http://schemas.microsoft.com/office/powerpoint/2010/main" val="212451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Further help: </a:t>
            </a:r>
            <a:br>
              <a:rPr lang="en-US" sz="2800" b="1"/>
            </a:br>
            <a:r>
              <a:rPr lang="en-US" sz="2800" b="1"/>
              <a:t>Ray tracing plots (Alfresco WP73)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350"/>
            <a:ext cx="9144000" cy="3396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6"/>
          <a:stretch/>
        </p:blipFill>
        <p:spPr>
          <a:xfrm>
            <a:off x="101600" y="4381501"/>
            <a:ext cx="8826500" cy="246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/>
              <a:t>Imagers </a:t>
            </a:r>
            <a:br>
              <a:rPr lang="en-US" sz="2800" b="1"/>
            </a:br>
            <a:r>
              <a:rPr lang="en-US" sz="2800" b="1"/>
              <a:t>(Transmissive, 2D, Pop-in Monitors IMPG 1+2)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2154" y="6486769"/>
            <a:ext cx="500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Andreaas Koch/ Photon Diagnostics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143000"/>
            <a:ext cx="8675296" cy="54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2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Mono 1+2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417638"/>
            <a:ext cx="7404100" cy="4640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3900" y="6457890"/>
            <a:ext cx="473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Xiaohao Dong, X-ray Optics</a:t>
            </a:r>
          </a:p>
        </p:txBody>
      </p:sp>
    </p:spTree>
    <p:extLst>
      <p:ext uri="{BB962C8B-B14F-4D97-AF65-F5344CB8AC3E}">
        <p14:creationId xmlns:p14="http://schemas.microsoft.com/office/powerpoint/2010/main" val="385504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Monochromator 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109980"/>
            <a:ext cx="7823200" cy="57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Mono 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93788" y="1227463"/>
            <a:ext cx="7059311" cy="5071032"/>
            <a:chOff x="954860" y="691823"/>
            <a:chExt cx="7059311" cy="5071032"/>
          </a:xfrm>
        </p:grpSpPr>
        <p:sp>
          <p:nvSpPr>
            <p:cNvPr id="4" name="Rectangle 3"/>
            <p:cNvSpPr/>
            <p:nvPr/>
          </p:nvSpPr>
          <p:spPr>
            <a:xfrm>
              <a:off x="954860" y="691823"/>
              <a:ext cx="7059311" cy="5071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168400" y="1101694"/>
              <a:ext cx="5257800" cy="4661161"/>
            </a:xfrm>
            <a:prstGeom prst="roundRect">
              <a:avLst>
                <a:gd name="adj" fmla="val 631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91576" y="4859658"/>
              <a:ext cx="4239060" cy="790361"/>
            </a:xfrm>
            <a:prstGeom prst="rect">
              <a:avLst/>
            </a:prstGeom>
            <a:solidFill>
              <a:srgbClr val="DCE6F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19818431">
              <a:off x="1684035" y="1993694"/>
              <a:ext cx="2773307" cy="2120374"/>
            </a:xfrm>
            <a:prstGeom prst="roundRect">
              <a:avLst>
                <a:gd name="adj" fmla="val 34337"/>
              </a:avLst>
            </a:prstGeom>
            <a:solidFill>
              <a:srgbClr val="DCE6F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9863528">
              <a:off x="2302763" y="3630913"/>
              <a:ext cx="975680" cy="356534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68400" y="3658934"/>
              <a:ext cx="151985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2"/>
            </p:cNvCxnSpPr>
            <p:nvPr/>
          </p:nvCxnSpPr>
          <p:spPr>
            <a:xfrm>
              <a:off x="3515475" y="2715248"/>
              <a:ext cx="2399161" cy="0"/>
            </a:xfrm>
            <a:prstGeom prst="line">
              <a:avLst/>
            </a:prstGeom>
            <a:ln w="57150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471007" y="3285869"/>
              <a:ext cx="643467" cy="952908"/>
              <a:chOff x="2757408" y="1762203"/>
              <a:chExt cx="643467" cy="952908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 flipV="1">
                <a:off x="3063574" y="1762203"/>
                <a:ext cx="0" cy="5954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757408" y="2342578"/>
                <a:ext cx="643467" cy="372533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Ty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81503" y="732362"/>
              <a:ext cx="2768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SASE1 Mono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99640" y="1453076"/>
              <a:ext cx="1289898" cy="3508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Piezo Pitch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2707" y="1924290"/>
              <a:ext cx="1306831" cy="2952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Pico Pitch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673275" y="1802325"/>
              <a:ext cx="1577238" cy="1526658"/>
              <a:chOff x="6058636" y="3662333"/>
              <a:chExt cx="1095185" cy="1097862"/>
            </a:xfrm>
          </p:grpSpPr>
          <p:grpSp>
            <p:nvGrpSpPr>
              <p:cNvPr id="38" name="Group 37"/>
              <p:cNvGrpSpPr/>
              <p:nvPr/>
            </p:nvGrpSpPr>
            <p:grpSpPr>
              <a:xfrm rot="2703495">
                <a:off x="6058636" y="3680195"/>
                <a:ext cx="1080000" cy="1080000"/>
                <a:chOff x="6058636" y="3680195"/>
                <a:chExt cx="1080000" cy="1080000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6058636" y="3680195"/>
                  <a:ext cx="1080000" cy="10800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6381269" y="4012809"/>
                  <a:ext cx="409897" cy="41767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/>
                <p:cNvCxnSpPr>
                  <a:stCxn id="44" idx="0"/>
                  <a:endCxn id="43" idx="0"/>
                </p:cNvCxnSpPr>
                <p:nvPr/>
              </p:nvCxnSpPr>
              <p:spPr>
                <a:xfrm flipV="1">
                  <a:off x="6586218" y="3680195"/>
                  <a:ext cx="12418" cy="3326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>
                  <a:stCxn id="43" idx="4"/>
                  <a:endCxn id="44" idx="4"/>
                </p:cNvCxnSpPr>
                <p:nvPr/>
              </p:nvCxnSpPr>
              <p:spPr>
                <a:xfrm flipH="1" flipV="1">
                  <a:off x="6586218" y="4430481"/>
                  <a:ext cx="12418" cy="3297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44" idx="6"/>
                  <a:endCxn id="43" idx="6"/>
                </p:cNvCxnSpPr>
                <p:nvPr/>
              </p:nvCxnSpPr>
              <p:spPr>
                <a:xfrm flipV="1">
                  <a:off x="6791166" y="4220195"/>
                  <a:ext cx="347470" cy="145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>
                  <a:stCxn id="44" idx="2"/>
                  <a:endCxn id="43" idx="2"/>
                </p:cNvCxnSpPr>
                <p:nvPr/>
              </p:nvCxnSpPr>
              <p:spPr>
                <a:xfrm flipH="1" flipV="1">
                  <a:off x="6058636" y="4220195"/>
                  <a:ext cx="322633" cy="145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/>
              <p:cNvCxnSpPr/>
              <p:nvPr/>
            </p:nvCxnSpPr>
            <p:spPr>
              <a:xfrm flipV="1">
                <a:off x="6601403" y="3662333"/>
                <a:ext cx="12418" cy="33261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6601403" y="4412619"/>
                <a:ext cx="12418" cy="32971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6806351" y="4202333"/>
                <a:ext cx="347470" cy="145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6073821" y="4202333"/>
                <a:ext cx="322633" cy="145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 rot="19863528">
              <a:off x="2941369" y="2380977"/>
              <a:ext cx="975680" cy="356534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16"/>
            <p:cNvSpPr/>
            <p:nvPr/>
          </p:nvSpPr>
          <p:spPr>
            <a:xfrm rot="8871303">
              <a:off x="3773967" y="3805310"/>
              <a:ext cx="603098" cy="1532417"/>
            </a:xfrm>
            <a:prstGeom prst="trapezoid">
              <a:avLst/>
            </a:prstGeom>
            <a:solidFill>
              <a:srgbClr val="DCE6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endCxn id="16" idx="2"/>
            </p:cNvCxnSpPr>
            <p:nvPr/>
          </p:nvCxnSpPr>
          <p:spPr>
            <a:xfrm flipV="1">
              <a:off x="2650975" y="2715248"/>
              <a:ext cx="864500" cy="943686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3650167" y="5011382"/>
              <a:ext cx="2058854" cy="369332"/>
              <a:chOff x="2731749" y="5196048"/>
              <a:chExt cx="2058854" cy="369332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4162058" y="5370722"/>
                <a:ext cx="628545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2731749" y="5196048"/>
                <a:ext cx="1433192" cy="369332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ACCM_pitch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801529" y="1251353"/>
              <a:ext cx="1306831" cy="2952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Pico Roll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40738" y="4370012"/>
              <a:ext cx="649100" cy="369332"/>
            </a:xfrm>
            <a:prstGeom prst="rect">
              <a:avLst/>
            </a:prstGeom>
            <a:solidFill>
              <a:srgbClr val="A6A6A6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Tx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624356" y="4370012"/>
              <a:ext cx="360000" cy="360000"/>
              <a:chOff x="5055438" y="4370012"/>
              <a:chExt cx="360000" cy="36000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5055438" y="4370012"/>
                <a:ext cx="360000" cy="36000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>
                <a:stCxn id="33" idx="1"/>
                <a:endCxn id="33" idx="5"/>
              </p:cNvCxnSpPr>
              <p:nvPr/>
            </p:nvCxnSpPr>
            <p:spPr>
              <a:xfrm>
                <a:off x="5108159" y="4422733"/>
                <a:ext cx="254558" cy="2545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33" idx="3"/>
                <a:endCxn id="33" idx="7"/>
              </p:cNvCxnSpPr>
              <p:nvPr/>
            </p:nvCxnSpPr>
            <p:spPr>
              <a:xfrm flipV="1">
                <a:off x="5108159" y="4422733"/>
                <a:ext cx="254558" cy="25455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6631266" y="2603281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T2: 107.3 K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97400" y="1691012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T1: 105.4 K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97400" y="768045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T0: 95.4 K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14333" y="1159111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14333" y="2074792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31266" y="2989440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580467" y="4370012"/>
              <a:ext cx="1289898" cy="1256092"/>
              <a:chOff x="6444228" y="883048"/>
              <a:chExt cx="1289898" cy="125609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444228" y="1277652"/>
                <a:ext cx="1289898" cy="3508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Energy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444228" y="1788292"/>
                <a:ext cx="1289898" cy="3508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Scan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444228" y="883048"/>
                <a:ext cx="128989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8.998 keV</a:t>
                </a: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416348" y="6457890"/>
            <a:ext cx="6854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smtClean="0">
                <a:solidFill>
                  <a:schemeClr val="accent3"/>
                </a:solidFill>
              </a:rPr>
              <a:t>responsible: Xiaohao Dong + Liuba Samoylova X-ray Optics</a:t>
            </a:r>
          </a:p>
        </p:txBody>
      </p:sp>
    </p:spTree>
    <p:extLst>
      <p:ext uri="{BB962C8B-B14F-4D97-AF65-F5344CB8AC3E}">
        <p14:creationId xmlns:p14="http://schemas.microsoft.com/office/powerpoint/2010/main" val="39797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Mono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7719" y="1248529"/>
            <a:ext cx="7059311" cy="5071032"/>
            <a:chOff x="1153013" y="768629"/>
            <a:chExt cx="7059311" cy="5071032"/>
          </a:xfrm>
        </p:grpSpPr>
        <p:sp>
          <p:nvSpPr>
            <p:cNvPr id="5" name="Rectangle 4"/>
            <p:cNvSpPr/>
            <p:nvPr/>
          </p:nvSpPr>
          <p:spPr>
            <a:xfrm>
              <a:off x="1153013" y="768629"/>
              <a:ext cx="7059311" cy="5071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270000" y="1211239"/>
              <a:ext cx="5156200" cy="4551616"/>
            </a:xfrm>
            <a:prstGeom prst="roundRect">
              <a:avLst>
                <a:gd name="adj" fmla="val 631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18127" y="4917105"/>
              <a:ext cx="4239060" cy="790361"/>
            </a:xfrm>
            <a:prstGeom prst="rect">
              <a:avLst/>
            </a:prstGeom>
            <a:solidFill>
              <a:srgbClr val="DCE6F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1667950">
              <a:off x="3086480" y="2041654"/>
              <a:ext cx="2773307" cy="2120374"/>
            </a:xfrm>
            <a:prstGeom prst="roundRect">
              <a:avLst>
                <a:gd name="adj" fmla="val 34337"/>
              </a:avLst>
            </a:prstGeom>
            <a:solidFill>
              <a:srgbClr val="DCE6F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679745">
              <a:off x="3968256" y="3740036"/>
              <a:ext cx="975680" cy="356534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618127" y="2754944"/>
              <a:ext cx="2366447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581303" y="3796687"/>
              <a:ext cx="2566686" cy="2666"/>
            </a:xfrm>
            <a:prstGeom prst="line">
              <a:avLst/>
            </a:prstGeom>
            <a:ln w="57150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2262907" y="3233177"/>
              <a:ext cx="643467" cy="952908"/>
              <a:chOff x="2757408" y="1762203"/>
              <a:chExt cx="643467" cy="952908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 flipV="1">
                <a:off x="3063574" y="1762203"/>
                <a:ext cx="0" cy="5954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2757408" y="2342578"/>
                <a:ext cx="643467" cy="372533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Ty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67773" y="841907"/>
              <a:ext cx="2768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SASE1 Mono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87137" y="1335675"/>
              <a:ext cx="1289898" cy="3508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Piezo Pitch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87363" y="1763155"/>
              <a:ext cx="1306831" cy="2952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Pico Pitch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309899" y="1839355"/>
              <a:ext cx="1577238" cy="1526658"/>
              <a:chOff x="6058636" y="3662333"/>
              <a:chExt cx="1095185" cy="1097862"/>
            </a:xfrm>
          </p:grpSpPr>
          <p:grpSp>
            <p:nvGrpSpPr>
              <p:cNvPr id="39" name="Group 38"/>
              <p:cNvGrpSpPr/>
              <p:nvPr/>
            </p:nvGrpSpPr>
            <p:grpSpPr>
              <a:xfrm rot="2703495">
                <a:off x="6058636" y="3680195"/>
                <a:ext cx="1080000" cy="1080000"/>
                <a:chOff x="6058636" y="3680195"/>
                <a:chExt cx="1080000" cy="1080000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6058636" y="3680195"/>
                  <a:ext cx="1080000" cy="10800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381269" y="4012809"/>
                  <a:ext cx="409897" cy="41767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>
                  <a:stCxn id="45" idx="0"/>
                  <a:endCxn id="44" idx="0"/>
                </p:cNvCxnSpPr>
                <p:nvPr/>
              </p:nvCxnSpPr>
              <p:spPr>
                <a:xfrm flipV="1">
                  <a:off x="6586218" y="3680195"/>
                  <a:ext cx="12418" cy="3326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44" idx="4"/>
                  <a:endCxn id="45" idx="4"/>
                </p:cNvCxnSpPr>
                <p:nvPr/>
              </p:nvCxnSpPr>
              <p:spPr>
                <a:xfrm flipH="1" flipV="1">
                  <a:off x="6586218" y="4430481"/>
                  <a:ext cx="12418" cy="3297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>
                  <a:stCxn id="45" idx="6"/>
                  <a:endCxn id="44" idx="6"/>
                </p:cNvCxnSpPr>
                <p:nvPr/>
              </p:nvCxnSpPr>
              <p:spPr>
                <a:xfrm flipV="1">
                  <a:off x="6791166" y="4220195"/>
                  <a:ext cx="347470" cy="145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>
                  <a:stCxn id="45" idx="2"/>
                  <a:endCxn id="44" idx="2"/>
                </p:cNvCxnSpPr>
                <p:nvPr/>
              </p:nvCxnSpPr>
              <p:spPr>
                <a:xfrm flipH="1" flipV="1">
                  <a:off x="6058636" y="4220195"/>
                  <a:ext cx="322633" cy="145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Connector 39"/>
              <p:cNvCxnSpPr/>
              <p:nvPr/>
            </p:nvCxnSpPr>
            <p:spPr>
              <a:xfrm flipV="1">
                <a:off x="6601403" y="3662333"/>
                <a:ext cx="12418" cy="33261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6601403" y="4412619"/>
                <a:ext cx="12418" cy="32971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6806351" y="4202333"/>
                <a:ext cx="347470" cy="145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6073821" y="4202333"/>
                <a:ext cx="322633" cy="145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 rot="1627088">
              <a:off x="3577993" y="2418007"/>
              <a:ext cx="975680" cy="356534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17"/>
            <p:cNvSpPr/>
            <p:nvPr/>
          </p:nvSpPr>
          <p:spPr>
            <a:xfrm rot="12527734">
              <a:off x="3351911" y="3968809"/>
              <a:ext cx="603098" cy="1532417"/>
            </a:xfrm>
            <a:prstGeom prst="trapezoid">
              <a:avLst/>
            </a:prstGeom>
            <a:solidFill>
              <a:srgbClr val="DCE6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endCxn id="17" idx="2"/>
            </p:cNvCxnSpPr>
            <p:nvPr/>
          </p:nvCxnSpPr>
          <p:spPr>
            <a:xfrm flipH="1" flipV="1">
              <a:off x="3984574" y="2754944"/>
              <a:ext cx="596729" cy="1044409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2145444" y="5127620"/>
              <a:ext cx="2072983" cy="369332"/>
              <a:chOff x="2091958" y="5196048"/>
              <a:chExt cx="2072983" cy="369332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H="1">
                <a:off x="2091958" y="5370722"/>
                <a:ext cx="628545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731749" y="5196048"/>
                <a:ext cx="1433192" cy="369332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ACCM_pitch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024937" y="1839355"/>
              <a:ext cx="1306831" cy="2952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Pico Roll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3807" y="4317320"/>
              <a:ext cx="649100" cy="369332"/>
            </a:xfrm>
            <a:prstGeom prst="rect">
              <a:avLst/>
            </a:prstGeom>
            <a:solidFill>
              <a:srgbClr val="A6A6A6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Tx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92073" y="4304705"/>
              <a:ext cx="360000" cy="360000"/>
              <a:chOff x="5055438" y="4370012"/>
              <a:chExt cx="360000" cy="3600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055438" y="4370012"/>
                <a:ext cx="360000" cy="36000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stCxn id="34" idx="1"/>
                <a:endCxn id="34" idx="5"/>
              </p:cNvCxnSpPr>
              <p:nvPr/>
            </p:nvCxnSpPr>
            <p:spPr>
              <a:xfrm>
                <a:off x="5108159" y="4422733"/>
                <a:ext cx="254558" cy="2545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34" idx="3"/>
                <a:endCxn id="34" idx="7"/>
              </p:cNvCxnSpPr>
              <p:nvPr/>
            </p:nvCxnSpPr>
            <p:spPr>
              <a:xfrm flipV="1">
                <a:off x="5108159" y="4422733"/>
                <a:ext cx="254558" cy="25455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23"/>
            <p:cNvSpPr/>
            <p:nvPr/>
          </p:nvSpPr>
          <p:spPr>
            <a:xfrm>
              <a:off x="6827624" y="2677143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T2: 107.3 K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93758" y="1764874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T1: 105.4 K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93758" y="841907"/>
              <a:ext cx="1201021" cy="376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T0: 95.4 K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10691" y="1232973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10691" y="2148654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27624" y="3063302"/>
              <a:ext cx="1201021" cy="376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Heater 2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776825" y="4443874"/>
              <a:ext cx="1289898" cy="1256092"/>
              <a:chOff x="6444228" y="883048"/>
              <a:chExt cx="1289898" cy="125609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444228" y="1277652"/>
                <a:ext cx="1289898" cy="3508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Energy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444228" y="1788292"/>
                <a:ext cx="1289898" cy="3508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Scan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444228" y="883048"/>
                <a:ext cx="128989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8.998 keV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086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SPB devices (CRL, Pulse picker, Attenuator)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5" y="1143000"/>
            <a:ext cx="901917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7900" cy="1143000"/>
          </a:xfrm>
        </p:spPr>
        <p:txBody>
          <a:bodyPr/>
          <a:lstStyle/>
          <a:p>
            <a:r>
              <a:rPr lang="en-US" sz="2800" b="1"/>
              <a:t>Pulse picker</a:t>
            </a:r>
          </a:p>
        </p:txBody>
      </p:sp>
      <p:pic>
        <p:nvPicPr>
          <p:cNvPr id="3" name="Picture 2" descr="Screenshot 2015-11-16 13.0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770909"/>
            <a:ext cx="4175985" cy="4137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769938"/>
            <a:ext cx="3352800" cy="299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4267200"/>
            <a:ext cx="4493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10 Hz operation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B4C disk + Tantalum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Should be able to survive 60 pulses, but rotor gets warm over time.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Will be tied to MPS to reduce beam 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6785" y="6311900"/>
            <a:ext cx="424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Lewis Batchelor, CIE</a:t>
            </a:r>
          </a:p>
        </p:txBody>
      </p:sp>
    </p:spTree>
    <p:extLst>
      <p:ext uri="{BB962C8B-B14F-4D97-AF65-F5344CB8AC3E}">
        <p14:creationId xmlns:p14="http://schemas.microsoft.com/office/powerpoint/2010/main" val="57454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0" y="274638"/>
            <a:ext cx="4781550" cy="1143000"/>
          </a:xfrm>
        </p:spPr>
        <p:txBody>
          <a:bodyPr/>
          <a:lstStyle/>
          <a:p>
            <a:r>
              <a:rPr lang="en-US" sz="2800" b="1"/>
              <a:t>Attenuator (SPB)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95" y="1316038"/>
            <a:ext cx="2878455" cy="17751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49700" y="3274976"/>
            <a:ext cx="488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Materials: Diamond, B4C, Silicon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Double thickness when going to next arm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Attention: Cu+Fe+H</a:t>
            </a:r>
            <a:r>
              <a:rPr lang="en-US" baseline="-25000"/>
              <a:t>2</a:t>
            </a:r>
            <a:r>
              <a:rPr lang="en-US"/>
              <a:t>O crosses beam! (need interlock based on encoder at some point)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415026"/>
            <a:ext cx="3200400" cy="4233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4615005"/>
            <a:ext cx="7454900" cy="22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Shutters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648676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Responsible: Fan Yang , X-ray Optics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46144"/>
            <a:ext cx="7137400" cy="45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27100"/>
            <a:ext cx="7404100" cy="438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Shutter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9847" y="6486768"/>
            <a:ext cx="236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Fan Yang/X-ray Optics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659675"/>
            <a:ext cx="4025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/>
              <a:t>Will be controlled primarily through DESY MPS group software 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stand up to about 300 pulses/train (Mode 3)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Power absorbers always closes before tungsten shutter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/>
              <a:t>Can be damaged by CRL focus</a:t>
            </a:r>
          </a:p>
        </p:txBody>
      </p:sp>
    </p:spTree>
    <p:extLst>
      <p:ext uri="{BB962C8B-B14F-4D97-AF65-F5344CB8AC3E}">
        <p14:creationId xmlns:p14="http://schemas.microsoft.com/office/powerpoint/2010/main" val="46021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0" y="2400300"/>
            <a:ext cx="473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Finish!</a:t>
            </a:r>
          </a:p>
        </p:txBody>
      </p:sp>
    </p:spTree>
    <p:extLst>
      <p:ext uri="{BB962C8B-B14F-4D97-AF65-F5344CB8AC3E}">
        <p14:creationId xmlns:p14="http://schemas.microsoft.com/office/powerpoint/2010/main" val="290001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Simulation of Imager Views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1" b="-1"/>
          <a:stretch/>
        </p:blipFill>
        <p:spPr>
          <a:xfrm>
            <a:off x="3857178" y="3598182"/>
            <a:ext cx="1972122" cy="2931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4028913"/>
            <a:ext cx="3084009" cy="2250813"/>
          </a:xfrm>
          <a:prstGeom prst="rect">
            <a:avLst/>
          </a:prstGeom>
        </p:spPr>
      </p:pic>
      <p:pic>
        <p:nvPicPr>
          <p:cNvPr id="9" name="Picture 8" descr="grating_vls_b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328738"/>
            <a:ext cx="5698190" cy="2091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45" y="3675427"/>
            <a:ext cx="2663452" cy="2633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900" y="3598182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from data base XPD: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Liubov Samoylova (X-ray Optics)</a:t>
            </a:r>
          </a:p>
        </p:txBody>
      </p:sp>
    </p:spTree>
    <p:extLst>
      <p:ext uri="{BB962C8B-B14F-4D97-AF65-F5344CB8AC3E}">
        <p14:creationId xmlns:p14="http://schemas.microsoft.com/office/powerpoint/2010/main" val="110075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 dirty="0" smtClean="0"/>
              <a:t>Get FEL simulation data for </a:t>
            </a:r>
            <a:r>
              <a:rPr lang="en-US" sz="2400" b="1" dirty="0"/>
              <a:t>commissioning</a:t>
            </a:r>
            <a:r>
              <a:rPr lang="en-US" sz="2400" b="1"/>
              <a:t>: </a:t>
            </a:r>
            <a:r>
              <a:rPr lang="en-US" sz="2400" b="1" smtClean="0"/>
              <a:t>web access </a:t>
            </a:r>
            <a:r>
              <a:rPr lang="en-US" sz="2400" b="1" dirty="0"/>
              <a:t>to  </a:t>
            </a:r>
            <a:r>
              <a:rPr lang="en-US" sz="2400" b="1" dirty="0" smtClean="0"/>
              <a:t>FAST code (</a:t>
            </a:r>
            <a:r>
              <a:rPr lang="en-US" sz="2400" b="1" dirty="0" err="1" smtClean="0"/>
              <a:t>M.Yurkov</a:t>
            </a:r>
            <a:r>
              <a:rPr lang="en-US" sz="2400" b="1" dirty="0" smtClean="0"/>
              <a:t>, E. </a:t>
            </a:r>
            <a:r>
              <a:rPr lang="en-US" sz="2400" b="1" dirty="0" err="1" smtClean="0"/>
              <a:t>Schneidmiller</a:t>
            </a:r>
            <a:r>
              <a:rPr lang="en-US" sz="2400" b="1" dirty="0" smtClean="0"/>
              <a:t>) results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45" y="1030404"/>
            <a:ext cx="6612532" cy="5423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836379" y="3027155"/>
            <a:ext cx="3599145" cy="491485"/>
          </a:xfrm>
          <a:prstGeom prst="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indent="-268288" defTabSz="914400" fontAlgn="base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35209" y="5840195"/>
            <a:ext cx="3599145" cy="491485"/>
          </a:xfrm>
          <a:prstGeom prst="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indent="-268288" defTabSz="914400" fontAlgn="base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7683" y="3211777"/>
            <a:ext cx="244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112" charset="-128"/>
              </a:rPr>
              <a:t>commissioning parameters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439118" y="3589492"/>
            <a:ext cx="1145806" cy="2167500"/>
          </a:xfrm>
          <a:prstGeom prst="straightConnector1">
            <a:avLst/>
          </a:prstGeom>
          <a:noFill/>
          <a:ln w="38100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508143" y="3506657"/>
            <a:ext cx="1118194" cy="13808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8" y="1098615"/>
            <a:ext cx="839182" cy="10375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9837" y="2178201"/>
            <a:ext cx="137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2400" b="1" dirty="0" err="1" smtClean="0">
                <a:solidFill>
                  <a:srgbClr val="FD930A"/>
                </a:solidFill>
                <a:latin typeface="Calibri"/>
                <a:ea typeface="ＭＳ Ｐゴシック" pitchFamily="112" charset="-128"/>
              </a:rPr>
              <a:t>in.xfel.eu</a:t>
            </a:r>
            <a:r>
              <a:rPr lang="en-US" sz="2400" b="1" dirty="0" smtClean="0">
                <a:solidFill>
                  <a:srgbClr val="261748"/>
                </a:solidFill>
                <a:latin typeface="Calibri"/>
                <a:ea typeface="ＭＳ Ｐゴシック" pitchFamily="112" charset="-128"/>
              </a:rPr>
              <a:t> </a:t>
            </a:r>
            <a:endParaRPr lang="en-US" sz="2400" b="1" dirty="0">
              <a:solidFill>
                <a:srgbClr val="261748"/>
              </a:solidFill>
              <a:latin typeface="Calibri"/>
              <a:ea typeface="ＭＳ Ｐゴシック" pitchFamily="112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3867320" y="1193114"/>
            <a:ext cx="3751878" cy="1058408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Liubov Samoylova (X-ray Optics)</a:t>
            </a:r>
          </a:p>
        </p:txBody>
      </p:sp>
    </p:spTree>
    <p:extLst>
      <p:ext uri="{BB962C8B-B14F-4D97-AF65-F5344CB8AC3E}">
        <p14:creationId xmlns:p14="http://schemas.microsoft.com/office/powerpoint/2010/main" val="117940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/>
              <a:t>Pick up the selected pulse data in hdf5 format 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96635" y="1699961"/>
            <a:ext cx="4403753" cy="4043226"/>
            <a:chOff x="0" y="1630932"/>
            <a:chExt cx="5977509" cy="4802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630932"/>
              <a:ext cx="5976521" cy="48025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207055"/>
              <a:ext cx="5977508" cy="17530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03" y="1173487"/>
            <a:ext cx="4542144" cy="3022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14192" y="4520278"/>
            <a:ext cx="4629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112" charset="-128"/>
              </a:rPr>
              <a:t>Structured HDF5 files contain all information about FEL simulation including input parameters and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pitchFamily="112" charset="-128"/>
              </a:rPr>
              <a:t>post-processing data</a:t>
            </a:r>
            <a:endParaRPr lang="en-US" sz="2000" dirty="0">
              <a:solidFill>
                <a:srgbClr val="000000"/>
              </a:solidFill>
              <a:latin typeface="Calibri"/>
              <a:ea typeface="ＭＳ Ｐゴシック" pitchFamily="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681" y="1173488"/>
            <a:ext cx="4100048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261748"/>
                </a:solidFill>
                <a:latin typeface="Calibri"/>
                <a:ea typeface="ＭＳ Ｐゴシック" pitchFamily="112" charset="-128"/>
              </a:rPr>
              <a:t>data available for download for 72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Liubov Samoylova (X-ray Optics)</a:t>
            </a:r>
          </a:p>
        </p:txBody>
      </p:sp>
    </p:spTree>
    <p:extLst>
      <p:ext uri="{BB962C8B-B14F-4D97-AF65-F5344CB8AC3E}">
        <p14:creationId xmlns:p14="http://schemas.microsoft.com/office/powerpoint/2010/main" val="338478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b="1" dirty="0" smtClean="0"/>
              <a:t>Propagate wavefront hdf5 data </a:t>
            </a:r>
            <a:br>
              <a:rPr lang="en-US" sz="2800" b="1" dirty="0" smtClean="0"/>
            </a:br>
            <a:r>
              <a:rPr lang="en-US" sz="2800" b="1" dirty="0" smtClean="0"/>
              <a:t>using WPG wave optics software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593" y="1347788"/>
            <a:ext cx="6538913" cy="4932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WPG software package on /</a:t>
            </a:r>
            <a:r>
              <a:rPr lang="en-US" sz="2800" b="1" dirty="0" err="1" smtClean="0"/>
              <a:t>afs</a:t>
            </a:r>
            <a:r>
              <a:rPr lang="en-US" sz="2800" b="1" dirty="0"/>
              <a:t>/</a:t>
            </a:r>
            <a:r>
              <a:rPr lang="en-US" sz="2800" b="1" dirty="0" err="1" smtClean="0"/>
              <a:t>desy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</a:p>
          <a:p>
            <a:r>
              <a:rPr lang="en-US" sz="2800" b="1" dirty="0"/>
              <a:t>S</a:t>
            </a:r>
            <a:r>
              <a:rPr lang="en-US" sz="2800" b="1" dirty="0" smtClean="0"/>
              <a:t>pecial commissioning folder, containing</a:t>
            </a:r>
          </a:p>
          <a:p>
            <a:pPr lvl="1">
              <a:buFont typeface="Wingdings" charset="2"/>
              <a:buChar char="ü"/>
            </a:pPr>
            <a:r>
              <a:rPr lang="en-US" sz="2800" b="1" dirty="0" smtClean="0"/>
              <a:t>metrology data for the mirrors</a:t>
            </a:r>
          </a:p>
          <a:p>
            <a:pPr lvl="1">
              <a:buFont typeface="Wingdings" charset="2"/>
              <a:buChar char="ü"/>
            </a:pPr>
            <a:r>
              <a:rPr lang="en-US" sz="2800" b="1" dirty="0" smtClean="0"/>
              <a:t>python scripts with layouts including </a:t>
            </a:r>
            <a:br>
              <a:rPr lang="en-US" sz="2800" b="1" dirty="0" smtClean="0"/>
            </a:br>
            <a:r>
              <a:rPr lang="en-US" sz="2800" b="1" dirty="0" smtClean="0"/>
              <a:t>all optical beamline components</a:t>
            </a:r>
          </a:p>
          <a:p>
            <a:pPr lvl="1">
              <a:buFont typeface="Wingdings" charset="2"/>
              <a:buChar char="ü"/>
            </a:pPr>
            <a:r>
              <a:rPr lang="en-US" sz="2800" b="1" dirty="0" smtClean="0"/>
              <a:t>scripts can be run as </a:t>
            </a:r>
            <a:r>
              <a:rPr lang="en-US" sz="2800" b="1" dirty="0" err="1" smtClean="0"/>
              <a:t>Jupyter</a:t>
            </a:r>
            <a:r>
              <a:rPr lang="en-US" sz="2800" b="1" dirty="0" smtClean="0"/>
              <a:t> notebooks </a:t>
            </a:r>
            <a:br>
              <a:rPr lang="en-US" sz="2800" b="1" dirty="0" smtClean="0"/>
            </a:br>
            <a:r>
              <a:rPr lang="en-US" sz="2800" b="1" dirty="0" smtClean="0"/>
              <a:t>(interactive interface running in web browser) 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b="1" dirty="0"/>
              <a:t>Can be used </a:t>
            </a:r>
            <a:r>
              <a:rPr lang="en-US" sz="2800" b="1" dirty="0" smtClean="0"/>
              <a:t>‘real time’ by commissioning team</a:t>
            </a:r>
            <a:endParaRPr lang="en-US" sz="2800" b="1" dirty="0"/>
          </a:p>
          <a:p>
            <a:endParaRPr lang="en-US" sz="2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37041" y="1766742"/>
            <a:ext cx="6191997" cy="737755"/>
            <a:chOff x="737040" y="1766742"/>
            <a:chExt cx="6526785" cy="7377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40" y="1766742"/>
              <a:ext cx="6526785" cy="73775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791939" y="1783578"/>
              <a:ext cx="2349320" cy="180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D930A"/>
                </a:buClr>
                <a:buSzPct val="80000"/>
                <a:buFont typeface="Wingdings" pitchFamily="2" charset="2"/>
                <a:buChar char="n"/>
              </a:pPr>
              <a:endParaRPr lang="en-US" sz="2000" smtClean="0">
                <a:solidFill>
                  <a:srgbClr val="000000"/>
                </a:solidFill>
                <a:latin typeface="Arial" charset="0"/>
                <a:ea typeface="ＭＳ Ｐゴシック" pitchFamily="11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90" y="1896720"/>
            <a:ext cx="2253710" cy="1389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>
          <a:xfrm>
            <a:off x="7123312" y="3288386"/>
            <a:ext cx="2020688" cy="176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Liubov Samoylova (X-ray Optics)</a:t>
            </a:r>
          </a:p>
        </p:txBody>
      </p:sp>
    </p:spTree>
    <p:extLst>
      <p:ext uri="{BB962C8B-B14F-4D97-AF65-F5344CB8AC3E}">
        <p14:creationId xmlns:p14="http://schemas.microsoft.com/office/powerpoint/2010/main" val="5891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</TotalTime>
  <Words>1430</Words>
  <Application>Microsoft Macintosh PowerPoint</Application>
  <PresentationFormat>On-screen Show (4:3)</PresentationFormat>
  <Paragraphs>328</Paragraphs>
  <Slides>59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template-european-xfel-gmbh_presentation</vt:lpstr>
      <vt:lpstr>Document</vt:lpstr>
      <vt:lpstr>Photon beamlines </vt:lpstr>
      <vt:lpstr>Beamline design</vt:lpstr>
      <vt:lpstr>Overview</vt:lpstr>
      <vt:lpstr>Imagers</vt:lpstr>
      <vt:lpstr>Imagers  (Transmissive, 2D, Pop-in Monitors IMPG 1+2)</vt:lpstr>
      <vt:lpstr>Simulation of Imager Views</vt:lpstr>
      <vt:lpstr>Get FEL simulation data for commissioning: web access to  FAST code (M.Yurkov, E. Schneidmiller) results</vt:lpstr>
      <vt:lpstr>Pick up the selected pulse data in hdf5 format </vt:lpstr>
      <vt:lpstr>Propagate wavefront hdf5 data  using WPG wave optics software</vt:lpstr>
      <vt:lpstr>Filter</vt:lpstr>
      <vt:lpstr>Filter</vt:lpstr>
      <vt:lpstr>Cu- Filter around 9 keV can be used for wavelength calibration</vt:lpstr>
      <vt:lpstr>SRA</vt:lpstr>
      <vt:lpstr>Spontaneous Radiation Aperture (SRA): The only slit in SASE1 tunnels</vt:lpstr>
      <vt:lpstr>K-mono (‘K’ from undulator-k)</vt:lpstr>
      <vt:lpstr>K-mono</vt:lpstr>
      <vt:lpstr>K-mono (2011 design)</vt:lpstr>
      <vt:lpstr>K-mono in action</vt:lpstr>
      <vt:lpstr>XGMs</vt:lpstr>
      <vt:lpstr>Solid Attenuators</vt:lpstr>
      <vt:lpstr>Solid Attenuator </vt:lpstr>
      <vt:lpstr>Attenuator plates mounted </vt:lpstr>
      <vt:lpstr>PowerPoint Presentation</vt:lpstr>
      <vt:lpstr>Solid Attenuator panel</vt:lpstr>
      <vt:lpstr>Compound Refractive Lenses (CRLs)</vt:lpstr>
      <vt:lpstr>Compound Refractive Lenses (CRLs)</vt:lpstr>
      <vt:lpstr>CRLs in XTD2+9</vt:lpstr>
      <vt:lpstr>Mirrors</vt:lpstr>
      <vt:lpstr>Mirror M1 + M2 (offset mirrors)</vt:lpstr>
      <vt:lpstr>Mirror M3 (distribution mirror)</vt:lpstr>
      <vt:lpstr>Mirrors: Technical realisation</vt:lpstr>
      <vt:lpstr>Temperature drift of bender</vt:lpstr>
      <vt:lpstr>Mirror chambers</vt:lpstr>
      <vt:lpstr>Mirror (‘CHOMs’) panels  (= Chamber for horizontal offset mirrors)</vt:lpstr>
      <vt:lpstr>Caution: Liquid Metal Cooling!</vt:lpstr>
      <vt:lpstr>Photon beam loss monitor</vt:lpstr>
      <vt:lpstr>Fast shutdown of beam:  The Photon Beam Loss Monitor concept</vt:lpstr>
      <vt:lpstr>PBLM after every beam steering element</vt:lpstr>
      <vt:lpstr>PBLM panel</vt:lpstr>
      <vt:lpstr>MCP</vt:lpstr>
      <vt:lpstr>Hirex</vt:lpstr>
      <vt:lpstr>Hirex spectrometer</vt:lpstr>
      <vt:lpstr>Hirex spectrometer</vt:lpstr>
      <vt:lpstr>500 m empty pipe</vt:lpstr>
      <vt:lpstr>500 m empty pipe</vt:lpstr>
      <vt:lpstr>PowerPoint Presentation</vt:lpstr>
      <vt:lpstr>Alignment of beam transport</vt:lpstr>
      <vt:lpstr>Can we damage anything during first photon beam commissioning ? </vt:lpstr>
      <vt:lpstr>Further help:  Ray tracing plots (Alfresco WP73)</vt:lpstr>
      <vt:lpstr>Mono 1+2</vt:lpstr>
      <vt:lpstr>Monochromator </vt:lpstr>
      <vt:lpstr>Mono 1</vt:lpstr>
      <vt:lpstr>Mono 2</vt:lpstr>
      <vt:lpstr>SPB devices (CRL, Pulse picker, Attenuator) </vt:lpstr>
      <vt:lpstr>Pulse picker</vt:lpstr>
      <vt:lpstr>Attenuator (SPB)</vt:lpstr>
      <vt:lpstr>Shutters</vt:lpstr>
      <vt:lpstr>Shutter</vt:lpstr>
      <vt:lpstr>PowerPoint Presentation</vt:lpstr>
    </vt:vector>
  </TitlesOfParts>
  <Company>European XFEL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 beamlines </dc:title>
  <dc:creator>Harald Sinn</dc:creator>
  <cp:lastModifiedBy>Harald Sinn</cp:lastModifiedBy>
  <cp:revision>65</cp:revision>
  <dcterms:created xsi:type="dcterms:W3CDTF">2016-11-20T17:47:20Z</dcterms:created>
  <dcterms:modified xsi:type="dcterms:W3CDTF">2016-11-24T06:07:14Z</dcterms:modified>
</cp:coreProperties>
</file>