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75" r:id="rId3"/>
    <p:sldId id="259" r:id="rId4"/>
    <p:sldId id="282" r:id="rId5"/>
    <p:sldId id="326" r:id="rId6"/>
    <p:sldId id="283" r:id="rId7"/>
    <p:sldId id="312" r:id="rId8"/>
    <p:sldId id="284" r:id="rId9"/>
    <p:sldId id="313" r:id="rId10"/>
    <p:sldId id="281" r:id="rId11"/>
    <p:sldId id="289" r:id="rId12"/>
    <p:sldId id="290" r:id="rId13"/>
    <p:sldId id="293" r:id="rId14"/>
    <p:sldId id="291" r:id="rId15"/>
    <p:sldId id="294" r:id="rId16"/>
    <p:sldId id="295" r:id="rId17"/>
    <p:sldId id="296" r:id="rId18"/>
    <p:sldId id="301" r:id="rId19"/>
    <p:sldId id="299" r:id="rId20"/>
    <p:sldId id="303" r:id="rId21"/>
    <p:sldId id="276" r:id="rId22"/>
    <p:sldId id="277" r:id="rId23"/>
    <p:sldId id="278" r:id="rId24"/>
    <p:sldId id="279" r:id="rId25"/>
    <p:sldId id="280" r:id="rId26"/>
    <p:sldId id="335" r:id="rId27"/>
    <p:sldId id="336" r:id="rId28"/>
    <p:sldId id="334" r:id="rId29"/>
    <p:sldId id="285" r:id="rId30"/>
    <p:sldId id="273" r:id="rId31"/>
    <p:sldId id="328" r:id="rId32"/>
    <p:sldId id="331" r:id="rId33"/>
    <p:sldId id="332" r:id="rId34"/>
    <p:sldId id="330" r:id="rId35"/>
    <p:sldId id="310" r:id="rId36"/>
    <p:sldId id="307" r:id="rId37"/>
    <p:sldId id="320" r:id="rId38"/>
    <p:sldId id="309" r:id="rId39"/>
    <p:sldId id="304" r:id="rId40"/>
    <p:sldId id="311" r:id="rId41"/>
    <p:sldId id="317" r:id="rId42"/>
    <p:sldId id="286" r:id="rId43"/>
    <p:sldId id="333" r:id="rId44"/>
    <p:sldId id="287" r:id="rId45"/>
    <p:sldId id="325" r:id="rId46"/>
    <p:sldId id="318" r:id="rId47"/>
    <p:sldId id="288" r:id="rId48"/>
    <p:sldId id="314" r:id="rId49"/>
    <p:sldId id="315" r:id="rId50"/>
    <p:sldId id="337" r:id="rId5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59" autoAdjust="0"/>
    <p:restoredTop sz="95752" autoAdjust="0"/>
  </p:normalViewPr>
  <p:slideViewPr>
    <p:cSldViewPr snapToGrid="0">
      <p:cViewPr>
        <p:scale>
          <a:sx n="50" d="100"/>
          <a:sy n="50" d="100"/>
        </p:scale>
        <p:origin x="-677" y="-547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430"/>
    </p:cViewPr>
  </p:sorterViewPr>
  <p:notesViewPr>
    <p:cSldViewPr snapToGrid="0">
      <p:cViewPr>
        <p:scale>
          <a:sx n="100" d="100"/>
          <a:sy n="100" d="100"/>
        </p:scale>
        <p:origin x="-3468" y="-72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image" Target="../media/image9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280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F035CA18-3BB8-4B0E-90A0-E53A41CDF4AD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364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8DEB5-212A-4CAF-9880-70E92CE7410A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Upper area: </a:t>
            </a:r>
            <a:r>
              <a:rPr lang="en-GB" sz="1100" b="1"/>
              <a:t>Title</a:t>
            </a:r>
            <a:r>
              <a:rPr lang="en-GB" sz="1100"/>
              <a:t> of your talk, max. 2 rows of the defined size (55 pt)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Lower area </a:t>
            </a:r>
            <a:r>
              <a:rPr lang="en-GB" sz="1100" b="1"/>
              <a:t>(subtitle):</a:t>
            </a:r>
            <a:r>
              <a:rPr lang="en-GB" sz="1100"/>
              <a:t> Conference/meeting/workshop, location, date, </a:t>
            </a:r>
            <a:br>
              <a:rPr lang="en-GB" sz="1100"/>
            </a:br>
            <a:r>
              <a:rPr lang="en-GB" sz="1100"/>
              <a:t>  your name and affiliation, </a:t>
            </a:r>
            <a:br>
              <a:rPr lang="en-GB" sz="1100"/>
            </a:br>
            <a:r>
              <a:rPr lang="en-GB" sz="1100"/>
              <a:t>  max. 4 rows of the defined size (32 pt)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Change the </a:t>
            </a:r>
            <a:r>
              <a:rPr lang="en-GB" sz="1100" b="1"/>
              <a:t>partner logos</a:t>
            </a:r>
            <a:r>
              <a:rPr lang="en-GB" sz="1100"/>
              <a:t> or add others in the last row.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BDE2BBD1-A42A-4887-83C3-498991A85F82}" type="slidenum">
              <a:rPr lang="de-DE" sz="1200"/>
              <a:pPr/>
              <a:t>38</a:t>
            </a:fld>
            <a:endParaRPr lang="de-DE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042" y="4343693"/>
            <a:ext cx="5027916" cy="411392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the EoI for WPnumber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row in the footer area: write the institute name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1165D-8C60-4D83-B3C2-DB0C16BC1284}" type="slidenum">
              <a:rPr lang="de-DE"/>
              <a:pPr/>
              <a:t>50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877" indent="-285722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2888" indent="-228578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043" indent="-228578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199" indent="-228578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354" indent="-22857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509" indent="-22857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8664" indent="-22857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5819" indent="-22857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EA3BAC4A-6422-46F9-BF18-A3CD6A891932}" type="slidenum">
              <a:rPr lang="de-DE" sz="1200"/>
              <a:pPr/>
              <a:t>2</a:t>
            </a:fld>
            <a:endParaRPr lang="de-DE" sz="1200"/>
          </a:p>
        </p:txBody>
      </p:sp>
      <p:sp>
        <p:nvSpPr>
          <p:cNvPr id="5017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marL="228578" indent="-228578"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How to edit the title slide</a:t>
            </a:r>
          </a:p>
          <a:p>
            <a:pPr marL="228578" indent="-228578">
              <a:spcBef>
                <a:spcPct val="0"/>
              </a:spcBef>
              <a:spcAft>
                <a:spcPct val="20000"/>
              </a:spcAft>
            </a:pPr>
            <a:endParaRPr lang="en-GB"/>
          </a:p>
          <a:p>
            <a:pPr marL="228578" indent="-228578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/>
              <a:t>  Upper area: </a:t>
            </a:r>
            <a:r>
              <a:rPr lang="en-GB" b="1"/>
              <a:t>Title</a:t>
            </a:r>
            <a:r>
              <a:rPr lang="en-GB"/>
              <a:t> of your talk, max. 2 rows of the defined size (55 pt)</a:t>
            </a:r>
          </a:p>
          <a:p>
            <a:pPr marL="228578" indent="-228578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/>
              <a:t>  Lower area </a:t>
            </a:r>
            <a:r>
              <a:rPr lang="en-GB" b="1"/>
              <a:t>(subtitle):</a:t>
            </a:r>
            <a:r>
              <a:rPr lang="en-GB"/>
              <a:t> Conference/meeting/workshop, location, date, </a:t>
            </a:r>
            <a:br>
              <a:rPr lang="en-GB"/>
            </a:br>
            <a:r>
              <a:rPr lang="en-GB"/>
              <a:t>  your name and affiliation, </a:t>
            </a:r>
            <a:br>
              <a:rPr lang="en-GB"/>
            </a:br>
            <a:r>
              <a:rPr lang="en-GB"/>
              <a:t>  max. 4 rows of the defined size (32 pt)</a:t>
            </a:r>
          </a:p>
          <a:p>
            <a:pPr marL="228578" indent="-228578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/>
              <a:t> Change the </a:t>
            </a:r>
            <a:r>
              <a:rPr lang="en-GB" b="1"/>
              <a:t>partner logos</a:t>
            </a:r>
            <a:r>
              <a:rPr lang="en-GB"/>
              <a:t> or add others in the last row.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1165D-8C60-4D83-B3C2-DB0C16BC1284}" type="slidenum">
              <a:rPr lang="de-DE"/>
              <a:pPr/>
              <a:t>3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85FD0-6647-464E-8120-8B74EE7CC2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01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EFD1B3-3C08-4DF6-8EF5-CF8D9A782E83}" type="slidenum">
              <a:rPr lang="en-GB"/>
              <a:pPr/>
              <a:t>16</a:t>
            </a:fld>
            <a:endParaRPr lang="en-GB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EFD1B3-3C08-4DF6-8EF5-CF8D9A782E83}" type="slidenum">
              <a:rPr lang="en-GB"/>
              <a:pPr/>
              <a:t>17</a:t>
            </a:fld>
            <a:endParaRPr lang="en-GB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1165D-8C60-4D83-B3C2-DB0C16BC1284}" type="slidenum">
              <a:rPr lang="de-DE"/>
              <a:pPr/>
              <a:t>21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480" y="4343693"/>
            <a:ext cx="5487042" cy="411392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362BF-BB3C-4E8B-AA88-1FB36F9C16BF}" type="slidenum">
              <a:rPr lang="de-DE" smtClean="0"/>
              <a:pPr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602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BDE2BBD1-A42A-4887-83C3-498991A85F82}" type="slidenum">
              <a:rPr lang="de-DE" sz="1200"/>
              <a:pPr/>
              <a:t>36</a:t>
            </a:fld>
            <a:endParaRPr lang="de-DE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042" y="4343693"/>
            <a:ext cx="5027916" cy="411392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dirty="0" smtClean="0">
                <a:ea typeface="ＭＳ Ｐゴシック" pitchFamily="112" charset="-128"/>
              </a:rPr>
              <a:t>   </a:t>
            </a:r>
            <a:r>
              <a:rPr lang="en-GB" sz="1100" b="1" dirty="0" smtClean="0">
                <a:ea typeface="ＭＳ Ｐゴシック" pitchFamily="112" charset="-128"/>
              </a:rPr>
              <a:t>Before you start</a:t>
            </a:r>
            <a:r>
              <a:rPr lang="en-GB" sz="1100" dirty="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dirty="0" smtClean="0">
                <a:ea typeface="ＭＳ Ｐゴシック" pitchFamily="112" charset="-128"/>
              </a:rPr>
              <a:t>Master Slide view</a:t>
            </a:r>
            <a:r>
              <a:rPr lang="en-GB" sz="1100" dirty="0" smtClean="0">
                <a:ea typeface="ＭＳ Ｐゴシック" pitchFamily="112" charset="-128"/>
              </a:rPr>
              <a:t>:   </a:t>
            </a:r>
            <a:br>
              <a:rPr lang="en-GB" sz="1100" dirty="0" smtClean="0">
                <a:ea typeface="ＭＳ Ｐゴシック" pitchFamily="112" charset="-128"/>
              </a:rPr>
            </a:br>
            <a:r>
              <a:rPr lang="en-GB" sz="1100" dirty="0" smtClean="0">
                <a:ea typeface="ＭＳ Ｐゴシック" pitchFamily="112" charset="-128"/>
              </a:rPr>
              <a:t>   Menu button “View”,</a:t>
            </a:r>
            <a:r>
              <a:rPr lang="en-GB" sz="1100" dirty="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dirty="0" smtClean="0">
                <a:ea typeface="ＭＳ Ｐゴシック" pitchFamily="112" charset="-128"/>
                <a:sym typeface="Wingdings" pitchFamily="2" charset="2"/>
              </a:rPr>
            </a:br>
            <a:endParaRPr lang="en-GB" sz="1100" dirty="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dirty="0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dirty="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dirty="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dirty="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dirty="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dirty="0" smtClean="0">
                <a:ea typeface="ＭＳ Ｐゴシック" pitchFamily="112" charset="-128"/>
                <a:sym typeface="Wingdings" pitchFamily="2" charset="2"/>
              </a:rPr>
              <a:t>       Delete the existent text and write the title of the </a:t>
            </a:r>
            <a:r>
              <a:rPr lang="en-GB" sz="1100" dirty="0" err="1" smtClean="0">
                <a:ea typeface="ＭＳ Ｐゴシック" pitchFamily="112" charset="-128"/>
                <a:sym typeface="Wingdings" pitchFamily="2" charset="2"/>
              </a:rPr>
              <a:t>EoI</a:t>
            </a:r>
            <a:r>
              <a:rPr lang="en-GB" sz="1100" dirty="0" smtClean="0">
                <a:ea typeface="ＭＳ Ｐゴシック" pitchFamily="112" charset="-128"/>
                <a:sym typeface="Wingdings" pitchFamily="2" charset="2"/>
              </a:rPr>
              <a:t> for </a:t>
            </a:r>
            <a:r>
              <a:rPr lang="en-GB" sz="1100" dirty="0" err="1" smtClean="0">
                <a:ea typeface="ＭＳ Ｐゴシック" pitchFamily="112" charset="-128"/>
                <a:sym typeface="Wingdings" pitchFamily="2" charset="2"/>
              </a:rPr>
              <a:t>WPnumber</a:t>
            </a:r>
            <a:r>
              <a:rPr lang="en-GB" sz="1100" dirty="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dirty="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dirty="0" smtClean="0">
                <a:ea typeface="ＭＳ Ｐゴシック" pitchFamily="112" charset="-128"/>
                <a:sym typeface="Wingdings" pitchFamily="2" charset="2"/>
              </a:rPr>
              <a:t>   2)  The row in the footer area: write the institute name  </a:t>
            </a:r>
            <a:br>
              <a:rPr lang="en-GB" sz="1100" dirty="0" smtClean="0">
                <a:ea typeface="ＭＳ Ｐゴシック" pitchFamily="112" charset="-128"/>
                <a:sym typeface="Wingdings" pitchFamily="2" charset="2"/>
              </a:rPr>
            </a:br>
            <a:endParaRPr lang="en-GB" sz="1100" dirty="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b="1" dirty="0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dirty="0" smtClean="0">
              <a:ea typeface="ＭＳ Ｐゴシック" pitchFamily="112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dirty="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AED1BB-FE41-4B34-8868-58B8EAB3BB7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66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697EAD-642F-47FE-85E0-4AAA449E39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77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3044825" y="1347788"/>
            <a:ext cx="2774950" cy="215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3044825" y="3652838"/>
            <a:ext cx="2774950" cy="21542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1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444DB-05B6-43BB-8777-1B128EE4A0F9}" type="slidenum">
              <a:rPr lang="en-GB">
                <a:solidFill>
                  <a:srgbClr val="26174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261748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261748"/>
                </a:solidFill>
              </a:rPr>
              <a:t>7 May 2014, MAC Meeting </a:t>
            </a:r>
            <a:r>
              <a:rPr lang="de-DE" err="1">
                <a:solidFill>
                  <a:srgbClr val="261748"/>
                </a:solidFill>
              </a:rPr>
              <a:t>at</a:t>
            </a:r>
            <a:r>
              <a:rPr lang="de-DE">
                <a:solidFill>
                  <a:srgbClr val="261748"/>
                </a:solidFill>
              </a:rPr>
              <a:t> DESY, Hamburg</a:t>
            </a:r>
            <a:endParaRPr lang="en-GB">
              <a:solidFill>
                <a:srgbClr val="261748"/>
              </a:solidFill>
            </a:endParaRPr>
          </a:p>
          <a:p>
            <a:pPr>
              <a:defRPr/>
            </a:pPr>
            <a:r>
              <a:rPr lang="de-DE">
                <a:solidFill>
                  <a:srgbClr val="261748"/>
                </a:solidFill>
              </a:rPr>
              <a:t>Stefan Choroba, XFEL WP Leader WP1 High Power RF, DESY</a:t>
            </a:r>
            <a:endParaRPr lang="en-GB">
              <a:solidFill>
                <a:srgbClr val="261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804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1577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518E81-CA98-483E-BA30-586BB5DF922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560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17DB07-F910-4CAF-9890-D556C9E9502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72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A67E70-BF59-4BB7-B294-AE2BA67D4E8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5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19C896-DA6A-4400-8C14-50907EB4EF5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63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01219B-1E0C-4AD5-9BA5-31ADD49287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445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53F5AD-B768-4BD1-BFC6-9F80796D57F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79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640F77-37AB-4F36-92C1-08296952260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51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9DD594-1494-490C-A2F0-850B64D3D3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17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BA1EBF86-6A8F-4A06-BB51-46337A5CF2A5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chemeClr val="bg1"/>
                </a:solidFill>
              </a:rPr>
              <a:t>Accelerator Overview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" name="Text Box 123"/>
          <p:cNvSpPr txBox="1">
            <a:spLocks noChangeArrowheads="1"/>
          </p:cNvSpPr>
          <p:nvPr/>
        </p:nvSpPr>
        <p:spPr bwMode="auto">
          <a:xfrm>
            <a:off x="115200" y="6508000"/>
            <a:ext cx="6629400" cy="3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00000"/>
              </a:lnSpc>
              <a:spcBef>
                <a:spcPts val="0"/>
              </a:spcBef>
              <a:buClrTx/>
              <a:buFontTx/>
              <a:buNone/>
            </a:pPr>
            <a:r>
              <a:rPr lang="en-US" sz="900" dirty="0" smtClean="0">
                <a:solidFill>
                  <a:schemeClr val="tx1"/>
                </a:solidFill>
              </a:rPr>
              <a:t>Winni</a:t>
            </a:r>
            <a:r>
              <a:rPr lang="en-US" sz="900" baseline="0" dirty="0" smtClean="0">
                <a:solidFill>
                  <a:schemeClr val="tx1"/>
                </a:solidFill>
              </a:rPr>
              <a:t> Decking</a:t>
            </a:r>
          </a:p>
          <a:p>
            <a:pPr eaLnBrk="0" hangingPunct="0">
              <a:lnSpc>
                <a:spcPct val="100000"/>
              </a:lnSpc>
              <a:spcBef>
                <a:spcPts val="0"/>
              </a:spcBef>
              <a:buClrTx/>
              <a:buFontTx/>
              <a:buNone/>
            </a:pPr>
            <a:r>
              <a:rPr lang="en-US" sz="900" baseline="0" dirty="0" smtClean="0">
                <a:solidFill>
                  <a:schemeClr val="tx1"/>
                </a:solidFill>
              </a:rPr>
              <a:t>Joint APS Seminar, 24.11.2016</a:t>
            </a:r>
            <a:r>
              <a:rPr lang="en-GB" sz="1000" dirty="0" smtClean="0">
                <a:solidFill>
                  <a:schemeClr val="bg1"/>
                </a:solidFill>
              </a:rPr>
              <a:t>title </a:t>
            </a:r>
            <a:r>
              <a:rPr lang="en-GB" sz="1000" dirty="0" smtClean="0">
                <a:solidFill>
                  <a:schemeClr val="bg1"/>
                </a:solidFill>
              </a:rPr>
              <a:t>of your talk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9" r:id="rId12"/>
    <p:sldLayoutId id="2147483670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3" Type="http://schemas.openxmlformats.org/officeDocument/2006/relationships/image" Target="../media/image95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" y="2613515"/>
            <a:ext cx="8823960" cy="3205466"/>
          </a:xfrm>
        </p:spPr>
        <p:txBody>
          <a:bodyPr/>
          <a:lstStyle/>
          <a:p>
            <a:r>
              <a:rPr lang="en-GB" sz="2400" dirty="0" smtClean="0"/>
              <a:t>Winni </a:t>
            </a:r>
            <a:r>
              <a:rPr lang="en-GB" sz="2400" dirty="0" smtClean="0"/>
              <a:t>Decking</a:t>
            </a:r>
          </a:p>
          <a:p>
            <a:r>
              <a:rPr lang="en-GB" sz="2400" dirty="0" smtClean="0"/>
              <a:t>(with slides from C. Gerth, D. Noelle, H. Weise, S. Choroba, M. Omet, J. Branlard, …)</a:t>
            </a:r>
          </a:p>
          <a:p>
            <a:endParaRPr lang="en-GB" sz="2400" dirty="0" smtClean="0"/>
          </a:p>
          <a:p>
            <a:r>
              <a:rPr lang="en-GB" sz="2400" dirty="0" smtClean="0"/>
              <a:t>Joint Accelerator &amp; Photon Systems </a:t>
            </a:r>
            <a:r>
              <a:rPr lang="en-GB" sz="2400" dirty="0" smtClean="0"/>
              <a:t> Commissioning </a:t>
            </a:r>
            <a:r>
              <a:rPr lang="en-GB" sz="2400" dirty="0" smtClean="0"/>
              <a:t>Seminar</a:t>
            </a:r>
          </a:p>
          <a:p>
            <a:r>
              <a:rPr lang="en-GB" sz="2400" dirty="0" smtClean="0"/>
              <a:t>24.11.2016</a:t>
            </a:r>
            <a:endParaRPr lang="en-GB" sz="2400" dirty="0"/>
          </a:p>
        </p:txBody>
      </p:sp>
      <p:sp>
        <p:nvSpPr>
          <p:cNvPr id="83986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939800" y="983933"/>
            <a:ext cx="7251700" cy="1844675"/>
          </a:xfrm>
          <a:ln/>
        </p:spPr>
        <p:txBody>
          <a:bodyPr/>
          <a:lstStyle/>
          <a:p>
            <a:r>
              <a:rPr lang="en-GB" sz="4000" b="1" dirty="0" smtClean="0"/>
              <a:t>European XFEL Accelerator</a:t>
            </a:r>
            <a:endParaRPr lang="en-GB" sz="4000" b="1" dirty="0"/>
          </a:p>
        </p:txBody>
      </p:sp>
      <p:pic>
        <p:nvPicPr>
          <p:cNvPr id="83987" name="Picture 19" descr="DESY-Logo-cyan-RGB_Hintergrund weis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8" name="Picture 20" descr="Helmholtz_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7" y="1246892"/>
            <a:ext cx="5980087" cy="43611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391" y="2121574"/>
            <a:ext cx="2351870" cy="1523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70831" y="1119246"/>
            <a:ext cx="3073169" cy="549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en-GB" sz="1600" dirty="0">
                <a:solidFill>
                  <a:srgbClr val="261748"/>
                </a:solidFill>
              </a:rPr>
              <a:t>maximum energy reach </a:t>
            </a:r>
          </a:p>
          <a:p>
            <a:pPr marL="180000" lvl="1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r>
              <a:rPr lang="en-GB" sz="1200" dirty="0">
                <a:solidFill>
                  <a:srgbClr val="261748"/>
                </a:solidFill>
              </a:rPr>
              <a:t> after tunnel installation </a:t>
            </a:r>
            <a:r>
              <a:rPr lang="en-GB" sz="1200" i="1" dirty="0">
                <a:solidFill>
                  <a:srgbClr val="261748"/>
                </a:solidFill>
              </a:rPr>
              <a:t>and</a:t>
            </a:r>
          </a:p>
          <a:p>
            <a:pPr marL="180000" lvl="1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r>
              <a:rPr lang="en-GB" sz="1200" dirty="0">
                <a:solidFill>
                  <a:srgbClr val="261748"/>
                </a:solidFill>
              </a:rPr>
              <a:t> according to accelerator module test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en-GB" sz="1200" dirty="0">
              <a:solidFill>
                <a:srgbClr val="261748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en-GB" sz="1600" dirty="0" smtClean="0">
              <a:solidFill>
                <a:srgbClr val="261748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en-GB" sz="1600" dirty="0">
              <a:solidFill>
                <a:srgbClr val="261748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en-GB" sz="1600" dirty="0" smtClean="0">
              <a:solidFill>
                <a:srgbClr val="261748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en-GB" sz="1600" dirty="0">
              <a:solidFill>
                <a:srgbClr val="261748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en-GB" sz="1600" dirty="0" smtClean="0">
              <a:solidFill>
                <a:srgbClr val="261748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en-GB" sz="1600" dirty="0">
              <a:solidFill>
                <a:srgbClr val="261748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en-GB" sz="1600" dirty="0" smtClean="0">
                <a:solidFill>
                  <a:srgbClr val="261748"/>
                </a:solidFill>
              </a:rPr>
              <a:t>the </a:t>
            </a:r>
            <a:r>
              <a:rPr lang="en-GB" sz="1600" dirty="0">
                <a:solidFill>
                  <a:srgbClr val="261748"/>
                </a:solidFill>
              </a:rPr>
              <a:t>maximum energy during FEL operation needs to respect the bunch compressor (BC) working points </a:t>
            </a:r>
          </a:p>
          <a:p>
            <a:pPr marL="180000" lvl="1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r>
              <a:rPr lang="en-GB" sz="1200" dirty="0">
                <a:solidFill>
                  <a:srgbClr val="261748"/>
                </a:solidFill>
              </a:rPr>
              <a:t> 2.4 GeV nominal BC2 energy </a:t>
            </a:r>
          </a:p>
          <a:p>
            <a:pPr marL="180000" lvl="1" fontAlgn="base"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en-GB" sz="1200" dirty="0">
                <a:solidFill>
                  <a:srgbClr val="261748"/>
                </a:solidFill>
              </a:rPr>
              <a:t>        leads to approx. 19.5 GeV </a:t>
            </a:r>
          </a:p>
          <a:p>
            <a:pPr marL="180000" lvl="1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r>
              <a:rPr lang="en-GB" sz="1200" dirty="0">
                <a:solidFill>
                  <a:srgbClr val="261748"/>
                </a:solidFill>
              </a:rPr>
              <a:t> higher BC2 energy (e.g. 3.3 GeV)</a:t>
            </a:r>
          </a:p>
          <a:p>
            <a:pPr marL="0" lvl="1" fontAlgn="base"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en-GB" sz="1200" dirty="0">
                <a:solidFill>
                  <a:srgbClr val="261748"/>
                </a:solidFill>
              </a:rPr>
              <a:t>            allows for &gt; 20 GeV</a:t>
            </a:r>
          </a:p>
          <a:p>
            <a:pPr fontAlgn="base">
              <a:spcBef>
                <a:spcPts val="17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en-GB" sz="1600" b="1" dirty="0" smtClean="0">
                <a:solidFill>
                  <a:srgbClr val="261748"/>
                </a:solidFill>
              </a:rPr>
              <a:t>increased </a:t>
            </a:r>
            <a:r>
              <a:rPr lang="en-GB" sz="1600" b="1" dirty="0">
                <a:solidFill>
                  <a:srgbClr val="261748"/>
                </a:solidFill>
              </a:rPr>
              <a:t>max. energy assures higher availability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Reach of European XFEL Modules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95561" y="5630979"/>
            <a:ext cx="5238489" cy="230832"/>
            <a:chOff x="495561" y="5038383"/>
            <a:chExt cx="5238489" cy="230832"/>
          </a:xfrm>
        </p:grpSpPr>
        <p:sp>
          <p:nvSpPr>
            <p:cNvPr id="4" name="TextBox 3"/>
            <p:cNvSpPr txBox="1"/>
            <p:nvPr/>
          </p:nvSpPr>
          <p:spPr>
            <a:xfrm>
              <a:off x="495561" y="5038383"/>
              <a:ext cx="223200" cy="2308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de-DE" sz="900" dirty="0">
                  <a:solidFill>
                    <a:srgbClr val="261748"/>
                  </a:solidFill>
                </a:rPr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8369" y="5038383"/>
              <a:ext cx="651600" cy="2308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de-DE" sz="900" dirty="0">
                  <a:solidFill>
                    <a:srgbClr val="261748"/>
                  </a:solidFill>
                </a:rPr>
                <a:t>CS2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69577" y="5038383"/>
              <a:ext cx="659414" cy="2308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de-DE" sz="900" dirty="0">
                  <a:solidFill>
                    <a:srgbClr val="261748"/>
                  </a:solidFill>
                </a:rPr>
                <a:t>CS3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28599" y="5038383"/>
              <a:ext cx="651600" cy="2308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de-DE" sz="900" dirty="0">
                  <a:solidFill>
                    <a:srgbClr val="261748"/>
                  </a:solidFill>
                </a:rPr>
                <a:t>CS4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79807" y="5038383"/>
              <a:ext cx="651600" cy="2308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de-DE" sz="900" dirty="0">
                  <a:solidFill>
                    <a:srgbClr val="261748"/>
                  </a:solidFill>
                </a:rPr>
                <a:t>CS5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31015" y="5038383"/>
              <a:ext cx="651600" cy="2308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de-DE" sz="900" dirty="0">
                  <a:solidFill>
                    <a:srgbClr val="261748"/>
                  </a:solidFill>
                </a:rPr>
                <a:t>CS6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82223" y="5038383"/>
              <a:ext cx="651600" cy="2308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de-DE" sz="900" dirty="0">
                  <a:solidFill>
                    <a:srgbClr val="261748"/>
                  </a:solidFill>
                </a:rPr>
                <a:t>CS7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33431" y="5038383"/>
              <a:ext cx="651600" cy="2308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de-DE" sz="900" dirty="0">
                  <a:solidFill>
                    <a:srgbClr val="261748"/>
                  </a:solidFill>
                </a:rPr>
                <a:t>CS8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84636" y="5038383"/>
              <a:ext cx="449414" cy="2308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de-DE" sz="900" dirty="0">
                  <a:solidFill>
                    <a:srgbClr val="261748"/>
                  </a:solidFill>
                </a:rPr>
                <a:t>CS9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62729" y="5965546"/>
            <a:ext cx="512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900" dirty="0">
                <a:solidFill>
                  <a:srgbClr val="261748"/>
                </a:solidFill>
              </a:rPr>
              <a:t>BC1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13937" y="5960670"/>
            <a:ext cx="512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900" dirty="0">
                <a:solidFill>
                  <a:srgbClr val="261748"/>
                </a:solidFill>
              </a:rPr>
              <a:t>BC2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5561" y="6184580"/>
            <a:ext cx="5560473" cy="2308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900" b="1" dirty="0">
                <a:solidFill>
                  <a:srgbClr val="261748"/>
                </a:solidFill>
              </a:rPr>
              <a:t>                   2.4 </a:t>
            </a:r>
            <a:r>
              <a:rPr lang="de-DE" sz="900" b="1" dirty="0" err="1">
                <a:solidFill>
                  <a:srgbClr val="261748"/>
                </a:solidFill>
              </a:rPr>
              <a:t>GeV</a:t>
            </a:r>
            <a:r>
              <a:rPr lang="de-DE" sz="900" b="1" dirty="0">
                <a:solidFill>
                  <a:srgbClr val="261748"/>
                </a:solidFill>
              </a:rPr>
              <a:t>                                                                                             15.1             17.9      19.5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44169" y="1455420"/>
            <a:ext cx="8455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900" dirty="0">
                <a:solidFill>
                  <a:srgbClr val="FF0000"/>
                </a:solidFill>
              </a:rPr>
              <a:t>17.5 </a:t>
            </a:r>
            <a:r>
              <a:rPr lang="de-DE" sz="900" dirty="0" err="1">
                <a:solidFill>
                  <a:srgbClr val="FF0000"/>
                </a:solidFill>
              </a:rPr>
              <a:t>GeV</a:t>
            </a:r>
            <a:endParaRPr lang="de-DE" sz="9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1141" y="3376335"/>
            <a:ext cx="8455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900" dirty="0">
                <a:solidFill>
                  <a:srgbClr val="FF0000"/>
                </a:solidFill>
              </a:rPr>
              <a:t>23.6 MV/m</a:t>
            </a:r>
          </a:p>
        </p:txBody>
      </p:sp>
      <p:sp>
        <p:nvSpPr>
          <p:cNvPr id="3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</p:spPr>
        <p:txBody>
          <a:bodyPr/>
          <a:lstStyle/>
          <a:p>
            <a:pPr>
              <a:defRPr/>
            </a:pPr>
            <a:fld id="{C95B0A03-7FD4-488C-A6AB-DBF5D6C36893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type="title"/>
          </p:nvPr>
        </p:nvSpPr>
        <p:spPr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e-DE" altLang="de-DE" dirty="0" smtClean="0"/>
              <a:t>XFEL High Power </a:t>
            </a:r>
            <a:r>
              <a:rPr lang="de-DE" altLang="de-DE" dirty="0" smtClean="0"/>
              <a:t>RF - </a:t>
            </a:r>
            <a:r>
              <a:rPr lang="de-DE" altLang="de-DE" dirty="0" err="1" smtClean="0"/>
              <a:t>Overview</a:t>
            </a:r>
            <a:endParaRPr lang="en-GB" altLang="de-DE" dirty="0" smtClean="0"/>
          </a:p>
        </p:txBody>
      </p:sp>
      <p:sp>
        <p:nvSpPr>
          <p:cNvPr id="5126" name="Rectangle 4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95098" y="1258888"/>
            <a:ext cx="8874125" cy="5111432"/>
          </a:xfrm>
        </p:spPr>
        <p:txBody>
          <a:bodyPr/>
          <a:lstStyle/>
          <a:p>
            <a:pPr marL="0" indent="0" eaLnBrk="1" hangingPunct="1"/>
            <a:r>
              <a:rPr lang="en-US" altLang="de-DE" sz="1800" dirty="0" smtClean="0">
                <a:solidFill>
                  <a:schemeClr val="tx1"/>
                </a:solidFill>
              </a:rPr>
              <a:t>Number of </a:t>
            </a:r>
            <a:r>
              <a:rPr lang="en-US" altLang="de-DE" sz="1800" dirty="0" err="1" smtClean="0">
                <a:solidFill>
                  <a:schemeClr val="tx1"/>
                </a:solidFill>
              </a:rPr>
              <a:t>sc</a:t>
            </a:r>
            <a:r>
              <a:rPr lang="en-US" altLang="de-DE" sz="1800" dirty="0" smtClean="0">
                <a:solidFill>
                  <a:schemeClr val="tx1"/>
                </a:solidFill>
              </a:rPr>
              <a:t> cavities:		800 total for </a:t>
            </a:r>
            <a:r>
              <a:rPr lang="en-US" altLang="de-DE" sz="1800" b="1" dirty="0" smtClean="0">
                <a:solidFill>
                  <a:srgbClr val="FF0000"/>
                </a:solidFill>
              </a:rPr>
              <a:t>17.5GeV</a:t>
            </a:r>
            <a:r>
              <a:rPr lang="en-US" altLang="de-DE" sz="1800" dirty="0" smtClean="0">
                <a:solidFill>
                  <a:schemeClr val="tx1"/>
                </a:solidFill>
              </a:rPr>
              <a:t> </a:t>
            </a:r>
          </a:p>
          <a:p>
            <a:pPr marL="0" indent="0" eaLnBrk="1" hangingPunct="1"/>
            <a:r>
              <a:rPr lang="en-US" altLang="de-DE" sz="1800" dirty="0" smtClean="0">
                <a:solidFill>
                  <a:schemeClr val="tx1"/>
                </a:solidFill>
              </a:rPr>
              <a:t>Power per cavity:		</a:t>
            </a:r>
            <a:r>
              <a:rPr lang="en-US" altLang="de-DE" sz="1800" b="1" dirty="0" smtClean="0">
                <a:solidFill>
                  <a:srgbClr val="FF0000"/>
                </a:solidFill>
              </a:rPr>
              <a:t>122 kW</a:t>
            </a:r>
          </a:p>
          <a:p>
            <a:pPr marL="0" indent="0" eaLnBrk="1" hangingPunct="1"/>
            <a:r>
              <a:rPr lang="en-US" altLang="de-DE" sz="1800" dirty="0" smtClean="0">
                <a:solidFill>
                  <a:schemeClr val="tx1"/>
                </a:solidFill>
              </a:rPr>
              <a:t>Gradient at 17.5GeV:		</a:t>
            </a:r>
            <a:r>
              <a:rPr lang="en-US" altLang="de-DE" sz="1800" b="1" dirty="0" smtClean="0">
                <a:solidFill>
                  <a:srgbClr val="FF0000"/>
                </a:solidFill>
              </a:rPr>
              <a:t>23.6 MV/m </a:t>
            </a:r>
            <a:endParaRPr lang="de-DE" altLang="de-DE" sz="1800" b="1" dirty="0" smtClean="0">
              <a:solidFill>
                <a:srgbClr val="FF0000"/>
              </a:solidFill>
            </a:endParaRPr>
          </a:p>
          <a:p>
            <a:pPr marL="0" indent="0" eaLnBrk="1" hangingPunct="1"/>
            <a:r>
              <a:rPr lang="en-US" altLang="de-DE" sz="1800" dirty="0" smtClean="0">
                <a:solidFill>
                  <a:schemeClr val="tx1"/>
                </a:solidFill>
              </a:rPr>
              <a:t>Power per 32 cavities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de-DE" sz="1800" dirty="0" smtClean="0">
                <a:solidFill>
                  <a:schemeClr val="tx1"/>
                </a:solidFill>
              </a:rPr>
              <a:t>  (4 </a:t>
            </a:r>
            <a:r>
              <a:rPr lang="en-US" altLang="de-DE" sz="1800" dirty="0" err="1" smtClean="0">
                <a:solidFill>
                  <a:schemeClr val="tx1"/>
                </a:solidFill>
              </a:rPr>
              <a:t>cryo</a:t>
            </a:r>
            <a:r>
              <a:rPr lang="en-US" altLang="de-DE" sz="1800" dirty="0" smtClean="0">
                <a:solidFill>
                  <a:schemeClr val="tx1"/>
                </a:solidFill>
              </a:rPr>
              <a:t> modules): 		3.9MW </a:t>
            </a:r>
          </a:p>
          <a:p>
            <a:pPr marL="0" indent="0" eaLnBrk="1" hangingPunct="1"/>
            <a:r>
              <a:rPr lang="en-US" altLang="de-DE" sz="1800" dirty="0" smtClean="0">
                <a:solidFill>
                  <a:schemeClr val="tx1"/>
                </a:solidFill>
              </a:rPr>
              <a:t>Power per RF station:		</a:t>
            </a:r>
            <a:r>
              <a:rPr lang="en-US" altLang="de-DE" sz="1800" b="1" dirty="0" smtClean="0">
                <a:solidFill>
                  <a:srgbClr val="FF0000"/>
                </a:solidFill>
              </a:rPr>
              <a:t>5.2MW</a:t>
            </a:r>
            <a:r>
              <a:rPr lang="en-US" altLang="de-DE" sz="1800" dirty="0" smtClean="0">
                <a:solidFill>
                  <a:schemeClr val="tx1"/>
                </a:solidFill>
              </a:rPr>
              <a:t>	(including 10% losses </a:t>
            </a:r>
            <a:r>
              <a:rPr lang="en-US" altLang="de-DE" sz="1800" dirty="0" smtClean="0">
                <a:solidFill>
                  <a:schemeClr val="tx1"/>
                </a:solidFill>
              </a:rPr>
              <a:t> and </a:t>
            </a:r>
            <a:r>
              <a:rPr lang="en-US" altLang="de-DE" sz="1800" dirty="0" smtClean="0">
                <a:solidFill>
                  <a:schemeClr val="tx1"/>
                </a:solidFill>
              </a:rPr>
              <a:t>15%</a:t>
            </a:r>
            <a:r>
              <a:rPr lang="en-US" altLang="de-DE" sz="1800" dirty="0" smtClean="0">
                <a:solidFill>
                  <a:schemeClr val="tx1"/>
                </a:solidFill>
              </a:rPr>
              <a:t> </a:t>
            </a:r>
            <a:r>
              <a:rPr lang="en-US" altLang="de-DE" sz="1800" dirty="0" smtClean="0">
                <a:solidFill>
                  <a:schemeClr val="tx1"/>
                </a:solidFill>
              </a:rPr>
              <a:t>regulation </a:t>
            </a:r>
            <a:r>
              <a:rPr lang="en-US" altLang="de-DE" sz="1800" dirty="0" smtClean="0">
                <a:solidFill>
                  <a:schemeClr val="tx1"/>
                </a:solidFill>
              </a:rPr>
              <a:t>reserve)</a:t>
            </a:r>
            <a:endParaRPr lang="de-DE" altLang="de-DE" sz="1800" dirty="0" smtClean="0">
              <a:solidFill>
                <a:schemeClr val="tx1"/>
              </a:solidFill>
            </a:endParaRPr>
          </a:p>
          <a:p>
            <a:pPr marL="0" indent="0" eaLnBrk="1" hangingPunct="1"/>
            <a:r>
              <a:rPr lang="en-US" altLang="de-DE" sz="1800" dirty="0" smtClean="0">
                <a:solidFill>
                  <a:schemeClr val="tx1"/>
                </a:solidFill>
              </a:rPr>
              <a:t>Number of RF stations:		</a:t>
            </a:r>
            <a:r>
              <a:rPr lang="en-US" altLang="de-DE" sz="1800" b="1" dirty="0" smtClean="0">
                <a:solidFill>
                  <a:srgbClr val="FF0000"/>
                </a:solidFill>
              </a:rPr>
              <a:t>26</a:t>
            </a:r>
            <a:r>
              <a:rPr lang="en-US" altLang="de-DE" sz="1800" dirty="0" smtClean="0">
                <a:solidFill>
                  <a:schemeClr val="tx1"/>
                </a:solidFill>
              </a:rPr>
              <a:t>(orig. </a:t>
            </a:r>
            <a:r>
              <a:rPr lang="en-US" altLang="de-DE" sz="1800" b="1" dirty="0" smtClean="0">
                <a:solidFill>
                  <a:schemeClr val="tx1"/>
                </a:solidFill>
              </a:rPr>
              <a:t>27)</a:t>
            </a:r>
            <a:r>
              <a:rPr lang="en-US" altLang="de-DE" sz="1800" dirty="0" smtClean="0">
                <a:solidFill>
                  <a:schemeClr val="tx1"/>
                </a:solidFill>
              </a:rPr>
              <a:t>,</a:t>
            </a:r>
            <a:r>
              <a:rPr lang="en-US" altLang="de-DE" sz="1800" b="1" dirty="0" smtClean="0">
                <a:solidFill>
                  <a:schemeClr val="tx1"/>
                </a:solidFill>
              </a:rPr>
              <a:t> </a:t>
            </a:r>
            <a:r>
              <a:rPr lang="en-US" altLang="de-DE" sz="1800" dirty="0" smtClean="0">
                <a:solidFill>
                  <a:schemeClr val="tx1"/>
                </a:solidFill>
              </a:rPr>
              <a:t>active </a:t>
            </a:r>
            <a:r>
              <a:rPr lang="en-US" altLang="de-DE" sz="1800" b="1" dirty="0" smtClean="0">
                <a:solidFill>
                  <a:schemeClr val="tx1"/>
                </a:solidFill>
              </a:rPr>
              <a:t>25</a:t>
            </a:r>
          </a:p>
          <a:p>
            <a:pPr marL="0" indent="0" eaLnBrk="1" hangingPunct="1"/>
            <a:r>
              <a:rPr lang="en-US" altLang="de-DE" sz="1800" dirty="0" smtClean="0">
                <a:solidFill>
                  <a:schemeClr val="tx1"/>
                </a:solidFill>
              </a:rPr>
              <a:t>Macro </a:t>
            </a:r>
            <a:r>
              <a:rPr lang="en-US" altLang="de-DE" sz="1800" dirty="0" smtClean="0">
                <a:solidFill>
                  <a:schemeClr val="tx1"/>
                </a:solidFill>
              </a:rPr>
              <a:t>beam pulse duration:  	650</a:t>
            </a:r>
            <a:r>
              <a:rPr lang="de-DE" altLang="de-DE" sz="1800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altLang="de-DE" sz="1800" dirty="0" smtClean="0">
                <a:solidFill>
                  <a:schemeClr val="tx1"/>
                </a:solidFill>
              </a:rPr>
              <a:t>s</a:t>
            </a:r>
            <a:endParaRPr lang="de-DE" altLang="de-DE" sz="1800" dirty="0" smtClean="0">
              <a:solidFill>
                <a:schemeClr val="tx1"/>
              </a:solidFill>
            </a:endParaRPr>
          </a:p>
          <a:p>
            <a:pPr marL="0" indent="0" eaLnBrk="1" hangingPunct="1"/>
            <a:r>
              <a:rPr lang="en-US" altLang="de-DE" sz="1800" dirty="0" smtClean="0">
                <a:solidFill>
                  <a:schemeClr val="tx1"/>
                </a:solidFill>
              </a:rPr>
              <a:t>RF pulse duration:		</a:t>
            </a:r>
            <a:r>
              <a:rPr lang="en-US" altLang="de-DE" sz="1800" b="1" dirty="0" smtClean="0">
                <a:solidFill>
                  <a:schemeClr val="tx1"/>
                </a:solidFill>
              </a:rPr>
              <a:t>1.38ms</a:t>
            </a:r>
            <a:endParaRPr lang="de-DE" altLang="de-DE" sz="1800" b="1" dirty="0" smtClean="0">
              <a:solidFill>
                <a:schemeClr val="tx1"/>
              </a:solidFill>
            </a:endParaRPr>
          </a:p>
          <a:p>
            <a:pPr marL="0" indent="0" eaLnBrk="1" hangingPunct="1"/>
            <a:r>
              <a:rPr lang="en-US" altLang="de-DE" sz="1800" dirty="0" smtClean="0">
                <a:solidFill>
                  <a:schemeClr val="tx1"/>
                </a:solidFill>
              </a:rPr>
              <a:t>Repetition rate:			</a:t>
            </a:r>
            <a:r>
              <a:rPr lang="en-US" altLang="de-DE" sz="1800" b="1" dirty="0" smtClean="0">
                <a:solidFill>
                  <a:schemeClr val="tx1"/>
                </a:solidFill>
              </a:rPr>
              <a:t>10Hz (25Hz)      </a:t>
            </a:r>
          </a:p>
          <a:p>
            <a:pPr marL="0" indent="0" eaLnBrk="1" hangingPunct="1"/>
            <a:r>
              <a:rPr lang="en-US" altLang="de-DE" sz="1800" dirty="0" smtClean="0">
                <a:solidFill>
                  <a:schemeClr val="tx1"/>
                </a:solidFill>
              </a:rPr>
              <a:t>Average RF power per station:	</a:t>
            </a:r>
            <a:r>
              <a:rPr lang="en-US" altLang="de-DE" sz="1800" b="1" dirty="0" smtClean="0">
                <a:solidFill>
                  <a:schemeClr val="tx1"/>
                </a:solidFill>
              </a:rPr>
              <a:t>72kW (150kW)</a:t>
            </a:r>
            <a:endParaRPr lang="en-GB" altLang="de-DE" sz="1800" b="1" dirty="0" smtClean="0">
              <a:solidFill>
                <a:schemeClr val="tx1"/>
              </a:solidFill>
            </a:endParaRPr>
          </a:p>
        </p:txBody>
      </p:sp>
      <p:pic>
        <p:nvPicPr>
          <p:cNvPr id="5127" name="Picture 5"/>
          <p:cNvPicPr>
            <a:picLocks noGrp="1" noChangeArrowheads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94488" y="1187133"/>
            <a:ext cx="1725612" cy="944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1510" y="3652838"/>
            <a:ext cx="1521579" cy="2154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50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XTL RF Station </a:t>
            </a:r>
            <a:r>
              <a:rPr lang="de-DE" dirty="0" err="1" smtClean="0"/>
              <a:t>Overview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Picture 11" descr="N:\4all\intern\XFEL\presentations\tune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072" y="1116744"/>
            <a:ext cx="8547855" cy="513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 bwMode="auto">
          <a:xfrm>
            <a:off x="3830285" y="4211460"/>
            <a:ext cx="741714" cy="1182602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isometricTopUp">
              <a:rot lat="20193846" lon="17075459" rev="5101747"/>
            </a:camera>
            <a:lightRig rig="threePt" dir="t"/>
          </a:scene3d>
          <a:sp3d>
            <a:bevelT w="6350" h="673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marL="268288" indent="-268288">
              <a:buClr>
                <a:srgbClr val="FD930A"/>
              </a:buClr>
              <a:buSzPct val="80000"/>
            </a:pPr>
            <a:endParaRPr lang="de-DE" sz="2000" smtClean="0">
              <a:solidFill>
                <a:srgbClr val="000000"/>
              </a:solidFill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2511075" y="4802761"/>
            <a:ext cx="1692000" cy="75633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isometricTopUp">
              <a:rot lat="20193846" lon="17075459" rev="5101747"/>
            </a:camera>
            <a:lightRig rig="threePt" dir="t"/>
          </a:scene3d>
          <a:sp3d>
            <a:bevelT w="0" h="7366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marL="268288" indent="-268288">
              <a:buClr>
                <a:srgbClr val="FD930A"/>
              </a:buClr>
              <a:buSzPct val="80000"/>
            </a:pPr>
            <a:endParaRPr lang="de-DE" sz="2000" smtClean="0">
              <a:solidFill>
                <a:srgbClr val="0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810375" y="3905250"/>
            <a:ext cx="206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rgbClr val="FD930A"/>
              </a:buClr>
              <a:buSzPct val="80000"/>
              <a:buFont typeface="Wingdings" pitchFamily="2" charset="2"/>
              <a:buNone/>
            </a:pPr>
            <a:r>
              <a:rPr lang="de-DE" sz="1800" dirty="0" smtClean="0">
                <a:solidFill>
                  <a:srgbClr val="000000"/>
                </a:solidFill>
              </a:rPr>
              <a:t>Pulse Transformer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686810" y="450742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rgbClr val="FD930A"/>
              </a:buClr>
              <a:buSzPct val="80000"/>
              <a:buFont typeface="Wingdings" pitchFamily="2" charset="2"/>
              <a:buNone/>
            </a:pPr>
            <a:r>
              <a:rPr lang="de-DE" sz="1800" dirty="0" smtClean="0">
                <a:solidFill>
                  <a:srgbClr val="000000"/>
                </a:solidFill>
              </a:rPr>
              <a:t>Klystron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305300" y="5584167"/>
            <a:ext cx="3164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rgbClr val="FD930A"/>
              </a:buClr>
              <a:buSzPct val="80000"/>
              <a:buFont typeface="Wingdings" pitchFamily="2" charset="2"/>
              <a:buNone/>
            </a:pPr>
            <a:r>
              <a:rPr lang="de-DE" sz="1800" dirty="0">
                <a:solidFill>
                  <a:srgbClr val="000000"/>
                </a:solidFill>
              </a:rPr>
              <a:t>Racks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Water</a:t>
            </a:r>
            <a:r>
              <a:rPr lang="de-DE" sz="1800" dirty="0">
                <a:solidFill>
                  <a:srgbClr val="000000"/>
                </a:solidFill>
              </a:rPr>
              <a:t> Distribution</a:t>
            </a:r>
          </a:p>
        </p:txBody>
      </p:sp>
      <p:sp>
        <p:nvSpPr>
          <p:cNvPr id="10" name="Rechteck 9"/>
          <p:cNvSpPr/>
          <p:nvPr/>
        </p:nvSpPr>
        <p:spPr>
          <a:xfrm>
            <a:off x="5209442" y="1703431"/>
            <a:ext cx="1766253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buClr>
                <a:srgbClr val="FD930A"/>
              </a:buClr>
              <a:buSzPct val="80000"/>
              <a:buFont typeface="Wingdings" pitchFamily="2" charset="2"/>
              <a:buNone/>
            </a:pPr>
            <a:r>
              <a:rPr lang="de-DE" sz="1800" dirty="0" smtClean="0">
                <a:solidFill>
                  <a:srgbClr val="000000"/>
                </a:solidFill>
              </a:rPr>
              <a:t>RF </a:t>
            </a:r>
            <a:r>
              <a:rPr lang="de-DE" sz="1800" dirty="0" err="1" smtClean="0">
                <a:solidFill>
                  <a:srgbClr val="000000"/>
                </a:solidFill>
              </a:rPr>
              <a:t>Waveguide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600"/>
              </a:spcBef>
              <a:buClr>
                <a:srgbClr val="FD930A"/>
              </a:buClr>
              <a:buSzPct val="80000"/>
              <a:buFont typeface="Wingdings" pitchFamily="2" charset="2"/>
              <a:buNone/>
            </a:pPr>
            <a:r>
              <a:rPr lang="de-DE" sz="1800" dirty="0" smtClean="0">
                <a:solidFill>
                  <a:srgbClr val="000000"/>
                </a:solidFill>
              </a:rPr>
              <a:t>Distribution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32647" y="1116744"/>
            <a:ext cx="3086101" cy="1182602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isometricTopUp">
              <a:rot lat="20193846" lon="17075459" rev="5101747"/>
            </a:camera>
            <a:lightRig rig="threePt" dir="t"/>
          </a:scene3d>
          <a:sp3d>
            <a:bevelT w="6350" h="1054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marL="268288" indent="-268288">
              <a:buClr>
                <a:srgbClr val="FD930A"/>
              </a:buClr>
              <a:buSzPct val="80000"/>
            </a:pPr>
            <a:endParaRPr lang="de-DE" sz="2000" smtClean="0">
              <a:solidFill>
                <a:srgbClr val="000000"/>
              </a:solidFill>
            </a:endParaRPr>
          </a:p>
        </p:txBody>
      </p:sp>
      <p:cxnSp>
        <p:nvCxnSpPr>
          <p:cNvPr id="16" name="Gerade Verbindung 15"/>
          <p:cNvCxnSpPr/>
          <p:nvPr/>
        </p:nvCxnSpPr>
        <p:spPr bwMode="auto">
          <a:xfrm>
            <a:off x="3067050" y="1708045"/>
            <a:ext cx="561242" cy="0"/>
          </a:xfrm>
          <a:prstGeom prst="line">
            <a:avLst/>
          </a:prstGeom>
          <a:noFill/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" name="Gerade Verbindung 16"/>
          <p:cNvCxnSpPr/>
          <p:nvPr/>
        </p:nvCxnSpPr>
        <p:spPr bwMode="auto">
          <a:xfrm>
            <a:off x="3067050" y="1860445"/>
            <a:ext cx="561242" cy="0"/>
          </a:xfrm>
          <a:prstGeom prst="line">
            <a:avLst/>
          </a:prstGeom>
          <a:noFill/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" name="Gerade Verbindung 17"/>
          <p:cNvCxnSpPr/>
          <p:nvPr/>
        </p:nvCxnSpPr>
        <p:spPr bwMode="auto">
          <a:xfrm>
            <a:off x="3067050" y="2012845"/>
            <a:ext cx="561242" cy="0"/>
          </a:xfrm>
          <a:prstGeom prst="line">
            <a:avLst/>
          </a:prstGeom>
          <a:noFill/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" name="Gerade Verbindung 18"/>
          <p:cNvCxnSpPr/>
          <p:nvPr/>
        </p:nvCxnSpPr>
        <p:spPr bwMode="auto">
          <a:xfrm>
            <a:off x="3067050" y="2145880"/>
            <a:ext cx="561242" cy="0"/>
          </a:xfrm>
          <a:prstGeom prst="line">
            <a:avLst/>
          </a:prstGeom>
          <a:noFill/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" name="Gerade Verbindung 19"/>
          <p:cNvCxnSpPr/>
          <p:nvPr/>
        </p:nvCxnSpPr>
        <p:spPr bwMode="auto">
          <a:xfrm>
            <a:off x="6908129" y="3203470"/>
            <a:ext cx="561242" cy="0"/>
          </a:xfrm>
          <a:prstGeom prst="line">
            <a:avLst/>
          </a:prstGeom>
          <a:noFill/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1" name="Gerade Verbindung 20"/>
          <p:cNvCxnSpPr/>
          <p:nvPr/>
        </p:nvCxnSpPr>
        <p:spPr bwMode="auto">
          <a:xfrm>
            <a:off x="6908129" y="3355870"/>
            <a:ext cx="561242" cy="0"/>
          </a:xfrm>
          <a:prstGeom prst="line">
            <a:avLst/>
          </a:prstGeom>
          <a:noFill/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2" name="Gerade Verbindung 21"/>
          <p:cNvCxnSpPr/>
          <p:nvPr/>
        </p:nvCxnSpPr>
        <p:spPr bwMode="auto">
          <a:xfrm>
            <a:off x="6908129" y="3508270"/>
            <a:ext cx="561242" cy="0"/>
          </a:xfrm>
          <a:prstGeom prst="line">
            <a:avLst/>
          </a:prstGeom>
          <a:noFill/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6908129" y="3641305"/>
            <a:ext cx="561242" cy="0"/>
          </a:xfrm>
          <a:prstGeom prst="line">
            <a:avLst/>
          </a:prstGeom>
          <a:noFill/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4" name="Textfeld 23"/>
          <p:cNvSpPr txBox="1"/>
          <p:nvPr/>
        </p:nvSpPr>
        <p:spPr>
          <a:xfrm>
            <a:off x="6810375" y="2835045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rgbClr val="FD930A"/>
              </a:buClr>
              <a:buSzPct val="80000"/>
              <a:buFont typeface="Wingdings" pitchFamily="2" charset="2"/>
              <a:buNone/>
            </a:pPr>
            <a:r>
              <a:rPr lang="de-DE" sz="1800" dirty="0" smtClean="0">
                <a:solidFill>
                  <a:srgbClr val="000000"/>
                </a:solidFill>
              </a:rPr>
              <a:t>HV Pulse Cable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3628292" y="1503011"/>
            <a:ext cx="121058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rgbClr val="FD930A"/>
              </a:buClr>
              <a:buSzPct val="80000"/>
              <a:buFont typeface="Wingdings" pitchFamily="2" charset="2"/>
              <a:buNone/>
            </a:pPr>
            <a:r>
              <a:rPr lang="de-DE" sz="1800" dirty="0" smtClean="0">
                <a:solidFill>
                  <a:srgbClr val="000000"/>
                </a:solidFill>
              </a:rPr>
              <a:t>HV Pulse </a:t>
            </a:r>
          </a:p>
          <a:p>
            <a:pPr>
              <a:spcBef>
                <a:spcPts val="600"/>
              </a:spcBef>
              <a:buClr>
                <a:srgbClr val="FD930A"/>
              </a:buClr>
              <a:buSzPct val="80000"/>
              <a:buFont typeface="Wingdings" pitchFamily="2" charset="2"/>
              <a:buNone/>
            </a:pPr>
            <a:r>
              <a:rPr lang="de-DE" sz="1800" dirty="0" smtClean="0">
                <a:solidFill>
                  <a:srgbClr val="000000"/>
                </a:solidFill>
              </a:rPr>
              <a:t>Cable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2032983" y="2782207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rgbClr val="FD930A"/>
              </a:buClr>
              <a:buSzPct val="80000"/>
              <a:buFont typeface="Wingdings" pitchFamily="2" charset="2"/>
              <a:buNone/>
            </a:pPr>
            <a:r>
              <a:rPr lang="de-DE" sz="1800" dirty="0" smtClean="0">
                <a:solidFill>
                  <a:srgbClr val="000000"/>
                </a:solidFill>
              </a:rPr>
              <a:t>HV Modulator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27" name="Ellipse 26"/>
          <p:cNvSpPr/>
          <p:nvPr/>
        </p:nvSpPr>
        <p:spPr bwMode="auto">
          <a:xfrm rot="-720000">
            <a:off x="298072" y="1116744"/>
            <a:ext cx="4502528" cy="220686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indent="-268288">
              <a:buClr>
                <a:srgbClr val="FD930A"/>
              </a:buClr>
              <a:buSzPct val="80000"/>
            </a:pPr>
            <a:endParaRPr lang="de-DE" sz="2000" smtClean="0">
              <a:solidFill>
                <a:srgbClr val="000000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298072" y="3441250"/>
            <a:ext cx="2480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rgbClr val="FD930A"/>
              </a:buClr>
              <a:buSzPct val="80000"/>
              <a:buFont typeface="Wingdings" pitchFamily="2" charset="2"/>
              <a:buNone/>
            </a:pPr>
            <a:r>
              <a:rPr lang="de-DE" sz="2000" dirty="0" smtClean="0">
                <a:solidFill>
                  <a:srgbClr val="FF0000"/>
                </a:solidFill>
              </a:rPr>
              <a:t>Modulator Hall XHM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6232910" y="4980873"/>
            <a:ext cx="2201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rgbClr val="FD930A"/>
              </a:buClr>
              <a:buSzPct val="80000"/>
              <a:buFont typeface="Wingdings" pitchFamily="2" charset="2"/>
              <a:buNone/>
            </a:pPr>
            <a:r>
              <a:rPr lang="de-DE" sz="2000" dirty="0" smtClean="0">
                <a:solidFill>
                  <a:srgbClr val="000000"/>
                </a:solidFill>
              </a:rPr>
              <a:t>XFEL Tunnel XTL</a:t>
            </a:r>
          </a:p>
        </p:txBody>
      </p:sp>
    </p:spTree>
    <p:extLst>
      <p:ext uri="{BB962C8B-B14F-4D97-AF65-F5344CB8AC3E}">
        <p14:creationId xmlns:p14="http://schemas.microsoft.com/office/powerpoint/2010/main" val="219542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HV Pulse Modulator</a:t>
            </a:r>
          </a:p>
        </p:txBody>
      </p:sp>
      <p:pic>
        <p:nvPicPr>
          <p:cNvPr id="7" name="Inhaltsplatzhalter 3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56" y="1212304"/>
            <a:ext cx="3078000" cy="2052000"/>
          </a:xfrm>
        </p:spPr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22492" y="3355304"/>
            <a:ext cx="3557028" cy="583425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 smtClean="0"/>
              <a:t>Pulse </a:t>
            </a:r>
            <a:r>
              <a:rPr lang="de-DE" sz="1800" b="1" dirty="0"/>
              <a:t>Step </a:t>
            </a:r>
            <a:r>
              <a:rPr lang="de-DE" sz="1800" b="1" dirty="0" smtClean="0"/>
              <a:t>Modulator</a:t>
            </a:r>
            <a:endParaRPr lang="de-DE" sz="1800" b="1" dirty="0"/>
          </a:p>
          <a:p>
            <a:endParaRPr lang="de-DE" dirty="0"/>
          </a:p>
        </p:txBody>
      </p:sp>
      <p:graphicFrame>
        <p:nvGraphicFramePr>
          <p:cNvPr id="9" name="Inhaltsplatzhalter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50545187"/>
              </p:ext>
            </p:extLst>
          </p:nvPr>
        </p:nvGraphicFramePr>
        <p:xfrm>
          <a:off x="0" y="3900488"/>
          <a:ext cx="3131965" cy="2362116"/>
        </p:xfrm>
        <a:graphic>
          <a:graphicData uri="http://schemas.openxmlformats.org/drawingml/2006/table">
            <a:tbl>
              <a:tblPr/>
              <a:tblGrid>
                <a:gridCol w="2156605"/>
                <a:gridCol w="975360"/>
              </a:tblGrid>
              <a:tr h="322055"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55600" algn="l"/>
                        </a:tabLs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Pulse </a:t>
                      </a: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Voltage</a:t>
                      </a:r>
                      <a:endParaRPr lang="de-DE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55600" algn="l"/>
                        </a:tabLst>
                      </a:pPr>
                      <a:r>
                        <a:rPr lang="en-GB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12kV</a:t>
                      </a:r>
                      <a:endParaRPr lang="de-DE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8189">
                <a:tc>
                  <a:txBody>
                    <a:bodyPr/>
                    <a:lstStyle/>
                    <a:p>
                      <a:pPr algn="l" hangingPunct="0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55600" algn="l"/>
                        </a:tabLs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Pulse </a:t>
                      </a:r>
                      <a:r>
                        <a:rPr lang="en-GB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Current </a:t>
                      </a:r>
                      <a:endParaRPr lang="de-DE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55600" algn="l"/>
                        </a:tabLst>
                      </a:pPr>
                      <a:r>
                        <a:rPr lang="en-GB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1.8kA</a:t>
                      </a:r>
                      <a:endParaRPr lang="de-DE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61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High Voltage Pulse Duration (70% to 70%)</a:t>
                      </a:r>
                      <a:endParaRPr lang="de-DE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  <a:ea typeface="Times New Roman"/>
                        </a:rPr>
                        <a:t>1.57ms</a:t>
                      </a:r>
                      <a:endParaRPr lang="de-DE" sz="16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High Voltage Flat Top  (99% to 99%)</a:t>
                      </a:r>
                      <a:endParaRPr lang="de-DE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/>
                        </a:rPr>
                        <a:t>1.37ms</a:t>
                      </a:r>
                      <a:endParaRPr lang="de-DE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91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Pulse Repetition Rate </a:t>
                      </a:r>
                      <a:endParaRPr lang="de-DE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j-lt"/>
                          <a:ea typeface="Times New Roman"/>
                        </a:rPr>
                        <a:t>10Hz</a:t>
                      </a:r>
                      <a:endParaRPr lang="de-DE" sz="16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j-lt"/>
                          <a:ea typeface="Times New Roman"/>
                        </a:rPr>
                        <a:t>Pulse Transformer Ratio</a:t>
                      </a:r>
                      <a:endParaRPr lang="de-DE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  <a:ea typeface="Times New Roman"/>
                        </a:rPr>
                        <a:t>1 :12</a:t>
                      </a:r>
                      <a:endParaRPr lang="de-DE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0" name="Inhaltsplatzhalter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45752331"/>
              </p:ext>
            </p:extLst>
          </p:nvPr>
        </p:nvGraphicFramePr>
        <p:xfrm>
          <a:off x="7429500" y="3863975"/>
          <a:ext cx="1714645" cy="243840"/>
        </p:xfrm>
        <a:graphic>
          <a:graphicData uri="http://schemas.openxmlformats.org/drawingml/2006/table">
            <a:tbl>
              <a:tblPr/>
              <a:tblGrid>
                <a:gridCol w="708805"/>
                <a:gridCol w="1005840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+mj-lt"/>
                          <a:ea typeface="Times New Roman"/>
                        </a:rPr>
                        <a:t>Ratio</a:t>
                      </a:r>
                      <a:endParaRPr lang="de-DE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  <a:ea typeface="Times New Roman"/>
                        </a:rPr>
                        <a:t>1 :12</a:t>
                      </a:r>
                      <a:endParaRPr lang="de-DE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Inhaltsplatzhalter 3"/>
          <p:cNvSpPr>
            <a:spLocks noGrp="1"/>
          </p:cNvSpPr>
          <p:nvPr>
            <p:ph sz="half" idx="4294967295"/>
          </p:nvPr>
        </p:nvSpPr>
        <p:spPr>
          <a:xfrm>
            <a:off x="6707188" y="3368675"/>
            <a:ext cx="2436812" cy="501650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 smtClean="0"/>
              <a:t>Multi Beam Klystron</a:t>
            </a:r>
            <a:endParaRPr lang="de-DE" sz="1800" b="1" dirty="0"/>
          </a:p>
        </p:txBody>
      </p:sp>
      <p:graphicFrame>
        <p:nvGraphicFramePr>
          <p:cNvPr id="15" name="Inhaltsplatzhalter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89234456"/>
              </p:ext>
            </p:extLst>
          </p:nvPr>
        </p:nvGraphicFramePr>
        <p:xfrm>
          <a:off x="6073775" y="3838575"/>
          <a:ext cx="3071005" cy="2503309"/>
        </p:xfrm>
        <a:graphic>
          <a:graphicData uri="http://schemas.openxmlformats.org/drawingml/2006/table">
            <a:tbl>
              <a:tblPr/>
              <a:tblGrid>
                <a:gridCol w="1958485"/>
                <a:gridCol w="1112520"/>
              </a:tblGrid>
              <a:tr h="322055"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55600" algn="l"/>
                        </a:tabLs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Gun </a:t>
                      </a: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Voltage</a:t>
                      </a:r>
                      <a:endParaRPr lang="de-DE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55600" algn="l"/>
                        </a:tabLst>
                      </a:pPr>
                      <a:r>
                        <a:rPr lang="en-GB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132kV</a:t>
                      </a:r>
                      <a:endParaRPr lang="de-DE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8189">
                <a:tc>
                  <a:txBody>
                    <a:bodyPr/>
                    <a:lstStyle/>
                    <a:p>
                      <a:pPr algn="l" hangingPunct="0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55600" algn="l"/>
                        </a:tabLs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Gun </a:t>
                      </a:r>
                      <a:r>
                        <a:rPr lang="en-GB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Current </a:t>
                      </a:r>
                      <a:endParaRPr lang="de-DE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55600" algn="l"/>
                        </a:tabLst>
                      </a:pPr>
                      <a:r>
                        <a:rPr lang="en-GB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150A</a:t>
                      </a:r>
                      <a:endParaRPr lang="de-DE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61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</a:rPr>
                        <a:t>RF Pulse Duration</a:t>
                      </a:r>
                      <a:endParaRPr lang="de-DE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j-lt"/>
                          <a:ea typeface="Times New Roman"/>
                        </a:rPr>
                        <a:t>1.57 </a:t>
                      </a:r>
                      <a:r>
                        <a:rPr lang="en-US" sz="1600" b="0" dirty="0" err="1" smtClean="0">
                          <a:effectLst/>
                          <a:latin typeface="+mj-lt"/>
                          <a:ea typeface="Times New Roman"/>
                        </a:rPr>
                        <a:t>ms</a:t>
                      </a:r>
                      <a:endParaRPr lang="de-DE" sz="16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+mj-lt"/>
                          <a:ea typeface="Times New Roman"/>
                        </a:rPr>
                        <a:t>RF Peak Power</a:t>
                      </a:r>
                      <a:endParaRPr lang="de-DE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+mj-lt"/>
                          <a:ea typeface="Times New Roman"/>
                        </a:rPr>
                        <a:t>10 MW</a:t>
                      </a:r>
                      <a:endParaRPr lang="de-DE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91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Pulse Repetition Rate </a:t>
                      </a:r>
                      <a:endParaRPr lang="de-DE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j-lt"/>
                          <a:ea typeface="Times New Roman"/>
                        </a:rPr>
                        <a:t>10Hz</a:t>
                      </a:r>
                      <a:endParaRPr lang="de-DE" sz="16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+mj-lt"/>
                          <a:ea typeface="Times New Roman"/>
                        </a:rPr>
                        <a:t>RF </a:t>
                      </a:r>
                      <a:r>
                        <a:rPr lang="fr-FR" sz="1400" dirty="0" err="1" smtClean="0">
                          <a:effectLst/>
                          <a:latin typeface="+mj-lt"/>
                          <a:ea typeface="Times New Roman"/>
                        </a:rPr>
                        <a:t>Average</a:t>
                      </a:r>
                      <a:r>
                        <a:rPr lang="fr-FR" sz="1400" baseline="0" dirty="0" smtClean="0">
                          <a:effectLst/>
                          <a:latin typeface="+mj-lt"/>
                          <a:ea typeface="Times New Roman"/>
                        </a:rPr>
                        <a:t> Power</a:t>
                      </a:r>
                      <a:endParaRPr lang="de-DE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j-lt"/>
                          <a:ea typeface="Times New Roman"/>
                        </a:rPr>
                        <a:t>150 kW</a:t>
                      </a:r>
                      <a:endParaRPr lang="de-DE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+mj-lt"/>
                          <a:ea typeface="Times New Roman"/>
                        </a:rPr>
                        <a:t>Efficiency</a:t>
                      </a:r>
                      <a:endParaRPr lang="de-DE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+mj-lt"/>
                          <a:ea typeface="Times New Roman"/>
                        </a:rPr>
                        <a:t>63%</a:t>
                      </a:r>
                      <a:endParaRPr lang="de-DE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6" name="Inhaltsplatzhalter 3"/>
          <p:cNvSpPr>
            <a:spLocks noGrp="1"/>
          </p:cNvSpPr>
          <p:nvPr>
            <p:ph sz="half" idx="4294967295"/>
          </p:nvPr>
        </p:nvSpPr>
        <p:spPr>
          <a:xfrm>
            <a:off x="7080250" y="3370263"/>
            <a:ext cx="2063750" cy="317500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 smtClean="0"/>
              <a:t>Pulse Transformer</a:t>
            </a:r>
            <a:endParaRPr lang="de-DE" sz="1800" b="1" dirty="0"/>
          </a:p>
          <a:p>
            <a:endParaRPr lang="de-DE" dirty="0"/>
          </a:p>
        </p:txBody>
      </p:sp>
      <p:pic>
        <p:nvPicPr>
          <p:cNvPr id="12" name="Grafi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071" y="1212303"/>
            <a:ext cx="3089245" cy="2052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5200" y="1212303"/>
            <a:ext cx="2271784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00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Station in XTL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93" y="1076502"/>
            <a:ext cx="8065590" cy="537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1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5171" y="73396"/>
            <a:ext cx="8228013" cy="946150"/>
          </a:xfrm>
        </p:spPr>
        <p:txBody>
          <a:bodyPr/>
          <a:lstStyle/>
          <a:p>
            <a:r>
              <a:rPr lang="de-DE" dirty="0" smtClean="0"/>
              <a:t>RF Power </a:t>
            </a:r>
            <a:r>
              <a:rPr lang="de-DE" dirty="0"/>
              <a:t>Distribution</a:t>
            </a:r>
            <a:endParaRPr lang="en-GB" dirty="0"/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9749" y="1085414"/>
            <a:ext cx="6240426" cy="4525963"/>
          </a:xfrm>
        </p:spPr>
        <p:txBody>
          <a:bodyPr/>
          <a:lstStyle/>
          <a:p>
            <a:pPr>
              <a:spcAft>
                <a:spcPct val="20000"/>
              </a:spcAft>
              <a:buSzPct val="130000"/>
              <a:buFont typeface="Wingdings" panose="05000000000000000000" pitchFamily="2" charset="2"/>
              <a:buChar char="§"/>
            </a:pPr>
            <a:r>
              <a:rPr lang="de-DE" sz="2000" dirty="0"/>
              <a:t>Distribution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klystron</a:t>
            </a:r>
            <a:r>
              <a:rPr lang="de-DE" sz="2000" dirty="0"/>
              <a:t> </a:t>
            </a:r>
            <a:r>
              <a:rPr lang="de-DE" sz="2000" dirty="0" err="1"/>
              <a:t>output</a:t>
            </a:r>
            <a:r>
              <a:rPr lang="de-DE" sz="2000" dirty="0"/>
              <a:t> power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superconducting</a:t>
            </a:r>
            <a:r>
              <a:rPr lang="de-DE" sz="2000" dirty="0"/>
              <a:t> </a:t>
            </a:r>
            <a:r>
              <a:rPr lang="de-DE" sz="2000" dirty="0" err="1"/>
              <a:t>cavities</a:t>
            </a:r>
            <a:endParaRPr lang="de-DE" sz="2000" dirty="0"/>
          </a:p>
          <a:p>
            <a:pPr>
              <a:spcAft>
                <a:spcPct val="20000"/>
              </a:spcAft>
              <a:buSzPct val="130000"/>
              <a:buFont typeface="Wingdings" panose="05000000000000000000" pitchFamily="2" charset="2"/>
              <a:buChar char="§"/>
            </a:pPr>
            <a:r>
              <a:rPr lang="de-DE" sz="2000" dirty="0" err="1"/>
              <a:t>Protection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klystron</a:t>
            </a:r>
            <a:r>
              <a:rPr lang="de-DE" sz="2000" dirty="0"/>
              <a:t> </a:t>
            </a:r>
            <a:r>
              <a:rPr lang="de-DE" sz="2000" dirty="0" err="1"/>
              <a:t>from</a:t>
            </a:r>
            <a:r>
              <a:rPr lang="de-DE" sz="2000" dirty="0"/>
              <a:t> </a:t>
            </a:r>
            <a:r>
              <a:rPr lang="de-DE" sz="2000" dirty="0" err="1"/>
              <a:t>reflected</a:t>
            </a:r>
            <a:r>
              <a:rPr lang="de-DE" sz="2000" dirty="0"/>
              <a:t> power</a:t>
            </a:r>
          </a:p>
          <a:p>
            <a:pPr>
              <a:spcAft>
                <a:spcPct val="20000"/>
              </a:spcAft>
              <a:buSzPct val="130000"/>
              <a:buFont typeface="Wingdings" panose="05000000000000000000" pitchFamily="2" charset="2"/>
              <a:buChar char="§"/>
            </a:pPr>
            <a:r>
              <a:rPr lang="de-DE" sz="2000" dirty="0"/>
              <a:t>Control of </a:t>
            </a:r>
            <a:r>
              <a:rPr lang="de-DE" sz="2000" dirty="0" err="1"/>
              <a:t>phase</a:t>
            </a:r>
            <a:endParaRPr lang="de-DE" sz="2000" baseline="-25000" dirty="0"/>
          </a:p>
        </p:txBody>
      </p:sp>
      <p:pic>
        <p:nvPicPr>
          <p:cNvPr id="605488" name="Picture 3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4825" y="1688595"/>
            <a:ext cx="2774950" cy="1471036"/>
          </a:xfrm>
          <a:noFill/>
          <a:ln/>
        </p:spPr>
      </p:pic>
      <p:pic>
        <p:nvPicPr>
          <p:cNvPr id="605490" name="Picture 30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8139" y="2532857"/>
            <a:ext cx="2074861" cy="1873630"/>
          </a:xfrm>
          <a:noFill/>
          <a:ln/>
        </p:spPr>
      </p:pic>
      <p:pic>
        <p:nvPicPr>
          <p:cNvPr id="605492" name="Picture 308" descr="Hohlleiter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3475" y="4076700"/>
            <a:ext cx="229235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89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Text Box 2"/>
          <p:cNvSpPr txBox="1">
            <a:spLocks noChangeArrowheads="1"/>
          </p:cNvSpPr>
          <p:nvPr/>
        </p:nvSpPr>
        <p:spPr bwMode="auto">
          <a:xfrm>
            <a:off x="1115218" y="2645071"/>
            <a:ext cx="5400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26004D"/>
              </a:solidFill>
            </a:endParaRPr>
          </a:p>
        </p:txBody>
      </p:sp>
      <p:sp>
        <p:nvSpPr>
          <p:cNvPr id="646147" name="Text Box 3"/>
          <p:cNvSpPr txBox="1">
            <a:spLocks noChangeArrowheads="1"/>
          </p:cNvSpPr>
          <p:nvPr/>
        </p:nvSpPr>
        <p:spPr bwMode="auto">
          <a:xfrm>
            <a:off x="1620043" y="1637008"/>
            <a:ext cx="20161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ja-JP" sz="2000">
                <a:solidFill>
                  <a:srgbClr val="26004D"/>
                </a:solidFill>
                <a:ea typeface="MS PGothic" pitchFamily="34" charset="-128"/>
              </a:rPr>
              <a:t>Fixed phase shifters</a:t>
            </a:r>
            <a:endParaRPr lang="en-GB" sz="2000">
              <a:solidFill>
                <a:srgbClr val="26004D"/>
              </a:solidFill>
            </a:endParaRPr>
          </a:p>
        </p:txBody>
      </p:sp>
      <p:grpSp>
        <p:nvGrpSpPr>
          <p:cNvPr id="646148" name="Group 4"/>
          <p:cNvGrpSpPr>
            <a:grpSpLocks noChangeAspect="1"/>
          </p:cNvGrpSpPr>
          <p:nvPr/>
        </p:nvGrpSpPr>
        <p:grpSpPr bwMode="auto">
          <a:xfrm flipV="1">
            <a:off x="3104356" y="2827633"/>
            <a:ext cx="287337" cy="242888"/>
            <a:chOff x="5868" y="4089"/>
            <a:chExt cx="559" cy="470"/>
          </a:xfrm>
        </p:grpSpPr>
        <p:sp>
          <p:nvSpPr>
            <p:cNvPr id="646149" name="Rectangle 5"/>
            <p:cNvSpPr>
              <a:spLocks noChangeAspect="1" noChangeArrowheads="1"/>
            </p:cNvSpPr>
            <p:nvPr/>
          </p:nvSpPr>
          <p:spPr bwMode="auto">
            <a:xfrm flipV="1">
              <a:off x="6404" y="4260"/>
              <a:ext cx="23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50" name="Rectangle 6"/>
            <p:cNvSpPr>
              <a:spLocks noChangeAspect="1" noChangeArrowheads="1"/>
            </p:cNvSpPr>
            <p:nvPr/>
          </p:nvSpPr>
          <p:spPr bwMode="auto">
            <a:xfrm flipV="1">
              <a:off x="5868" y="4260"/>
              <a:ext cx="23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51" name="Freeform 7"/>
            <p:cNvSpPr>
              <a:spLocks noChangeAspect="1"/>
            </p:cNvSpPr>
            <p:nvPr/>
          </p:nvSpPr>
          <p:spPr bwMode="auto">
            <a:xfrm flipV="1">
              <a:off x="5891" y="4089"/>
              <a:ext cx="513" cy="442"/>
            </a:xfrm>
            <a:custGeom>
              <a:avLst/>
              <a:gdLst>
                <a:gd name="T0" fmla="*/ 0 w 2052"/>
                <a:gd name="T1" fmla="*/ 0 h 1767"/>
                <a:gd name="T2" fmla="*/ 2051 w 2052"/>
                <a:gd name="T3" fmla="*/ 0 h 1767"/>
                <a:gd name="T4" fmla="*/ 2052 w 2052"/>
                <a:gd name="T5" fmla="*/ 969 h 1767"/>
                <a:gd name="T6" fmla="*/ 1538 w 2052"/>
                <a:gd name="T7" fmla="*/ 969 h 1767"/>
                <a:gd name="T8" fmla="*/ 1538 w 2052"/>
                <a:gd name="T9" fmla="*/ 1767 h 1767"/>
                <a:gd name="T10" fmla="*/ 569 w 2052"/>
                <a:gd name="T11" fmla="*/ 1767 h 1767"/>
                <a:gd name="T12" fmla="*/ 569 w 2052"/>
                <a:gd name="T13" fmla="*/ 969 h 1767"/>
                <a:gd name="T14" fmla="*/ 0 w 2052"/>
                <a:gd name="T15" fmla="*/ 969 h 1767"/>
                <a:gd name="T16" fmla="*/ 0 w 2052"/>
                <a:gd name="T17" fmla="*/ 0 h 1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2" h="1767">
                  <a:moveTo>
                    <a:pt x="0" y="0"/>
                  </a:moveTo>
                  <a:lnTo>
                    <a:pt x="2051" y="0"/>
                  </a:lnTo>
                  <a:lnTo>
                    <a:pt x="2052" y="969"/>
                  </a:lnTo>
                  <a:lnTo>
                    <a:pt x="1538" y="969"/>
                  </a:lnTo>
                  <a:lnTo>
                    <a:pt x="1538" y="1767"/>
                  </a:lnTo>
                  <a:lnTo>
                    <a:pt x="569" y="1767"/>
                  </a:lnTo>
                  <a:lnTo>
                    <a:pt x="569" y="969"/>
                  </a:lnTo>
                  <a:lnTo>
                    <a:pt x="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52" name="Rectangle 8"/>
            <p:cNvSpPr>
              <a:spLocks noChangeAspect="1" noChangeArrowheads="1"/>
            </p:cNvSpPr>
            <p:nvPr/>
          </p:nvSpPr>
          <p:spPr bwMode="auto">
            <a:xfrm rot="5400000" flipV="1">
              <a:off x="6146" y="4005"/>
              <a:ext cx="23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153" name="Group 9"/>
          <p:cNvGrpSpPr>
            <a:grpSpLocks noChangeAspect="1"/>
          </p:cNvGrpSpPr>
          <p:nvPr/>
        </p:nvGrpSpPr>
        <p:grpSpPr bwMode="auto">
          <a:xfrm flipV="1">
            <a:off x="7147718" y="2830808"/>
            <a:ext cx="287338" cy="241300"/>
            <a:chOff x="5868" y="4089"/>
            <a:chExt cx="559" cy="470"/>
          </a:xfrm>
        </p:grpSpPr>
        <p:sp>
          <p:nvSpPr>
            <p:cNvPr id="646154" name="Rectangle 10"/>
            <p:cNvSpPr>
              <a:spLocks noChangeAspect="1" noChangeArrowheads="1"/>
            </p:cNvSpPr>
            <p:nvPr/>
          </p:nvSpPr>
          <p:spPr bwMode="auto">
            <a:xfrm flipV="1">
              <a:off x="6404" y="4260"/>
              <a:ext cx="23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55" name="Rectangle 11"/>
            <p:cNvSpPr>
              <a:spLocks noChangeAspect="1" noChangeArrowheads="1"/>
            </p:cNvSpPr>
            <p:nvPr/>
          </p:nvSpPr>
          <p:spPr bwMode="auto">
            <a:xfrm flipV="1">
              <a:off x="5868" y="4260"/>
              <a:ext cx="23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56" name="Freeform 12"/>
            <p:cNvSpPr>
              <a:spLocks noChangeAspect="1"/>
            </p:cNvSpPr>
            <p:nvPr/>
          </p:nvSpPr>
          <p:spPr bwMode="auto">
            <a:xfrm flipV="1">
              <a:off x="5891" y="4089"/>
              <a:ext cx="513" cy="442"/>
            </a:xfrm>
            <a:custGeom>
              <a:avLst/>
              <a:gdLst>
                <a:gd name="T0" fmla="*/ 0 w 2052"/>
                <a:gd name="T1" fmla="*/ 0 h 1767"/>
                <a:gd name="T2" fmla="*/ 2051 w 2052"/>
                <a:gd name="T3" fmla="*/ 0 h 1767"/>
                <a:gd name="T4" fmla="*/ 2052 w 2052"/>
                <a:gd name="T5" fmla="*/ 969 h 1767"/>
                <a:gd name="T6" fmla="*/ 1538 w 2052"/>
                <a:gd name="T7" fmla="*/ 969 h 1767"/>
                <a:gd name="T8" fmla="*/ 1538 w 2052"/>
                <a:gd name="T9" fmla="*/ 1767 h 1767"/>
                <a:gd name="T10" fmla="*/ 569 w 2052"/>
                <a:gd name="T11" fmla="*/ 1767 h 1767"/>
                <a:gd name="T12" fmla="*/ 569 w 2052"/>
                <a:gd name="T13" fmla="*/ 969 h 1767"/>
                <a:gd name="T14" fmla="*/ 0 w 2052"/>
                <a:gd name="T15" fmla="*/ 969 h 1767"/>
                <a:gd name="T16" fmla="*/ 0 w 2052"/>
                <a:gd name="T17" fmla="*/ 0 h 1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2" h="1767">
                  <a:moveTo>
                    <a:pt x="0" y="0"/>
                  </a:moveTo>
                  <a:lnTo>
                    <a:pt x="2051" y="0"/>
                  </a:lnTo>
                  <a:lnTo>
                    <a:pt x="2052" y="969"/>
                  </a:lnTo>
                  <a:lnTo>
                    <a:pt x="1538" y="969"/>
                  </a:lnTo>
                  <a:lnTo>
                    <a:pt x="1538" y="1767"/>
                  </a:lnTo>
                  <a:lnTo>
                    <a:pt x="569" y="1767"/>
                  </a:lnTo>
                  <a:lnTo>
                    <a:pt x="569" y="969"/>
                  </a:lnTo>
                  <a:lnTo>
                    <a:pt x="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57" name="Rectangle 13"/>
            <p:cNvSpPr>
              <a:spLocks noChangeAspect="1" noChangeArrowheads="1"/>
            </p:cNvSpPr>
            <p:nvPr/>
          </p:nvSpPr>
          <p:spPr bwMode="auto">
            <a:xfrm rot="5400000" flipV="1">
              <a:off x="6146" y="4005"/>
              <a:ext cx="23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158" name="Group 14"/>
          <p:cNvGrpSpPr>
            <a:grpSpLocks noChangeAspect="1"/>
          </p:cNvGrpSpPr>
          <p:nvPr/>
        </p:nvGrpSpPr>
        <p:grpSpPr bwMode="auto">
          <a:xfrm flipV="1">
            <a:off x="5126831" y="2830808"/>
            <a:ext cx="288925" cy="241300"/>
            <a:chOff x="5868" y="4089"/>
            <a:chExt cx="559" cy="470"/>
          </a:xfrm>
        </p:grpSpPr>
        <p:sp>
          <p:nvSpPr>
            <p:cNvPr id="646159" name="Rectangle 15"/>
            <p:cNvSpPr>
              <a:spLocks noChangeAspect="1" noChangeArrowheads="1"/>
            </p:cNvSpPr>
            <p:nvPr/>
          </p:nvSpPr>
          <p:spPr bwMode="auto">
            <a:xfrm flipV="1">
              <a:off x="6404" y="4260"/>
              <a:ext cx="23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60" name="Rectangle 16"/>
            <p:cNvSpPr>
              <a:spLocks noChangeAspect="1" noChangeArrowheads="1"/>
            </p:cNvSpPr>
            <p:nvPr/>
          </p:nvSpPr>
          <p:spPr bwMode="auto">
            <a:xfrm flipV="1">
              <a:off x="5868" y="4260"/>
              <a:ext cx="23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61" name="Freeform 17"/>
            <p:cNvSpPr>
              <a:spLocks noChangeAspect="1"/>
            </p:cNvSpPr>
            <p:nvPr/>
          </p:nvSpPr>
          <p:spPr bwMode="auto">
            <a:xfrm flipV="1">
              <a:off x="5891" y="4089"/>
              <a:ext cx="513" cy="442"/>
            </a:xfrm>
            <a:custGeom>
              <a:avLst/>
              <a:gdLst>
                <a:gd name="T0" fmla="*/ 0 w 2052"/>
                <a:gd name="T1" fmla="*/ 0 h 1767"/>
                <a:gd name="T2" fmla="*/ 2051 w 2052"/>
                <a:gd name="T3" fmla="*/ 0 h 1767"/>
                <a:gd name="T4" fmla="*/ 2052 w 2052"/>
                <a:gd name="T5" fmla="*/ 969 h 1767"/>
                <a:gd name="T6" fmla="*/ 1538 w 2052"/>
                <a:gd name="T7" fmla="*/ 969 h 1767"/>
                <a:gd name="T8" fmla="*/ 1538 w 2052"/>
                <a:gd name="T9" fmla="*/ 1767 h 1767"/>
                <a:gd name="T10" fmla="*/ 569 w 2052"/>
                <a:gd name="T11" fmla="*/ 1767 h 1767"/>
                <a:gd name="T12" fmla="*/ 569 w 2052"/>
                <a:gd name="T13" fmla="*/ 969 h 1767"/>
                <a:gd name="T14" fmla="*/ 0 w 2052"/>
                <a:gd name="T15" fmla="*/ 969 h 1767"/>
                <a:gd name="T16" fmla="*/ 0 w 2052"/>
                <a:gd name="T17" fmla="*/ 0 h 1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2" h="1767">
                  <a:moveTo>
                    <a:pt x="0" y="0"/>
                  </a:moveTo>
                  <a:lnTo>
                    <a:pt x="2051" y="0"/>
                  </a:lnTo>
                  <a:lnTo>
                    <a:pt x="2052" y="969"/>
                  </a:lnTo>
                  <a:lnTo>
                    <a:pt x="1538" y="969"/>
                  </a:lnTo>
                  <a:lnTo>
                    <a:pt x="1538" y="1767"/>
                  </a:lnTo>
                  <a:lnTo>
                    <a:pt x="569" y="1767"/>
                  </a:lnTo>
                  <a:lnTo>
                    <a:pt x="569" y="969"/>
                  </a:lnTo>
                  <a:lnTo>
                    <a:pt x="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62" name="Rectangle 18"/>
            <p:cNvSpPr>
              <a:spLocks noChangeAspect="1" noChangeArrowheads="1"/>
            </p:cNvSpPr>
            <p:nvPr/>
          </p:nvSpPr>
          <p:spPr bwMode="auto">
            <a:xfrm rot="5400000" flipV="1">
              <a:off x="6146" y="4005"/>
              <a:ext cx="23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163" name="Group 19"/>
          <p:cNvGrpSpPr>
            <a:grpSpLocks noChangeAspect="1"/>
          </p:cNvGrpSpPr>
          <p:nvPr/>
        </p:nvGrpSpPr>
        <p:grpSpPr bwMode="auto">
          <a:xfrm rot="5400000" flipV="1">
            <a:off x="8041481" y="3081633"/>
            <a:ext cx="179388" cy="280987"/>
            <a:chOff x="4118" y="2701"/>
            <a:chExt cx="1393" cy="2179"/>
          </a:xfrm>
        </p:grpSpPr>
        <p:sp>
          <p:nvSpPr>
            <p:cNvPr id="646164" name="Rectangle 20"/>
            <p:cNvSpPr>
              <a:spLocks noChangeAspect="1" noChangeArrowheads="1"/>
            </p:cNvSpPr>
            <p:nvPr/>
          </p:nvSpPr>
          <p:spPr bwMode="auto">
            <a:xfrm rot="16200000" flipH="1">
              <a:off x="4142" y="3272"/>
              <a:ext cx="107" cy="155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65" name="Rectangle 21"/>
            <p:cNvSpPr>
              <a:spLocks noChangeAspect="1" noChangeArrowheads="1"/>
            </p:cNvSpPr>
            <p:nvPr/>
          </p:nvSpPr>
          <p:spPr bwMode="auto">
            <a:xfrm rot="-5400000">
              <a:off x="4769" y="2525"/>
              <a:ext cx="92" cy="1197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66" name="Rectangle 22"/>
            <p:cNvSpPr>
              <a:spLocks noChangeAspect="1" noChangeArrowheads="1"/>
            </p:cNvSpPr>
            <p:nvPr/>
          </p:nvSpPr>
          <p:spPr bwMode="auto">
            <a:xfrm rot="-5400000">
              <a:off x="4769" y="2148"/>
              <a:ext cx="92" cy="1197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67" name="Rectangle 23"/>
            <p:cNvSpPr>
              <a:spLocks noChangeAspect="1" noChangeArrowheads="1"/>
            </p:cNvSpPr>
            <p:nvPr/>
          </p:nvSpPr>
          <p:spPr bwMode="auto">
            <a:xfrm rot="16200000" flipH="1">
              <a:off x="4672" y="2394"/>
              <a:ext cx="285" cy="1083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68" name="Rectangle 24"/>
            <p:cNvSpPr>
              <a:spLocks noChangeAspect="1" noChangeArrowheads="1"/>
            </p:cNvSpPr>
            <p:nvPr/>
          </p:nvSpPr>
          <p:spPr bwMode="auto">
            <a:xfrm rot="16200000" flipH="1">
              <a:off x="3960" y="3483"/>
              <a:ext cx="1710" cy="1083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69" name="Rectangle 25"/>
            <p:cNvSpPr>
              <a:spLocks noChangeAspect="1" noChangeArrowheads="1"/>
            </p:cNvSpPr>
            <p:nvPr/>
          </p:nvSpPr>
          <p:spPr bwMode="auto">
            <a:xfrm rot="16200000" flipH="1">
              <a:off x="5380" y="4650"/>
              <a:ext cx="107" cy="155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46170" name="Rectangle 26"/>
          <p:cNvSpPr>
            <a:spLocks noChangeAspect="1" noChangeArrowheads="1"/>
          </p:cNvSpPr>
          <p:nvPr/>
        </p:nvSpPr>
        <p:spPr bwMode="auto">
          <a:xfrm rot="10800000" flipV="1">
            <a:off x="6920706" y="3145133"/>
            <a:ext cx="12700" cy="153988"/>
          </a:xfrm>
          <a:prstGeom prst="rect">
            <a:avLst/>
          </a:prstGeom>
          <a:solidFill>
            <a:srgbClr val="C0C0C0">
              <a:alpha val="89999"/>
            </a:srgb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46171" name="Rectangle 27"/>
          <p:cNvSpPr>
            <a:spLocks noChangeAspect="1" noChangeArrowheads="1"/>
          </p:cNvSpPr>
          <p:nvPr/>
        </p:nvSpPr>
        <p:spPr bwMode="auto">
          <a:xfrm rot="10800000" flipV="1">
            <a:off x="7647781" y="3148308"/>
            <a:ext cx="14287" cy="153988"/>
          </a:xfrm>
          <a:prstGeom prst="rect">
            <a:avLst/>
          </a:prstGeom>
          <a:solidFill>
            <a:srgbClr val="C0C0C0">
              <a:alpha val="89999"/>
            </a:srgb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646172" name="Group 28"/>
          <p:cNvGrpSpPr>
            <a:grpSpLocks noChangeAspect="1"/>
          </p:cNvGrpSpPr>
          <p:nvPr/>
        </p:nvGrpSpPr>
        <p:grpSpPr bwMode="auto">
          <a:xfrm flipV="1">
            <a:off x="6680993" y="3378496"/>
            <a:ext cx="153988" cy="303212"/>
            <a:chOff x="3425" y="1602"/>
            <a:chExt cx="300" cy="588"/>
          </a:xfrm>
        </p:grpSpPr>
        <p:sp>
          <p:nvSpPr>
            <p:cNvPr id="646173" name="Rectangle 29"/>
            <p:cNvSpPr>
              <a:spLocks noChangeAspect="1" noChangeArrowheads="1"/>
            </p:cNvSpPr>
            <p:nvPr/>
          </p:nvSpPr>
          <p:spPr bwMode="auto">
            <a:xfrm rot="16200000" flipH="1">
              <a:off x="3304" y="1775"/>
              <a:ext cx="542" cy="242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74" name="Rectangle 30"/>
            <p:cNvSpPr>
              <a:spLocks noChangeAspect="1" noChangeArrowheads="1"/>
            </p:cNvSpPr>
            <p:nvPr/>
          </p:nvSpPr>
          <p:spPr bwMode="auto">
            <a:xfrm rot="-5400000">
              <a:off x="3563" y="1464"/>
              <a:ext cx="23" cy="300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75" name="Rectangle 31"/>
            <p:cNvSpPr>
              <a:spLocks noChangeAspect="1" noChangeArrowheads="1"/>
            </p:cNvSpPr>
            <p:nvPr/>
          </p:nvSpPr>
          <p:spPr bwMode="auto">
            <a:xfrm rot="-5400000">
              <a:off x="3563" y="2029"/>
              <a:ext cx="23" cy="300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176" name="Group 32"/>
          <p:cNvGrpSpPr>
            <a:grpSpLocks noChangeAspect="1"/>
          </p:cNvGrpSpPr>
          <p:nvPr/>
        </p:nvGrpSpPr>
        <p:grpSpPr bwMode="auto">
          <a:xfrm rot="16200000" flipV="1">
            <a:off x="7177087" y="3041152"/>
            <a:ext cx="227013" cy="263525"/>
            <a:chOff x="4729" y="3477"/>
            <a:chExt cx="1767" cy="2052"/>
          </a:xfrm>
        </p:grpSpPr>
        <p:sp>
          <p:nvSpPr>
            <p:cNvPr id="646177" name="Line 33"/>
            <p:cNvSpPr>
              <a:spLocks noChangeAspect="1" noChangeShapeType="1"/>
            </p:cNvSpPr>
            <p:nvPr/>
          </p:nvSpPr>
          <p:spPr bwMode="auto">
            <a:xfrm>
              <a:off x="4729" y="5529"/>
              <a:ext cx="96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178" name="Line 34"/>
            <p:cNvSpPr>
              <a:spLocks noChangeAspect="1" noChangeShapeType="1"/>
            </p:cNvSpPr>
            <p:nvPr/>
          </p:nvSpPr>
          <p:spPr bwMode="auto">
            <a:xfrm flipV="1">
              <a:off x="5698" y="4959"/>
              <a:ext cx="0" cy="57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179" name="Line 35"/>
            <p:cNvSpPr>
              <a:spLocks noChangeAspect="1" noChangeShapeType="1"/>
            </p:cNvSpPr>
            <p:nvPr/>
          </p:nvSpPr>
          <p:spPr bwMode="auto">
            <a:xfrm>
              <a:off x="5698" y="4959"/>
              <a:ext cx="79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180" name="Line 36"/>
            <p:cNvSpPr>
              <a:spLocks noChangeAspect="1" noChangeShapeType="1"/>
            </p:cNvSpPr>
            <p:nvPr/>
          </p:nvSpPr>
          <p:spPr bwMode="auto">
            <a:xfrm flipV="1">
              <a:off x="6496" y="3990"/>
              <a:ext cx="0" cy="9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181" name="Line 37"/>
            <p:cNvSpPr>
              <a:spLocks noChangeAspect="1" noChangeShapeType="1"/>
            </p:cNvSpPr>
            <p:nvPr/>
          </p:nvSpPr>
          <p:spPr bwMode="auto">
            <a:xfrm flipH="1">
              <a:off x="5698" y="3990"/>
              <a:ext cx="79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182" name="Line 38"/>
            <p:cNvSpPr>
              <a:spLocks noChangeAspect="1" noChangeShapeType="1"/>
            </p:cNvSpPr>
            <p:nvPr/>
          </p:nvSpPr>
          <p:spPr bwMode="auto">
            <a:xfrm flipV="1">
              <a:off x="5698" y="3477"/>
              <a:ext cx="0" cy="5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183" name="Line 39"/>
            <p:cNvSpPr>
              <a:spLocks noChangeAspect="1" noChangeShapeType="1"/>
            </p:cNvSpPr>
            <p:nvPr/>
          </p:nvSpPr>
          <p:spPr bwMode="auto">
            <a:xfrm flipH="1">
              <a:off x="4729" y="3477"/>
              <a:ext cx="96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184" name="Line 40"/>
            <p:cNvSpPr>
              <a:spLocks noChangeAspect="1" noChangeShapeType="1"/>
            </p:cNvSpPr>
            <p:nvPr/>
          </p:nvSpPr>
          <p:spPr bwMode="auto">
            <a:xfrm flipV="1">
              <a:off x="4729" y="3477"/>
              <a:ext cx="0" cy="20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185" name="Group 41"/>
          <p:cNvGrpSpPr>
            <a:grpSpLocks noChangeAspect="1"/>
          </p:cNvGrpSpPr>
          <p:nvPr/>
        </p:nvGrpSpPr>
        <p:grpSpPr bwMode="auto">
          <a:xfrm rot="-5400000" flipH="1" flipV="1">
            <a:off x="6360318" y="3081633"/>
            <a:ext cx="179388" cy="280988"/>
            <a:chOff x="4118" y="2701"/>
            <a:chExt cx="1393" cy="2179"/>
          </a:xfrm>
        </p:grpSpPr>
        <p:sp>
          <p:nvSpPr>
            <p:cNvPr id="646186" name="Rectangle 42"/>
            <p:cNvSpPr>
              <a:spLocks noChangeAspect="1" noChangeArrowheads="1"/>
            </p:cNvSpPr>
            <p:nvPr/>
          </p:nvSpPr>
          <p:spPr bwMode="auto">
            <a:xfrm rot="16200000" flipH="1">
              <a:off x="4142" y="3272"/>
              <a:ext cx="107" cy="155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87" name="Rectangle 43"/>
            <p:cNvSpPr>
              <a:spLocks noChangeAspect="1" noChangeArrowheads="1"/>
            </p:cNvSpPr>
            <p:nvPr/>
          </p:nvSpPr>
          <p:spPr bwMode="auto">
            <a:xfrm rot="-5400000">
              <a:off x="4769" y="2525"/>
              <a:ext cx="92" cy="1197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88" name="Rectangle 44"/>
            <p:cNvSpPr>
              <a:spLocks noChangeAspect="1" noChangeArrowheads="1"/>
            </p:cNvSpPr>
            <p:nvPr/>
          </p:nvSpPr>
          <p:spPr bwMode="auto">
            <a:xfrm rot="-5400000">
              <a:off x="4769" y="2148"/>
              <a:ext cx="92" cy="1197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89" name="Rectangle 45"/>
            <p:cNvSpPr>
              <a:spLocks noChangeAspect="1" noChangeArrowheads="1"/>
            </p:cNvSpPr>
            <p:nvPr/>
          </p:nvSpPr>
          <p:spPr bwMode="auto">
            <a:xfrm rot="16200000" flipH="1">
              <a:off x="4672" y="2394"/>
              <a:ext cx="285" cy="1083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90" name="Rectangle 46"/>
            <p:cNvSpPr>
              <a:spLocks noChangeAspect="1" noChangeArrowheads="1"/>
            </p:cNvSpPr>
            <p:nvPr/>
          </p:nvSpPr>
          <p:spPr bwMode="auto">
            <a:xfrm rot="16200000" flipH="1">
              <a:off x="3960" y="3483"/>
              <a:ext cx="1710" cy="1083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91" name="Rectangle 47"/>
            <p:cNvSpPr>
              <a:spLocks noChangeAspect="1" noChangeArrowheads="1"/>
            </p:cNvSpPr>
            <p:nvPr/>
          </p:nvSpPr>
          <p:spPr bwMode="auto">
            <a:xfrm rot="16200000" flipH="1">
              <a:off x="5380" y="4650"/>
              <a:ext cx="107" cy="155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46192" name="Rectangle 48"/>
          <p:cNvSpPr>
            <a:spLocks noChangeAspect="1" noChangeArrowheads="1"/>
          </p:cNvSpPr>
          <p:nvPr/>
        </p:nvSpPr>
        <p:spPr bwMode="auto">
          <a:xfrm rot="5400000" flipV="1">
            <a:off x="7289006" y="2976858"/>
            <a:ext cx="12700" cy="152400"/>
          </a:xfrm>
          <a:prstGeom prst="rect">
            <a:avLst/>
          </a:prstGeom>
          <a:solidFill>
            <a:srgbClr val="C0C0C0">
              <a:alpha val="89999"/>
            </a:srgb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646193" name="Group 49"/>
          <p:cNvGrpSpPr>
            <a:grpSpLocks noChangeAspect="1"/>
          </p:cNvGrpSpPr>
          <p:nvPr/>
        </p:nvGrpSpPr>
        <p:grpSpPr bwMode="auto">
          <a:xfrm rot="5400000">
            <a:off x="6636543" y="3089571"/>
            <a:ext cx="239713" cy="325437"/>
            <a:chOff x="6685" y="2939"/>
            <a:chExt cx="1877" cy="2520"/>
          </a:xfrm>
        </p:grpSpPr>
        <p:sp>
          <p:nvSpPr>
            <p:cNvPr id="646194" name="Rectangle 50"/>
            <p:cNvSpPr>
              <a:spLocks noChangeAspect="1" noChangeArrowheads="1"/>
            </p:cNvSpPr>
            <p:nvPr/>
          </p:nvSpPr>
          <p:spPr bwMode="auto">
            <a:xfrm rot="-5400000">
              <a:off x="7345" y="2386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95" name="Rectangle 51"/>
            <p:cNvSpPr>
              <a:spLocks noChangeAspect="1" noChangeArrowheads="1"/>
            </p:cNvSpPr>
            <p:nvPr/>
          </p:nvSpPr>
          <p:spPr bwMode="auto">
            <a:xfrm rot="-5400000">
              <a:off x="7345" y="4814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96" name="Rectangle 52"/>
            <p:cNvSpPr>
              <a:spLocks noChangeAspect="1" noChangeArrowheads="1"/>
            </p:cNvSpPr>
            <p:nvPr/>
          </p:nvSpPr>
          <p:spPr bwMode="auto">
            <a:xfrm rot="-10800000">
              <a:off x="8470" y="3608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97" name="Rectangle 53"/>
            <p:cNvSpPr>
              <a:spLocks noChangeAspect="1" noChangeArrowheads="1"/>
            </p:cNvSpPr>
            <p:nvPr/>
          </p:nvSpPr>
          <p:spPr bwMode="auto">
            <a:xfrm rot="-5400000">
              <a:off x="7580" y="2713"/>
              <a:ext cx="88" cy="187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98" name="Rectangle 54"/>
            <p:cNvSpPr>
              <a:spLocks noChangeAspect="1" noChangeArrowheads="1"/>
            </p:cNvSpPr>
            <p:nvPr/>
          </p:nvSpPr>
          <p:spPr bwMode="auto">
            <a:xfrm rot="-5400000">
              <a:off x="7581" y="3822"/>
              <a:ext cx="85" cy="187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99" name="Rectangle 55"/>
            <p:cNvSpPr>
              <a:spLocks noChangeAspect="1" noChangeArrowheads="1"/>
            </p:cNvSpPr>
            <p:nvPr/>
          </p:nvSpPr>
          <p:spPr bwMode="auto">
            <a:xfrm rot="-10800000">
              <a:off x="7897" y="4718"/>
              <a:ext cx="92" cy="649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00" name="Rectangle 56"/>
            <p:cNvSpPr>
              <a:spLocks noChangeAspect="1" noChangeArrowheads="1"/>
            </p:cNvSpPr>
            <p:nvPr/>
          </p:nvSpPr>
          <p:spPr bwMode="auto">
            <a:xfrm rot="10800000" flipH="1">
              <a:off x="7897" y="3034"/>
              <a:ext cx="92" cy="662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01" name="Rectangle 57"/>
            <p:cNvSpPr>
              <a:spLocks noChangeAspect="1" noChangeArrowheads="1"/>
            </p:cNvSpPr>
            <p:nvPr/>
          </p:nvSpPr>
          <p:spPr bwMode="auto">
            <a:xfrm rot="-10800000">
              <a:off x="6792" y="4803"/>
              <a:ext cx="92" cy="564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02" name="Rectangle 58"/>
            <p:cNvSpPr>
              <a:spLocks noChangeAspect="1" noChangeArrowheads="1"/>
            </p:cNvSpPr>
            <p:nvPr/>
          </p:nvSpPr>
          <p:spPr bwMode="auto">
            <a:xfrm rot="-10800000">
              <a:off x="6792" y="3031"/>
              <a:ext cx="92" cy="573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03" name="Rectangle 59"/>
            <p:cNvSpPr>
              <a:spLocks noChangeAspect="1" noChangeArrowheads="1"/>
            </p:cNvSpPr>
            <p:nvPr/>
          </p:nvSpPr>
          <p:spPr bwMode="auto">
            <a:xfrm rot="-10800000">
              <a:off x="6792" y="3696"/>
              <a:ext cx="92" cy="1022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04" name="Rectangle 60"/>
            <p:cNvSpPr>
              <a:spLocks noChangeAspect="1" noChangeArrowheads="1"/>
            </p:cNvSpPr>
            <p:nvPr/>
          </p:nvSpPr>
          <p:spPr bwMode="auto">
            <a:xfrm flipV="1">
              <a:off x="6884" y="4803"/>
              <a:ext cx="1010" cy="56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05" name="Rectangle 61"/>
            <p:cNvSpPr>
              <a:spLocks noChangeAspect="1" noChangeArrowheads="1"/>
            </p:cNvSpPr>
            <p:nvPr/>
          </p:nvSpPr>
          <p:spPr bwMode="auto">
            <a:xfrm flipV="1">
              <a:off x="6887" y="3034"/>
              <a:ext cx="1010" cy="56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06" name="Rectangle 62"/>
            <p:cNvSpPr>
              <a:spLocks noChangeAspect="1" noChangeArrowheads="1"/>
            </p:cNvSpPr>
            <p:nvPr/>
          </p:nvSpPr>
          <p:spPr bwMode="auto">
            <a:xfrm flipV="1">
              <a:off x="6887" y="3696"/>
              <a:ext cx="1581" cy="102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207" name="Group 63"/>
          <p:cNvGrpSpPr>
            <a:grpSpLocks noChangeAspect="1"/>
          </p:cNvGrpSpPr>
          <p:nvPr/>
        </p:nvGrpSpPr>
        <p:grpSpPr bwMode="auto">
          <a:xfrm rot="5400000">
            <a:off x="7707312" y="3091952"/>
            <a:ext cx="242888" cy="323850"/>
            <a:chOff x="6685" y="2939"/>
            <a:chExt cx="1877" cy="2520"/>
          </a:xfrm>
        </p:grpSpPr>
        <p:sp>
          <p:nvSpPr>
            <p:cNvPr id="646208" name="Rectangle 64"/>
            <p:cNvSpPr>
              <a:spLocks noChangeAspect="1" noChangeArrowheads="1"/>
            </p:cNvSpPr>
            <p:nvPr/>
          </p:nvSpPr>
          <p:spPr bwMode="auto">
            <a:xfrm rot="-5400000">
              <a:off x="7345" y="2386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09" name="Rectangle 65"/>
            <p:cNvSpPr>
              <a:spLocks noChangeAspect="1" noChangeArrowheads="1"/>
            </p:cNvSpPr>
            <p:nvPr/>
          </p:nvSpPr>
          <p:spPr bwMode="auto">
            <a:xfrm rot="-5400000">
              <a:off x="7345" y="4814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10" name="Rectangle 66"/>
            <p:cNvSpPr>
              <a:spLocks noChangeAspect="1" noChangeArrowheads="1"/>
            </p:cNvSpPr>
            <p:nvPr/>
          </p:nvSpPr>
          <p:spPr bwMode="auto">
            <a:xfrm rot="-10800000">
              <a:off x="8470" y="3608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11" name="Rectangle 67"/>
            <p:cNvSpPr>
              <a:spLocks noChangeAspect="1" noChangeArrowheads="1"/>
            </p:cNvSpPr>
            <p:nvPr/>
          </p:nvSpPr>
          <p:spPr bwMode="auto">
            <a:xfrm rot="-5400000">
              <a:off x="7580" y="2713"/>
              <a:ext cx="88" cy="187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12" name="Rectangle 68"/>
            <p:cNvSpPr>
              <a:spLocks noChangeAspect="1" noChangeArrowheads="1"/>
            </p:cNvSpPr>
            <p:nvPr/>
          </p:nvSpPr>
          <p:spPr bwMode="auto">
            <a:xfrm rot="-5400000">
              <a:off x="7581" y="3822"/>
              <a:ext cx="85" cy="187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13" name="Rectangle 69"/>
            <p:cNvSpPr>
              <a:spLocks noChangeAspect="1" noChangeArrowheads="1"/>
            </p:cNvSpPr>
            <p:nvPr/>
          </p:nvSpPr>
          <p:spPr bwMode="auto">
            <a:xfrm rot="-10800000">
              <a:off x="7897" y="4718"/>
              <a:ext cx="92" cy="649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14" name="Rectangle 70"/>
            <p:cNvSpPr>
              <a:spLocks noChangeAspect="1" noChangeArrowheads="1"/>
            </p:cNvSpPr>
            <p:nvPr/>
          </p:nvSpPr>
          <p:spPr bwMode="auto">
            <a:xfrm rot="10800000" flipH="1">
              <a:off x="7897" y="3034"/>
              <a:ext cx="92" cy="662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15" name="Rectangle 71"/>
            <p:cNvSpPr>
              <a:spLocks noChangeAspect="1" noChangeArrowheads="1"/>
            </p:cNvSpPr>
            <p:nvPr/>
          </p:nvSpPr>
          <p:spPr bwMode="auto">
            <a:xfrm rot="-10800000">
              <a:off x="6792" y="4803"/>
              <a:ext cx="92" cy="564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16" name="Rectangle 72"/>
            <p:cNvSpPr>
              <a:spLocks noChangeAspect="1" noChangeArrowheads="1"/>
            </p:cNvSpPr>
            <p:nvPr/>
          </p:nvSpPr>
          <p:spPr bwMode="auto">
            <a:xfrm rot="-10800000">
              <a:off x="6792" y="3031"/>
              <a:ext cx="92" cy="573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17" name="Rectangle 73"/>
            <p:cNvSpPr>
              <a:spLocks noChangeAspect="1" noChangeArrowheads="1"/>
            </p:cNvSpPr>
            <p:nvPr/>
          </p:nvSpPr>
          <p:spPr bwMode="auto">
            <a:xfrm rot="-10800000">
              <a:off x="6792" y="3696"/>
              <a:ext cx="92" cy="1022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18" name="Rectangle 74"/>
            <p:cNvSpPr>
              <a:spLocks noChangeAspect="1" noChangeArrowheads="1"/>
            </p:cNvSpPr>
            <p:nvPr/>
          </p:nvSpPr>
          <p:spPr bwMode="auto">
            <a:xfrm flipV="1">
              <a:off x="6884" y="4803"/>
              <a:ext cx="1010" cy="56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19" name="Rectangle 75"/>
            <p:cNvSpPr>
              <a:spLocks noChangeAspect="1" noChangeArrowheads="1"/>
            </p:cNvSpPr>
            <p:nvPr/>
          </p:nvSpPr>
          <p:spPr bwMode="auto">
            <a:xfrm flipV="1">
              <a:off x="6887" y="3034"/>
              <a:ext cx="1010" cy="56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20" name="Rectangle 76"/>
            <p:cNvSpPr>
              <a:spLocks noChangeAspect="1" noChangeArrowheads="1"/>
            </p:cNvSpPr>
            <p:nvPr/>
          </p:nvSpPr>
          <p:spPr bwMode="auto">
            <a:xfrm flipV="1">
              <a:off x="6887" y="3696"/>
              <a:ext cx="1581" cy="102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221" name="Group 77"/>
          <p:cNvGrpSpPr>
            <a:grpSpLocks noChangeAspect="1"/>
          </p:cNvGrpSpPr>
          <p:nvPr/>
        </p:nvGrpSpPr>
        <p:grpSpPr bwMode="auto">
          <a:xfrm>
            <a:off x="6933406" y="3059408"/>
            <a:ext cx="712787" cy="279400"/>
            <a:chOff x="3638" y="1678"/>
            <a:chExt cx="332" cy="130"/>
          </a:xfrm>
        </p:grpSpPr>
        <p:sp>
          <p:nvSpPr>
            <p:cNvPr id="646222" name="Freeform 78"/>
            <p:cNvSpPr>
              <a:spLocks noChangeAspect="1"/>
            </p:cNvSpPr>
            <p:nvPr/>
          </p:nvSpPr>
          <p:spPr bwMode="auto">
            <a:xfrm flipV="1">
              <a:off x="3743" y="1678"/>
              <a:ext cx="123" cy="106"/>
            </a:xfrm>
            <a:custGeom>
              <a:avLst/>
              <a:gdLst>
                <a:gd name="T0" fmla="*/ 0 w 2052"/>
                <a:gd name="T1" fmla="*/ 0 h 1767"/>
                <a:gd name="T2" fmla="*/ 2051 w 2052"/>
                <a:gd name="T3" fmla="*/ 0 h 1767"/>
                <a:gd name="T4" fmla="*/ 2052 w 2052"/>
                <a:gd name="T5" fmla="*/ 969 h 1767"/>
                <a:gd name="T6" fmla="*/ 1538 w 2052"/>
                <a:gd name="T7" fmla="*/ 969 h 1767"/>
                <a:gd name="T8" fmla="*/ 1538 w 2052"/>
                <a:gd name="T9" fmla="*/ 1767 h 1767"/>
                <a:gd name="T10" fmla="*/ 569 w 2052"/>
                <a:gd name="T11" fmla="*/ 1767 h 1767"/>
                <a:gd name="T12" fmla="*/ 569 w 2052"/>
                <a:gd name="T13" fmla="*/ 969 h 1767"/>
                <a:gd name="T14" fmla="*/ 0 w 2052"/>
                <a:gd name="T15" fmla="*/ 969 h 1767"/>
                <a:gd name="T16" fmla="*/ 0 w 2052"/>
                <a:gd name="T17" fmla="*/ 0 h 1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2" h="1767">
                  <a:moveTo>
                    <a:pt x="0" y="0"/>
                  </a:moveTo>
                  <a:lnTo>
                    <a:pt x="2051" y="0"/>
                  </a:lnTo>
                  <a:lnTo>
                    <a:pt x="2052" y="969"/>
                  </a:lnTo>
                  <a:lnTo>
                    <a:pt x="1538" y="969"/>
                  </a:lnTo>
                  <a:lnTo>
                    <a:pt x="1538" y="1767"/>
                  </a:lnTo>
                  <a:lnTo>
                    <a:pt x="569" y="1767"/>
                  </a:lnTo>
                  <a:lnTo>
                    <a:pt x="569" y="969"/>
                  </a:lnTo>
                  <a:lnTo>
                    <a:pt x="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23" name="Rectangle 79"/>
            <p:cNvSpPr>
              <a:spLocks noChangeAspect="1" noChangeArrowheads="1"/>
            </p:cNvSpPr>
            <p:nvPr/>
          </p:nvSpPr>
          <p:spPr bwMode="auto">
            <a:xfrm flipH="1" flipV="1">
              <a:off x="3691" y="1783"/>
              <a:ext cx="39" cy="1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24" name="Rectangle 80"/>
            <p:cNvSpPr>
              <a:spLocks noChangeAspect="1" noChangeArrowheads="1"/>
            </p:cNvSpPr>
            <p:nvPr/>
          </p:nvSpPr>
          <p:spPr bwMode="auto">
            <a:xfrm flipH="1" flipV="1">
              <a:off x="3660" y="1783"/>
              <a:ext cx="31" cy="24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25" name="Rectangle 81"/>
            <p:cNvSpPr>
              <a:spLocks noChangeAspect="1" noChangeArrowheads="1"/>
            </p:cNvSpPr>
            <p:nvPr/>
          </p:nvSpPr>
          <p:spPr bwMode="auto">
            <a:xfrm rot="10800000" flipH="1" flipV="1">
              <a:off x="3638" y="1725"/>
              <a:ext cx="332" cy="58"/>
            </a:xfrm>
            <a:prstGeom prst="rect">
              <a:avLst/>
            </a:prstGeom>
            <a:solidFill>
              <a:srgbClr val="C0C0C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26" name="Rectangle 82"/>
            <p:cNvSpPr>
              <a:spLocks noChangeAspect="1" noChangeArrowheads="1"/>
            </p:cNvSpPr>
            <p:nvPr/>
          </p:nvSpPr>
          <p:spPr bwMode="auto">
            <a:xfrm flipH="1" flipV="1">
              <a:off x="3903" y="1784"/>
              <a:ext cx="39" cy="1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27" name="Rectangle 83"/>
            <p:cNvSpPr>
              <a:spLocks noChangeAspect="1" noChangeArrowheads="1"/>
            </p:cNvSpPr>
            <p:nvPr/>
          </p:nvSpPr>
          <p:spPr bwMode="auto">
            <a:xfrm flipH="1" flipV="1">
              <a:off x="3872" y="1784"/>
              <a:ext cx="31" cy="24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46228" name="Line 84"/>
          <p:cNvSpPr>
            <a:spLocks noChangeAspect="1" noChangeShapeType="1"/>
          </p:cNvSpPr>
          <p:nvPr/>
        </p:nvSpPr>
        <p:spPr bwMode="auto">
          <a:xfrm flipV="1">
            <a:off x="7236618" y="3161008"/>
            <a:ext cx="1174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46229" name="Group 85"/>
          <p:cNvGrpSpPr>
            <a:grpSpLocks noChangeAspect="1"/>
          </p:cNvGrpSpPr>
          <p:nvPr/>
        </p:nvGrpSpPr>
        <p:grpSpPr bwMode="auto">
          <a:xfrm flipV="1">
            <a:off x="7750968" y="3381671"/>
            <a:ext cx="153988" cy="301625"/>
            <a:chOff x="3425" y="1602"/>
            <a:chExt cx="300" cy="588"/>
          </a:xfrm>
        </p:grpSpPr>
        <p:sp>
          <p:nvSpPr>
            <p:cNvPr id="646230" name="Rectangle 86"/>
            <p:cNvSpPr>
              <a:spLocks noChangeAspect="1" noChangeArrowheads="1"/>
            </p:cNvSpPr>
            <p:nvPr/>
          </p:nvSpPr>
          <p:spPr bwMode="auto">
            <a:xfrm rot="16200000" flipH="1">
              <a:off x="3304" y="1775"/>
              <a:ext cx="542" cy="242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31" name="Rectangle 87"/>
            <p:cNvSpPr>
              <a:spLocks noChangeAspect="1" noChangeArrowheads="1"/>
            </p:cNvSpPr>
            <p:nvPr/>
          </p:nvSpPr>
          <p:spPr bwMode="auto">
            <a:xfrm rot="-5400000">
              <a:off x="3563" y="1464"/>
              <a:ext cx="23" cy="300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32" name="Rectangle 88"/>
            <p:cNvSpPr>
              <a:spLocks noChangeAspect="1" noChangeArrowheads="1"/>
            </p:cNvSpPr>
            <p:nvPr/>
          </p:nvSpPr>
          <p:spPr bwMode="auto">
            <a:xfrm rot="-5400000">
              <a:off x="3563" y="2029"/>
              <a:ext cx="23" cy="300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233" name="Group 89"/>
          <p:cNvGrpSpPr>
            <a:grpSpLocks noChangeAspect="1"/>
          </p:cNvGrpSpPr>
          <p:nvPr/>
        </p:nvGrpSpPr>
        <p:grpSpPr bwMode="auto">
          <a:xfrm flipV="1">
            <a:off x="1372393" y="2827633"/>
            <a:ext cx="1735138" cy="155575"/>
            <a:chOff x="2503" y="8244"/>
            <a:chExt cx="3368" cy="300"/>
          </a:xfrm>
        </p:grpSpPr>
        <p:sp>
          <p:nvSpPr>
            <p:cNvPr id="646234" name="Rectangle 90"/>
            <p:cNvSpPr>
              <a:spLocks noChangeAspect="1" noChangeArrowheads="1"/>
            </p:cNvSpPr>
            <p:nvPr/>
          </p:nvSpPr>
          <p:spPr bwMode="auto">
            <a:xfrm rot="10800000" flipH="1">
              <a:off x="2531" y="8274"/>
              <a:ext cx="3334" cy="242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35" name="Rectangle 91"/>
            <p:cNvSpPr>
              <a:spLocks noChangeAspect="1" noChangeArrowheads="1"/>
            </p:cNvSpPr>
            <p:nvPr/>
          </p:nvSpPr>
          <p:spPr bwMode="auto">
            <a:xfrm rot="-10800000">
              <a:off x="2503" y="8245"/>
              <a:ext cx="28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36" name="Rectangle 92"/>
            <p:cNvSpPr>
              <a:spLocks noChangeAspect="1" noChangeArrowheads="1"/>
            </p:cNvSpPr>
            <p:nvPr/>
          </p:nvSpPr>
          <p:spPr bwMode="auto">
            <a:xfrm rot="-10800000">
              <a:off x="5843" y="8244"/>
              <a:ext cx="28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237" name="Group 93"/>
          <p:cNvGrpSpPr>
            <a:grpSpLocks noChangeAspect="1"/>
          </p:cNvGrpSpPr>
          <p:nvPr/>
        </p:nvGrpSpPr>
        <p:grpSpPr bwMode="auto">
          <a:xfrm flipV="1">
            <a:off x="1161256" y="2830808"/>
            <a:ext cx="211137" cy="207963"/>
            <a:chOff x="2090" y="4150"/>
            <a:chExt cx="413" cy="407"/>
          </a:xfrm>
        </p:grpSpPr>
        <p:grpSp>
          <p:nvGrpSpPr>
            <p:cNvPr id="646238" name="Group 94"/>
            <p:cNvGrpSpPr>
              <a:grpSpLocks noChangeAspect="1"/>
            </p:cNvGrpSpPr>
            <p:nvPr/>
          </p:nvGrpSpPr>
          <p:grpSpPr bwMode="auto">
            <a:xfrm>
              <a:off x="2090" y="4150"/>
              <a:ext cx="413" cy="407"/>
              <a:chOff x="3004" y="9177"/>
              <a:chExt cx="1652" cy="1630"/>
            </a:xfrm>
          </p:grpSpPr>
          <p:sp>
            <p:nvSpPr>
              <p:cNvPr id="646239" name="Rectangle 95"/>
              <p:cNvSpPr>
                <a:spLocks noChangeAspect="1" noChangeArrowheads="1"/>
              </p:cNvSpPr>
              <p:nvPr/>
            </p:nvSpPr>
            <p:spPr bwMode="auto">
              <a:xfrm rot="-5400000">
                <a:off x="3557" y="8624"/>
                <a:ext cx="92" cy="1197"/>
              </a:xfrm>
              <a:prstGeom prst="rect">
                <a:avLst/>
              </a:prstGeom>
              <a:solidFill>
                <a:srgbClr val="C0C0C0">
                  <a:alpha val="89999"/>
                </a:srgbClr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6240" name="Rectangle 96"/>
              <p:cNvSpPr>
                <a:spLocks noChangeAspect="1" noChangeArrowheads="1"/>
              </p:cNvSpPr>
              <p:nvPr/>
            </p:nvSpPr>
            <p:spPr bwMode="auto">
              <a:xfrm rot="-10800000">
                <a:off x="4564" y="9610"/>
                <a:ext cx="92" cy="1197"/>
              </a:xfrm>
              <a:prstGeom prst="rect">
                <a:avLst/>
              </a:prstGeom>
              <a:solidFill>
                <a:srgbClr val="C0C0C0">
                  <a:alpha val="89999"/>
                </a:srgbClr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6241" name="Arc 97"/>
              <p:cNvSpPr>
                <a:spLocks noChangeAspect="1"/>
              </p:cNvSpPr>
              <p:nvPr/>
            </p:nvSpPr>
            <p:spPr bwMode="auto">
              <a:xfrm rot="-10800000">
                <a:off x="3118" y="9268"/>
                <a:ext cx="1440" cy="142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>
                  <a:alpha val="89999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46242" name="Arc 98"/>
            <p:cNvSpPr>
              <a:spLocks noChangeAspect="1"/>
            </p:cNvSpPr>
            <p:nvPr/>
          </p:nvSpPr>
          <p:spPr bwMode="auto">
            <a:xfrm rot="-10800000">
              <a:off x="2362" y="4179"/>
              <a:ext cx="117" cy="11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9"/>
                <a:gd name="T1" fmla="*/ 0 h 21600"/>
                <a:gd name="T2" fmla="*/ 21599 w 21599"/>
                <a:gd name="T3" fmla="*/ 21397 h 21600"/>
                <a:gd name="T4" fmla="*/ 0 w 215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9" h="21600" fill="none" extrusionOk="0">
                  <a:moveTo>
                    <a:pt x="-1" y="0"/>
                  </a:moveTo>
                  <a:cubicBezTo>
                    <a:pt x="11850" y="0"/>
                    <a:pt x="21487" y="9547"/>
                    <a:pt x="21599" y="21396"/>
                  </a:cubicBezTo>
                </a:path>
                <a:path w="21599" h="21600" stroke="0" extrusionOk="0">
                  <a:moveTo>
                    <a:pt x="-1" y="0"/>
                  </a:moveTo>
                  <a:cubicBezTo>
                    <a:pt x="11850" y="0"/>
                    <a:pt x="21487" y="9547"/>
                    <a:pt x="21599" y="21396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243" name="Group 99"/>
          <p:cNvGrpSpPr>
            <a:grpSpLocks noChangeAspect="1"/>
          </p:cNvGrpSpPr>
          <p:nvPr/>
        </p:nvGrpSpPr>
        <p:grpSpPr bwMode="auto">
          <a:xfrm rot="5400000" flipV="1">
            <a:off x="1982787" y="3077665"/>
            <a:ext cx="180975" cy="280987"/>
            <a:chOff x="4118" y="2701"/>
            <a:chExt cx="1393" cy="2179"/>
          </a:xfrm>
        </p:grpSpPr>
        <p:sp>
          <p:nvSpPr>
            <p:cNvPr id="646244" name="Rectangle 100"/>
            <p:cNvSpPr>
              <a:spLocks noChangeAspect="1" noChangeArrowheads="1"/>
            </p:cNvSpPr>
            <p:nvPr/>
          </p:nvSpPr>
          <p:spPr bwMode="auto">
            <a:xfrm rot="16200000" flipH="1">
              <a:off x="4142" y="3272"/>
              <a:ext cx="107" cy="155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45" name="Rectangle 101"/>
            <p:cNvSpPr>
              <a:spLocks noChangeAspect="1" noChangeArrowheads="1"/>
            </p:cNvSpPr>
            <p:nvPr/>
          </p:nvSpPr>
          <p:spPr bwMode="auto">
            <a:xfrm rot="-5400000">
              <a:off x="4769" y="2525"/>
              <a:ext cx="92" cy="1197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46" name="Rectangle 102"/>
            <p:cNvSpPr>
              <a:spLocks noChangeAspect="1" noChangeArrowheads="1"/>
            </p:cNvSpPr>
            <p:nvPr/>
          </p:nvSpPr>
          <p:spPr bwMode="auto">
            <a:xfrm rot="-5400000">
              <a:off x="4769" y="2148"/>
              <a:ext cx="92" cy="1197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47" name="Rectangle 103"/>
            <p:cNvSpPr>
              <a:spLocks noChangeAspect="1" noChangeArrowheads="1"/>
            </p:cNvSpPr>
            <p:nvPr/>
          </p:nvSpPr>
          <p:spPr bwMode="auto">
            <a:xfrm rot="16200000" flipH="1">
              <a:off x="4672" y="2394"/>
              <a:ext cx="285" cy="1083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48" name="Rectangle 104"/>
            <p:cNvSpPr>
              <a:spLocks noChangeAspect="1" noChangeArrowheads="1"/>
            </p:cNvSpPr>
            <p:nvPr/>
          </p:nvSpPr>
          <p:spPr bwMode="auto">
            <a:xfrm rot="16200000" flipH="1">
              <a:off x="3960" y="3483"/>
              <a:ext cx="1710" cy="1083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49" name="Rectangle 105"/>
            <p:cNvSpPr>
              <a:spLocks noChangeAspect="1" noChangeArrowheads="1"/>
            </p:cNvSpPr>
            <p:nvPr/>
          </p:nvSpPr>
          <p:spPr bwMode="auto">
            <a:xfrm rot="16200000" flipH="1">
              <a:off x="5380" y="4650"/>
              <a:ext cx="107" cy="155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46250" name="Rectangle 106"/>
          <p:cNvSpPr>
            <a:spLocks noChangeAspect="1" noChangeArrowheads="1"/>
          </p:cNvSpPr>
          <p:nvPr/>
        </p:nvSpPr>
        <p:spPr bwMode="auto">
          <a:xfrm rot="10800000" flipV="1">
            <a:off x="862806" y="3140371"/>
            <a:ext cx="12700" cy="155575"/>
          </a:xfrm>
          <a:prstGeom prst="rect">
            <a:avLst/>
          </a:prstGeom>
          <a:solidFill>
            <a:srgbClr val="C0C0C0">
              <a:alpha val="89999"/>
            </a:srgb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46251" name="Rectangle 107"/>
          <p:cNvSpPr>
            <a:spLocks noChangeAspect="1" noChangeArrowheads="1"/>
          </p:cNvSpPr>
          <p:nvPr/>
        </p:nvSpPr>
        <p:spPr bwMode="auto">
          <a:xfrm rot="10800000" flipV="1">
            <a:off x="1589881" y="3143546"/>
            <a:ext cx="14287" cy="153987"/>
          </a:xfrm>
          <a:prstGeom prst="rect">
            <a:avLst/>
          </a:prstGeom>
          <a:solidFill>
            <a:srgbClr val="C0C0C0">
              <a:alpha val="89999"/>
            </a:srgb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646252" name="Group 108"/>
          <p:cNvGrpSpPr>
            <a:grpSpLocks noChangeAspect="1"/>
          </p:cNvGrpSpPr>
          <p:nvPr/>
        </p:nvGrpSpPr>
        <p:grpSpPr bwMode="auto">
          <a:xfrm flipV="1">
            <a:off x="623093" y="3375321"/>
            <a:ext cx="153988" cy="301625"/>
            <a:chOff x="3425" y="1602"/>
            <a:chExt cx="300" cy="588"/>
          </a:xfrm>
        </p:grpSpPr>
        <p:sp>
          <p:nvSpPr>
            <p:cNvPr id="646253" name="Rectangle 109"/>
            <p:cNvSpPr>
              <a:spLocks noChangeAspect="1" noChangeArrowheads="1"/>
            </p:cNvSpPr>
            <p:nvPr/>
          </p:nvSpPr>
          <p:spPr bwMode="auto">
            <a:xfrm rot="16200000" flipH="1">
              <a:off x="3304" y="1775"/>
              <a:ext cx="542" cy="242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54" name="Rectangle 110"/>
            <p:cNvSpPr>
              <a:spLocks noChangeAspect="1" noChangeArrowheads="1"/>
            </p:cNvSpPr>
            <p:nvPr/>
          </p:nvSpPr>
          <p:spPr bwMode="auto">
            <a:xfrm rot="-5400000">
              <a:off x="3563" y="1464"/>
              <a:ext cx="23" cy="300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55" name="Rectangle 111"/>
            <p:cNvSpPr>
              <a:spLocks noChangeAspect="1" noChangeArrowheads="1"/>
            </p:cNvSpPr>
            <p:nvPr/>
          </p:nvSpPr>
          <p:spPr bwMode="auto">
            <a:xfrm rot="-5400000">
              <a:off x="3563" y="2029"/>
              <a:ext cx="23" cy="300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256" name="Group 112"/>
          <p:cNvGrpSpPr>
            <a:grpSpLocks noChangeAspect="1"/>
          </p:cNvGrpSpPr>
          <p:nvPr/>
        </p:nvGrpSpPr>
        <p:grpSpPr bwMode="auto">
          <a:xfrm rot="16200000" flipV="1">
            <a:off x="1118394" y="3037183"/>
            <a:ext cx="228600" cy="263525"/>
            <a:chOff x="4729" y="3477"/>
            <a:chExt cx="1767" cy="2052"/>
          </a:xfrm>
        </p:grpSpPr>
        <p:sp>
          <p:nvSpPr>
            <p:cNvPr id="646257" name="Line 113"/>
            <p:cNvSpPr>
              <a:spLocks noChangeAspect="1" noChangeShapeType="1"/>
            </p:cNvSpPr>
            <p:nvPr/>
          </p:nvSpPr>
          <p:spPr bwMode="auto">
            <a:xfrm>
              <a:off x="4729" y="5529"/>
              <a:ext cx="96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258" name="Line 114"/>
            <p:cNvSpPr>
              <a:spLocks noChangeAspect="1" noChangeShapeType="1"/>
            </p:cNvSpPr>
            <p:nvPr/>
          </p:nvSpPr>
          <p:spPr bwMode="auto">
            <a:xfrm flipV="1">
              <a:off x="5698" y="4959"/>
              <a:ext cx="0" cy="57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259" name="Line 115"/>
            <p:cNvSpPr>
              <a:spLocks noChangeAspect="1" noChangeShapeType="1"/>
            </p:cNvSpPr>
            <p:nvPr/>
          </p:nvSpPr>
          <p:spPr bwMode="auto">
            <a:xfrm>
              <a:off x="5698" y="4959"/>
              <a:ext cx="79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260" name="Line 116"/>
            <p:cNvSpPr>
              <a:spLocks noChangeAspect="1" noChangeShapeType="1"/>
            </p:cNvSpPr>
            <p:nvPr/>
          </p:nvSpPr>
          <p:spPr bwMode="auto">
            <a:xfrm flipV="1">
              <a:off x="6496" y="3990"/>
              <a:ext cx="0" cy="9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261" name="Line 117"/>
            <p:cNvSpPr>
              <a:spLocks noChangeAspect="1" noChangeShapeType="1"/>
            </p:cNvSpPr>
            <p:nvPr/>
          </p:nvSpPr>
          <p:spPr bwMode="auto">
            <a:xfrm flipH="1">
              <a:off x="5698" y="3990"/>
              <a:ext cx="79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262" name="Line 118"/>
            <p:cNvSpPr>
              <a:spLocks noChangeAspect="1" noChangeShapeType="1"/>
            </p:cNvSpPr>
            <p:nvPr/>
          </p:nvSpPr>
          <p:spPr bwMode="auto">
            <a:xfrm flipV="1">
              <a:off x="5698" y="3477"/>
              <a:ext cx="0" cy="5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263" name="Line 119"/>
            <p:cNvSpPr>
              <a:spLocks noChangeAspect="1" noChangeShapeType="1"/>
            </p:cNvSpPr>
            <p:nvPr/>
          </p:nvSpPr>
          <p:spPr bwMode="auto">
            <a:xfrm flipH="1">
              <a:off x="4729" y="3477"/>
              <a:ext cx="96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264" name="Line 120"/>
            <p:cNvSpPr>
              <a:spLocks noChangeAspect="1" noChangeShapeType="1"/>
            </p:cNvSpPr>
            <p:nvPr/>
          </p:nvSpPr>
          <p:spPr bwMode="auto">
            <a:xfrm flipV="1">
              <a:off x="4729" y="3477"/>
              <a:ext cx="0" cy="20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265" name="Group 121"/>
          <p:cNvGrpSpPr>
            <a:grpSpLocks noChangeAspect="1"/>
          </p:cNvGrpSpPr>
          <p:nvPr/>
        </p:nvGrpSpPr>
        <p:grpSpPr bwMode="auto">
          <a:xfrm rot="-5400000" flipH="1" flipV="1">
            <a:off x="301624" y="3077665"/>
            <a:ext cx="180975" cy="280988"/>
            <a:chOff x="4118" y="2701"/>
            <a:chExt cx="1393" cy="2179"/>
          </a:xfrm>
        </p:grpSpPr>
        <p:sp>
          <p:nvSpPr>
            <p:cNvPr id="646266" name="Rectangle 122"/>
            <p:cNvSpPr>
              <a:spLocks noChangeAspect="1" noChangeArrowheads="1"/>
            </p:cNvSpPr>
            <p:nvPr/>
          </p:nvSpPr>
          <p:spPr bwMode="auto">
            <a:xfrm rot="16200000" flipH="1">
              <a:off x="4142" y="3272"/>
              <a:ext cx="107" cy="155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67" name="Rectangle 123"/>
            <p:cNvSpPr>
              <a:spLocks noChangeAspect="1" noChangeArrowheads="1"/>
            </p:cNvSpPr>
            <p:nvPr/>
          </p:nvSpPr>
          <p:spPr bwMode="auto">
            <a:xfrm rot="-5400000">
              <a:off x="4769" y="2525"/>
              <a:ext cx="92" cy="1197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68" name="Rectangle 124"/>
            <p:cNvSpPr>
              <a:spLocks noChangeAspect="1" noChangeArrowheads="1"/>
            </p:cNvSpPr>
            <p:nvPr/>
          </p:nvSpPr>
          <p:spPr bwMode="auto">
            <a:xfrm rot="-5400000">
              <a:off x="4769" y="2148"/>
              <a:ext cx="92" cy="1197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69" name="Rectangle 125"/>
            <p:cNvSpPr>
              <a:spLocks noChangeAspect="1" noChangeArrowheads="1"/>
            </p:cNvSpPr>
            <p:nvPr/>
          </p:nvSpPr>
          <p:spPr bwMode="auto">
            <a:xfrm rot="16200000" flipH="1">
              <a:off x="4672" y="2394"/>
              <a:ext cx="285" cy="1083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70" name="Rectangle 126"/>
            <p:cNvSpPr>
              <a:spLocks noChangeAspect="1" noChangeArrowheads="1"/>
            </p:cNvSpPr>
            <p:nvPr/>
          </p:nvSpPr>
          <p:spPr bwMode="auto">
            <a:xfrm rot="16200000" flipH="1">
              <a:off x="3960" y="3483"/>
              <a:ext cx="1710" cy="1083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71" name="Rectangle 127"/>
            <p:cNvSpPr>
              <a:spLocks noChangeAspect="1" noChangeArrowheads="1"/>
            </p:cNvSpPr>
            <p:nvPr/>
          </p:nvSpPr>
          <p:spPr bwMode="auto">
            <a:xfrm rot="16200000" flipH="1">
              <a:off x="5380" y="4650"/>
              <a:ext cx="107" cy="155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46272" name="Rectangle 128"/>
          <p:cNvSpPr>
            <a:spLocks noChangeAspect="1" noChangeArrowheads="1"/>
          </p:cNvSpPr>
          <p:nvPr/>
        </p:nvSpPr>
        <p:spPr bwMode="auto">
          <a:xfrm rot="5400000" flipV="1">
            <a:off x="1230312" y="2972890"/>
            <a:ext cx="12700" cy="150812"/>
          </a:xfrm>
          <a:prstGeom prst="rect">
            <a:avLst/>
          </a:prstGeom>
          <a:solidFill>
            <a:srgbClr val="C0C0C0">
              <a:alpha val="89999"/>
            </a:srgb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646273" name="Group 129"/>
          <p:cNvGrpSpPr>
            <a:grpSpLocks noChangeAspect="1"/>
          </p:cNvGrpSpPr>
          <p:nvPr/>
        </p:nvGrpSpPr>
        <p:grpSpPr bwMode="auto">
          <a:xfrm rot="5400000">
            <a:off x="577056" y="3084808"/>
            <a:ext cx="241300" cy="327025"/>
            <a:chOff x="6685" y="2939"/>
            <a:chExt cx="1877" cy="2520"/>
          </a:xfrm>
        </p:grpSpPr>
        <p:sp>
          <p:nvSpPr>
            <p:cNvPr id="646274" name="Rectangle 130"/>
            <p:cNvSpPr>
              <a:spLocks noChangeAspect="1" noChangeArrowheads="1"/>
            </p:cNvSpPr>
            <p:nvPr/>
          </p:nvSpPr>
          <p:spPr bwMode="auto">
            <a:xfrm rot="-5400000">
              <a:off x="7345" y="2386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75" name="Rectangle 131"/>
            <p:cNvSpPr>
              <a:spLocks noChangeAspect="1" noChangeArrowheads="1"/>
            </p:cNvSpPr>
            <p:nvPr/>
          </p:nvSpPr>
          <p:spPr bwMode="auto">
            <a:xfrm rot="-5400000">
              <a:off x="7345" y="4814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76" name="Rectangle 132"/>
            <p:cNvSpPr>
              <a:spLocks noChangeAspect="1" noChangeArrowheads="1"/>
            </p:cNvSpPr>
            <p:nvPr/>
          </p:nvSpPr>
          <p:spPr bwMode="auto">
            <a:xfrm rot="-10800000">
              <a:off x="8470" y="3608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77" name="Rectangle 133"/>
            <p:cNvSpPr>
              <a:spLocks noChangeAspect="1" noChangeArrowheads="1"/>
            </p:cNvSpPr>
            <p:nvPr/>
          </p:nvSpPr>
          <p:spPr bwMode="auto">
            <a:xfrm rot="-5400000">
              <a:off x="7580" y="2713"/>
              <a:ext cx="88" cy="187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78" name="Rectangle 134"/>
            <p:cNvSpPr>
              <a:spLocks noChangeAspect="1" noChangeArrowheads="1"/>
            </p:cNvSpPr>
            <p:nvPr/>
          </p:nvSpPr>
          <p:spPr bwMode="auto">
            <a:xfrm rot="-5400000">
              <a:off x="7581" y="3822"/>
              <a:ext cx="85" cy="187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79" name="Rectangle 135"/>
            <p:cNvSpPr>
              <a:spLocks noChangeAspect="1" noChangeArrowheads="1"/>
            </p:cNvSpPr>
            <p:nvPr/>
          </p:nvSpPr>
          <p:spPr bwMode="auto">
            <a:xfrm rot="-10800000">
              <a:off x="7897" y="4718"/>
              <a:ext cx="92" cy="649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80" name="Rectangle 136"/>
            <p:cNvSpPr>
              <a:spLocks noChangeAspect="1" noChangeArrowheads="1"/>
            </p:cNvSpPr>
            <p:nvPr/>
          </p:nvSpPr>
          <p:spPr bwMode="auto">
            <a:xfrm rot="10800000" flipH="1">
              <a:off x="7897" y="3034"/>
              <a:ext cx="92" cy="662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81" name="Rectangle 137"/>
            <p:cNvSpPr>
              <a:spLocks noChangeAspect="1" noChangeArrowheads="1"/>
            </p:cNvSpPr>
            <p:nvPr/>
          </p:nvSpPr>
          <p:spPr bwMode="auto">
            <a:xfrm rot="-10800000">
              <a:off x="6792" y="4803"/>
              <a:ext cx="92" cy="564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82" name="Rectangle 138"/>
            <p:cNvSpPr>
              <a:spLocks noChangeAspect="1" noChangeArrowheads="1"/>
            </p:cNvSpPr>
            <p:nvPr/>
          </p:nvSpPr>
          <p:spPr bwMode="auto">
            <a:xfrm rot="-10800000">
              <a:off x="6792" y="3031"/>
              <a:ext cx="92" cy="573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83" name="Rectangle 139"/>
            <p:cNvSpPr>
              <a:spLocks noChangeAspect="1" noChangeArrowheads="1"/>
            </p:cNvSpPr>
            <p:nvPr/>
          </p:nvSpPr>
          <p:spPr bwMode="auto">
            <a:xfrm rot="-10800000">
              <a:off x="6792" y="3696"/>
              <a:ext cx="92" cy="1022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84" name="Rectangle 140"/>
            <p:cNvSpPr>
              <a:spLocks noChangeAspect="1" noChangeArrowheads="1"/>
            </p:cNvSpPr>
            <p:nvPr/>
          </p:nvSpPr>
          <p:spPr bwMode="auto">
            <a:xfrm flipV="1">
              <a:off x="6884" y="4803"/>
              <a:ext cx="1010" cy="56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85" name="Rectangle 141"/>
            <p:cNvSpPr>
              <a:spLocks noChangeAspect="1" noChangeArrowheads="1"/>
            </p:cNvSpPr>
            <p:nvPr/>
          </p:nvSpPr>
          <p:spPr bwMode="auto">
            <a:xfrm flipV="1">
              <a:off x="6887" y="3034"/>
              <a:ext cx="1010" cy="56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86" name="Rectangle 142"/>
            <p:cNvSpPr>
              <a:spLocks noChangeAspect="1" noChangeArrowheads="1"/>
            </p:cNvSpPr>
            <p:nvPr/>
          </p:nvSpPr>
          <p:spPr bwMode="auto">
            <a:xfrm flipV="1">
              <a:off x="6887" y="3696"/>
              <a:ext cx="1581" cy="102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287" name="Group 143"/>
          <p:cNvGrpSpPr>
            <a:grpSpLocks noChangeAspect="1"/>
          </p:cNvGrpSpPr>
          <p:nvPr/>
        </p:nvGrpSpPr>
        <p:grpSpPr bwMode="auto">
          <a:xfrm rot="5400000">
            <a:off x="1649412" y="3087190"/>
            <a:ext cx="242887" cy="323850"/>
            <a:chOff x="6685" y="2939"/>
            <a:chExt cx="1877" cy="2520"/>
          </a:xfrm>
        </p:grpSpPr>
        <p:sp>
          <p:nvSpPr>
            <p:cNvPr id="646288" name="Rectangle 144"/>
            <p:cNvSpPr>
              <a:spLocks noChangeAspect="1" noChangeArrowheads="1"/>
            </p:cNvSpPr>
            <p:nvPr/>
          </p:nvSpPr>
          <p:spPr bwMode="auto">
            <a:xfrm rot="-5400000">
              <a:off x="7345" y="2386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89" name="Rectangle 145"/>
            <p:cNvSpPr>
              <a:spLocks noChangeAspect="1" noChangeArrowheads="1"/>
            </p:cNvSpPr>
            <p:nvPr/>
          </p:nvSpPr>
          <p:spPr bwMode="auto">
            <a:xfrm rot="-5400000">
              <a:off x="7345" y="4814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90" name="Rectangle 146"/>
            <p:cNvSpPr>
              <a:spLocks noChangeAspect="1" noChangeArrowheads="1"/>
            </p:cNvSpPr>
            <p:nvPr/>
          </p:nvSpPr>
          <p:spPr bwMode="auto">
            <a:xfrm rot="-10800000">
              <a:off x="8470" y="3608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91" name="Rectangle 147"/>
            <p:cNvSpPr>
              <a:spLocks noChangeAspect="1" noChangeArrowheads="1"/>
            </p:cNvSpPr>
            <p:nvPr/>
          </p:nvSpPr>
          <p:spPr bwMode="auto">
            <a:xfrm rot="-5400000">
              <a:off x="7580" y="2713"/>
              <a:ext cx="88" cy="187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92" name="Rectangle 148"/>
            <p:cNvSpPr>
              <a:spLocks noChangeAspect="1" noChangeArrowheads="1"/>
            </p:cNvSpPr>
            <p:nvPr/>
          </p:nvSpPr>
          <p:spPr bwMode="auto">
            <a:xfrm rot="-5400000">
              <a:off x="7581" y="3822"/>
              <a:ext cx="85" cy="187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93" name="Rectangle 149"/>
            <p:cNvSpPr>
              <a:spLocks noChangeAspect="1" noChangeArrowheads="1"/>
            </p:cNvSpPr>
            <p:nvPr/>
          </p:nvSpPr>
          <p:spPr bwMode="auto">
            <a:xfrm rot="-10800000">
              <a:off x="7897" y="4718"/>
              <a:ext cx="92" cy="649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94" name="Rectangle 150"/>
            <p:cNvSpPr>
              <a:spLocks noChangeAspect="1" noChangeArrowheads="1"/>
            </p:cNvSpPr>
            <p:nvPr/>
          </p:nvSpPr>
          <p:spPr bwMode="auto">
            <a:xfrm rot="10800000" flipH="1">
              <a:off x="7897" y="3034"/>
              <a:ext cx="92" cy="662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95" name="Rectangle 151"/>
            <p:cNvSpPr>
              <a:spLocks noChangeAspect="1" noChangeArrowheads="1"/>
            </p:cNvSpPr>
            <p:nvPr/>
          </p:nvSpPr>
          <p:spPr bwMode="auto">
            <a:xfrm rot="-10800000">
              <a:off x="6792" y="4803"/>
              <a:ext cx="92" cy="564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96" name="Rectangle 152"/>
            <p:cNvSpPr>
              <a:spLocks noChangeAspect="1" noChangeArrowheads="1"/>
            </p:cNvSpPr>
            <p:nvPr/>
          </p:nvSpPr>
          <p:spPr bwMode="auto">
            <a:xfrm rot="-10800000">
              <a:off x="6792" y="3031"/>
              <a:ext cx="92" cy="573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97" name="Rectangle 153"/>
            <p:cNvSpPr>
              <a:spLocks noChangeAspect="1" noChangeArrowheads="1"/>
            </p:cNvSpPr>
            <p:nvPr/>
          </p:nvSpPr>
          <p:spPr bwMode="auto">
            <a:xfrm rot="-10800000">
              <a:off x="6792" y="3696"/>
              <a:ext cx="92" cy="1022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98" name="Rectangle 154"/>
            <p:cNvSpPr>
              <a:spLocks noChangeAspect="1" noChangeArrowheads="1"/>
            </p:cNvSpPr>
            <p:nvPr/>
          </p:nvSpPr>
          <p:spPr bwMode="auto">
            <a:xfrm flipV="1">
              <a:off x="6884" y="4803"/>
              <a:ext cx="1010" cy="56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99" name="Rectangle 155"/>
            <p:cNvSpPr>
              <a:spLocks noChangeAspect="1" noChangeArrowheads="1"/>
            </p:cNvSpPr>
            <p:nvPr/>
          </p:nvSpPr>
          <p:spPr bwMode="auto">
            <a:xfrm flipV="1">
              <a:off x="6887" y="3034"/>
              <a:ext cx="1010" cy="56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00" name="Rectangle 156"/>
            <p:cNvSpPr>
              <a:spLocks noChangeAspect="1" noChangeArrowheads="1"/>
            </p:cNvSpPr>
            <p:nvPr/>
          </p:nvSpPr>
          <p:spPr bwMode="auto">
            <a:xfrm flipV="1">
              <a:off x="6887" y="3696"/>
              <a:ext cx="1581" cy="102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301" name="Group 157"/>
          <p:cNvGrpSpPr>
            <a:grpSpLocks noChangeAspect="1"/>
          </p:cNvGrpSpPr>
          <p:nvPr/>
        </p:nvGrpSpPr>
        <p:grpSpPr bwMode="auto">
          <a:xfrm>
            <a:off x="875506" y="3054646"/>
            <a:ext cx="711200" cy="279400"/>
            <a:chOff x="812" y="1676"/>
            <a:chExt cx="332" cy="130"/>
          </a:xfrm>
        </p:grpSpPr>
        <p:sp>
          <p:nvSpPr>
            <p:cNvPr id="646302" name="Rectangle 158"/>
            <p:cNvSpPr>
              <a:spLocks noChangeAspect="1" noChangeArrowheads="1"/>
            </p:cNvSpPr>
            <p:nvPr/>
          </p:nvSpPr>
          <p:spPr bwMode="auto">
            <a:xfrm flipH="1" flipV="1">
              <a:off x="865" y="1781"/>
              <a:ext cx="39" cy="1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46303" name="Group 159"/>
            <p:cNvGrpSpPr>
              <a:grpSpLocks noChangeAspect="1"/>
            </p:cNvGrpSpPr>
            <p:nvPr/>
          </p:nvGrpSpPr>
          <p:grpSpPr bwMode="auto">
            <a:xfrm>
              <a:off x="812" y="1676"/>
              <a:ext cx="332" cy="129"/>
              <a:chOff x="812" y="1676"/>
              <a:chExt cx="332" cy="129"/>
            </a:xfrm>
          </p:grpSpPr>
          <p:sp>
            <p:nvSpPr>
              <p:cNvPr id="646304" name="Freeform 160"/>
              <p:cNvSpPr>
                <a:spLocks noChangeAspect="1"/>
              </p:cNvSpPr>
              <p:nvPr/>
            </p:nvSpPr>
            <p:spPr bwMode="auto">
              <a:xfrm flipV="1">
                <a:off x="917" y="1676"/>
                <a:ext cx="123" cy="106"/>
              </a:xfrm>
              <a:custGeom>
                <a:avLst/>
                <a:gdLst>
                  <a:gd name="T0" fmla="*/ 0 w 2052"/>
                  <a:gd name="T1" fmla="*/ 0 h 1767"/>
                  <a:gd name="T2" fmla="*/ 2051 w 2052"/>
                  <a:gd name="T3" fmla="*/ 0 h 1767"/>
                  <a:gd name="T4" fmla="*/ 2052 w 2052"/>
                  <a:gd name="T5" fmla="*/ 969 h 1767"/>
                  <a:gd name="T6" fmla="*/ 1538 w 2052"/>
                  <a:gd name="T7" fmla="*/ 969 h 1767"/>
                  <a:gd name="T8" fmla="*/ 1538 w 2052"/>
                  <a:gd name="T9" fmla="*/ 1767 h 1767"/>
                  <a:gd name="T10" fmla="*/ 569 w 2052"/>
                  <a:gd name="T11" fmla="*/ 1767 h 1767"/>
                  <a:gd name="T12" fmla="*/ 569 w 2052"/>
                  <a:gd name="T13" fmla="*/ 969 h 1767"/>
                  <a:gd name="T14" fmla="*/ 0 w 2052"/>
                  <a:gd name="T15" fmla="*/ 969 h 1767"/>
                  <a:gd name="T16" fmla="*/ 0 w 2052"/>
                  <a:gd name="T17" fmla="*/ 0 h 1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2" h="1767">
                    <a:moveTo>
                      <a:pt x="0" y="0"/>
                    </a:moveTo>
                    <a:lnTo>
                      <a:pt x="2051" y="0"/>
                    </a:lnTo>
                    <a:lnTo>
                      <a:pt x="2052" y="969"/>
                    </a:lnTo>
                    <a:lnTo>
                      <a:pt x="1538" y="969"/>
                    </a:lnTo>
                    <a:lnTo>
                      <a:pt x="1538" y="1767"/>
                    </a:lnTo>
                    <a:lnTo>
                      <a:pt x="569" y="1767"/>
                    </a:lnTo>
                    <a:lnTo>
                      <a:pt x="569" y="969"/>
                    </a:lnTo>
                    <a:lnTo>
                      <a:pt x="0" y="9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>
                  <a:alpha val="89999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6305" name="Rectangle 161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834" y="1781"/>
                <a:ext cx="31" cy="24"/>
              </a:xfrm>
              <a:prstGeom prst="rect">
                <a:avLst/>
              </a:prstGeom>
              <a:solidFill>
                <a:srgbClr val="C0C0C0">
                  <a:alpha val="89999"/>
                </a:srgbClr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6306" name="Rectangle 162"/>
              <p:cNvSpPr>
                <a:spLocks noChangeAspect="1" noChangeArrowheads="1"/>
              </p:cNvSpPr>
              <p:nvPr/>
            </p:nvSpPr>
            <p:spPr bwMode="auto">
              <a:xfrm rot="10800000" flipH="1" flipV="1">
                <a:off x="812" y="1723"/>
                <a:ext cx="332" cy="58"/>
              </a:xfrm>
              <a:prstGeom prst="rect">
                <a:avLst/>
              </a:prstGeom>
              <a:solidFill>
                <a:srgbClr val="C0C0C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46307" name="Rectangle 163"/>
            <p:cNvSpPr>
              <a:spLocks noChangeAspect="1" noChangeArrowheads="1"/>
            </p:cNvSpPr>
            <p:nvPr/>
          </p:nvSpPr>
          <p:spPr bwMode="auto">
            <a:xfrm flipH="1" flipV="1">
              <a:off x="1077" y="1782"/>
              <a:ext cx="39" cy="1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08" name="Rectangle 164"/>
            <p:cNvSpPr>
              <a:spLocks noChangeAspect="1" noChangeArrowheads="1"/>
            </p:cNvSpPr>
            <p:nvPr/>
          </p:nvSpPr>
          <p:spPr bwMode="auto">
            <a:xfrm flipH="1" flipV="1">
              <a:off x="1046" y="1782"/>
              <a:ext cx="31" cy="24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46309" name="Line 165"/>
          <p:cNvSpPr>
            <a:spLocks noChangeAspect="1" noChangeShapeType="1"/>
          </p:cNvSpPr>
          <p:nvPr/>
        </p:nvSpPr>
        <p:spPr bwMode="auto">
          <a:xfrm flipV="1">
            <a:off x="1177131" y="3156246"/>
            <a:ext cx="119062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46310" name="Group 166"/>
          <p:cNvGrpSpPr>
            <a:grpSpLocks noChangeAspect="1"/>
          </p:cNvGrpSpPr>
          <p:nvPr/>
        </p:nvGrpSpPr>
        <p:grpSpPr bwMode="auto">
          <a:xfrm flipV="1">
            <a:off x="1691481" y="3376908"/>
            <a:ext cx="155575" cy="301625"/>
            <a:chOff x="3425" y="1602"/>
            <a:chExt cx="300" cy="588"/>
          </a:xfrm>
        </p:grpSpPr>
        <p:sp>
          <p:nvSpPr>
            <p:cNvPr id="646311" name="Rectangle 167"/>
            <p:cNvSpPr>
              <a:spLocks noChangeAspect="1" noChangeArrowheads="1"/>
            </p:cNvSpPr>
            <p:nvPr/>
          </p:nvSpPr>
          <p:spPr bwMode="auto">
            <a:xfrm rot="16200000" flipH="1">
              <a:off x="3304" y="1775"/>
              <a:ext cx="542" cy="242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12" name="Rectangle 168"/>
            <p:cNvSpPr>
              <a:spLocks noChangeAspect="1" noChangeArrowheads="1"/>
            </p:cNvSpPr>
            <p:nvPr/>
          </p:nvSpPr>
          <p:spPr bwMode="auto">
            <a:xfrm rot="-5400000">
              <a:off x="3563" y="1464"/>
              <a:ext cx="23" cy="300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13" name="Rectangle 169"/>
            <p:cNvSpPr>
              <a:spLocks noChangeAspect="1" noChangeArrowheads="1"/>
            </p:cNvSpPr>
            <p:nvPr/>
          </p:nvSpPr>
          <p:spPr bwMode="auto">
            <a:xfrm rot="-5400000">
              <a:off x="3563" y="2029"/>
              <a:ext cx="23" cy="300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314" name="Group 170"/>
          <p:cNvGrpSpPr>
            <a:grpSpLocks noChangeAspect="1"/>
          </p:cNvGrpSpPr>
          <p:nvPr/>
        </p:nvGrpSpPr>
        <p:grpSpPr bwMode="auto">
          <a:xfrm rot="5400000" flipV="1">
            <a:off x="3998912" y="3077665"/>
            <a:ext cx="180975" cy="280987"/>
            <a:chOff x="4118" y="2701"/>
            <a:chExt cx="1393" cy="2179"/>
          </a:xfrm>
        </p:grpSpPr>
        <p:sp>
          <p:nvSpPr>
            <p:cNvPr id="646315" name="Rectangle 171"/>
            <p:cNvSpPr>
              <a:spLocks noChangeAspect="1" noChangeArrowheads="1"/>
            </p:cNvSpPr>
            <p:nvPr/>
          </p:nvSpPr>
          <p:spPr bwMode="auto">
            <a:xfrm rot="16200000" flipH="1">
              <a:off x="4142" y="3272"/>
              <a:ext cx="107" cy="155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16" name="Rectangle 172"/>
            <p:cNvSpPr>
              <a:spLocks noChangeAspect="1" noChangeArrowheads="1"/>
            </p:cNvSpPr>
            <p:nvPr/>
          </p:nvSpPr>
          <p:spPr bwMode="auto">
            <a:xfrm rot="-5400000">
              <a:off x="4769" y="2525"/>
              <a:ext cx="92" cy="1197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17" name="Rectangle 173"/>
            <p:cNvSpPr>
              <a:spLocks noChangeAspect="1" noChangeArrowheads="1"/>
            </p:cNvSpPr>
            <p:nvPr/>
          </p:nvSpPr>
          <p:spPr bwMode="auto">
            <a:xfrm rot="-5400000">
              <a:off x="4769" y="2148"/>
              <a:ext cx="92" cy="1197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18" name="Rectangle 174"/>
            <p:cNvSpPr>
              <a:spLocks noChangeAspect="1" noChangeArrowheads="1"/>
            </p:cNvSpPr>
            <p:nvPr/>
          </p:nvSpPr>
          <p:spPr bwMode="auto">
            <a:xfrm rot="16200000" flipH="1">
              <a:off x="4672" y="2394"/>
              <a:ext cx="285" cy="1083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19" name="Rectangle 175"/>
            <p:cNvSpPr>
              <a:spLocks noChangeAspect="1" noChangeArrowheads="1"/>
            </p:cNvSpPr>
            <p:nvPr/>
          </p:nvSpPr>
          <p:spPr bwMode="auto">
            <a:xfrm rot="16200000" flipH="1">
              <a:off x="3960" y="3483"/>
              <a:ext cx="1710" cy="1083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20" name="Rectangle 176"/>
            <p:cNvSpPr>
              <a:spLocks noChangeAspect="1" noChangeArrowheads="1"/>
            </p:cNvSpPr>
            <p:nvPr/>
          </p:nvSpPr>
          <p:spPr bwMode="auto">
            <a:xfrm rot="16200000" flipH="1">
              <a:off x="5380" y="4650"/>
              <a:ext cx="107" cy="155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46321" name="Rectangle 177"/>
          <p:cNvSpPr>
            <a:spLocks noChangeAspect="1" noChangeArrowheads="1"/>
          </p:cNvSpPr>
          <p:nvPr/>
        </p:nvSpPr>
        <p:spPr bwMode="auto">
          <a:xfrm rot="10800000" flipV="1">
            <a:off x="2880518" y="3140371"/>
            <a:ext cx="12700" cy="155575"/>
          </a:xfrm>
          <a:prstGeom prst="rect">
            <a:avLst/>
          </a:prstGeom>
          <a:solidFill>
            <a:srgbClr val="C0C0C0">
              <a:alpha val="89999"/>
            </a:srgb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46322" name="Rectangle 178"/>
          <p:cNvSpPr>
            <a:spLocks noChangeAspect="1" noChangeArrowheads="1"/>
          </p:cNvSpPr>
          <p:nvPr/>
        </p:nvSpPr>
        <p:spPr bwMode="auto">
          <a:xfrm rot="10800000" flipV="1">
            <a:off x="3606006" y="3143546"/>
            <a:ext cx="15875" cy="153987"/>
          </a:xfrm>
          <a:prstGeom prst="rect">
            <a:avLst/>
          </a:prstGeom>
          <a:solidFill>
            <a:srgbClr val="C0C0C0">
              <a:alpha val="89999"/>
            </a:srgb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646323" name="Group 179"/>
          <p:cNvGrpSpPr>
            <a:grpSpLocks noChangeAspect="1"/>
          </p:cNvGrpSpPr>
          <p:nvPr/>
        </p:nvGrpSpPr>
        <p:grpSpPr bwMode="auto">
          <a:xfrm flipV="1">
            <a:off x="2639218" y="3375321"/>
            <a:ext cx="155575" cy="301625"/>
            <a:chOff x="3425" y="1602"/>
            <a:chExt cx="300" cy="588"/>
          </a:xfrm>
        </p:grpSpPr>
        <p:sp>
          <p:nvSpPr>
            <p:cNvPr id="646324" name="Rectangle 180"/>
            <p:cNvSpPr>
              <a:spLocks noChangeAspect="1" noChangeArrowheads="1"/>
            </p:cNvSpPr>
            <p:nvPr/>
          </p:nvSpPr>
          <p:spPr bwMode="auto">
            <a:xfrm rot="16200000" flipH="1">
              <a:off x="3304" y="1775"/>
              <a:ext cx="542" cy="242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25" name="Rectangle 181"/>
            <p:cNvSpPr>
              <a:spLocks noChangeAspect="1" noChangeArrowheads="1"/>
            </p:cNvSpPr>
            <p:nvPr/>
          </p:nvSpPr>
          <p:spPr bwMode="auto">
            <a:xfrm rot="-5400000">
              <a:off x="3563" y="1464"/>
              <a:ext cx="23" cy="300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26" name="Rectangle 182"/>
            <p:cNvSpPr>
              <a:spLocks noChangeAspect="1" noChangeArrowheads="1"/>
            </p:cNvSpPr>
            <p:nvPr/>
          </p:nvSpPr>
          <p:spPr bwMode="auto">
            <a:xfrm rot="-5400000">
              <a:off x="3563" y="2029"/>
              <a:ext cx="23" cy="300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327" name="Group 183"/>
          <p:cNvGrpSpPr>
            <a:grpSpLocks noChangeAspect="1"/>
          </p:cNvGrpSpPr>
          <p:nvPr/>
        </p:nvGrpSpPr>
        <p:grpSpPr bwMode="auto">
          <a:xfrm rot="16200000" flipV="1">
            <a:off x="3136106" y="3037183"/>
            <a:ext cx="228600" cy="263525"/>
            <a:chOff x="4729" y="3477"/>
            <a:chExt cx="1767" cy="2052"/>
          </a:xfrm>
        </p:grpSpPr>
        <p:sp>
          <p:nvSpPr>
            <p:cNvPr id="646328" name="Line 184"/>
            <p:cNvSpPr>
              <a:spLocks noChangeAspect="1" noChangeShapeType="1"/>
            </p:cNvSpPr>
            <p:nvPr/>
          </p:nvSpPr>
          <p:spPr bwMode="auto">
            <a:xfrm>
              <a:off x="4729" y="5529"/>
              <a:ext cx="96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329" name="Line 185"/>
            <p:cNvSpPr>
              <a:spLocks noChangeAspect="1" noChangeShapeType="1"/>
            </p:cNvSpPr>
            <p:nvPr/>
          </p:nvSpPr>
          <p:spPr bwMode="auto">
            <a:xfrm flipV="1">
              <a:off x="5698" y="4959"/>
              <a:ext cx="0" cy="57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330" name="Line 186"/>
            <p:cNvSpPr>
              <a:spLocks noChangeAspect="1" noChangeShapeType="1"/>
            </p:cNvSpPr>
            <p:nvPr/>
          </p:nvSpPr>
          <p:spPr bwMode="auto">
            <a:xfrm>
              <a:off x="5698" y="4959"/>
              <a:ext cx="79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331" name="Line 187"/>
            <p:cNvSpPr>
              <a:spLocks noChangeAspect="1" noChangeShapeType="1"/>
            </p:cNvSpPr>
            <p:nvPr/>
          </p:nvSpPr>
          <p:spPr bwMode="auto">
            <a:xfrm flipV="1">
              <a:off x="6496" y="3990"/>
              <a:ext cx="0" cy="9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332" name="Line 188"/>
            <p:cNvSpPr>
              <a:spLocks noChangeAspect="1" noChangeShapeType="1"/>
            </p:cNvSpPr>
            <p:nvPr/>
          </p:nvSpPr>
          <p:spPr bwMode="auto">
            <a:xfrm flipH="1">
              <a:off x="5698" y="3990"/>
              <a:ext cx="79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333" name="Line 189"/>
            <p:cNvSpPr>
              <a:spLocks noChangeAspect="1" noChangeShapeType="1"/>
            </p:cNvSpPr>
            <p:nvPr/>
          </p:nvSpPr>
          <p:spPr bwMode="auto">
            <a:xfrm flipV="1">
              <a:off x="5698" y="3477"/>
              <a:ext cx="0" cy="5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334" name="Line 190"/>
            <p:cNvSpPr>
              <a:spLocks noChangeAspect="1" noChangeShapeType="1"/>
            </p:cNvSpPr>
            <p:nvPr/>
          </p:nvSpPr>
          <p:spPr bwMode="auto">
            <a:xfrm flipH="1">
              <a:off x="4729" y="3477"/>
              <a:ext cx="96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335" name="Line 191"/>
            <p:cNvSpPr>
              <a:spLocks noChangeAspect="1" noChangeShapeType="1"/>
            </p:cNvSpPr>
            <p:nvPr/>
          </p:nvSpPr>
          <p:spPr bwMode="auto">
            <a:xfrm flipV="1">
              <a:off x="4729" y="3477"/>
              <a:ext cx="0" cy="20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336" name="Group 192"/>
          <p:cNvGrpSpPr>
            <a:grpSpLocks noChangeAspect="1"/>
          </p:cNvGrpSpPr>
          <p:nvPr/>
        </p:nvGrpSpPr>
        <p:grpSpPr bwMode="auto">
          <a:xfrm rot="-5400000" flipH="1" flipV="1">
            <a:off x="2319337" y="3077665"/>
            <a:ext cx="180975" cy="280987"/>
            <a:chOff x="4118" y="2701"/>
            <a:chExt cx="1393" cy="2179"/>
          </a:xfrm>
        </p:grpSpPr>
        <p:sp>
          <p:nvSpPr>
            <p:cNvPr id="646337" name="Rectangle 193"/>
            <p:cNvSpPr>
              <a:spLocks noChangeAspect="1" noChangeArrowheads="1"/>
            </p:cNvSpPr>
            <p:nvPr/>
          </p:nvSpPr>
          <p:spPr bwMode="auto">
            <a:xfrm rot="16200000" flipH="1">
              <a:off x="4142" y="3272"/>
              <a:ext cx="107" cy="155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38" name="Rectangle 194"/>
            <p:cNvSpPr>
              <a:spLocks noChangeAspect="1" noChangeArrowheads="1"/>
            </p:cNvSpPr>
            <p:nvPr/>
          </p:nvSpPr>
          <p:spPr bwMode="auto">
            <a:xfrm rot="-5400000">
              <a:off x="4769" y="2525"/>
              <a:ext cx="92" cy="1197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39" name="Rectangle 195"/>
            <p:cNvSpPr>
              <a:spLocks noChangeAspect="1" noChangeArrowheads="1"/>
            </p:cNvSpPr>
            <p:nvPr/>
          </p:nvSpPr>
          <p:spPr bwMode="auto">
            <a:xfrm rot="-5400000">
              <a:off x="4769" y="2148"/>
              <a:ext cx="92" cy="1197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40" name="Rectangle 196"/>
            <p:cNvSpPr>
              <a:spLocks noChangeAspect="1" noChangeArrowheads="1"/>
            </p:cNvSpPr>
            <p:nvPr/>
          </p:nvSpPr>
          <p:spPr bwMode="auto">
            <a:xfrm rot="16200000" flipH="1">
              <a:off x="4672" y="2394"/>
              <a:ext cx="285" cy="1083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41" name="Rectangle 197"/>
            <p:cNvSpPr>
              <a:spLocks noChangeAspect="1" noChangeArrowheads="1"/>
            </p:cNvSpPr>
            <p:nvPr/>
          </p:nvSpPr>
          <p:spPr bwMode="auto">
            <a:xfrm rot="16200000" flipH="1">
              <a:off x="3960" y="3483"/>
              <a:ext cx="1710" cy="1083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42" name="Rectangle 198"/>
            <p:cNvSpPr>
              <a:spLocks noChangeAspect="1" noChangeArrowheads="1"/>
            </p:cNvSpPr>
            <p:nvPr/>
          </p:nvSpPr>
          <p:spPr bwMode="auto">
            <a:xfrm rot="16200000" flipH="1">
              <a:off x="5380" y="4650"/>
              <a:ext cx="107" cy="155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46343" name="Rectangle 199"/>
          <p:cNvSpPr>
            <a:spLocks noChangeAspect="1" noChangeArrowheads="1"/>
          </p:cNvSpPr>
          <p:nvPr/>
        </p:nvSpPr>
        <p:spPr bwMode="auto">
          <a:xfrm rot="5400000" flipV="1">
            <a:off x="3247231" y="2972096"/>
            <a:ext cx="12700" cy="152400"/>
          </a:xfrm>
          <a:prstGeom prst="rect">
            <a:avLst/>
          </a:prstGeom>
          <a:solidFill>
            <a:srgbClr val="C0C0C0">
              <a:alpha val="89999"/>
            </a:srgb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646344" name="Group 200"/>
          <p:cNvGrpSpPr>
            <a:grpSpLocks noChangeAspect="1"/>
          </p:cNvGrpSpPr>
          <p:nvPr/>
        </p:nvGrpSpPr>
        <p:grpSpPr bwMode="auto">
          <a:xfrm rot="5400000">
            <a:off x="2593975" y="3085602"/>
            <a:ext cx="241300" cy="325437"/>
            <a:chOff x="6685" y="2939"/>
            <a:chExt cx="1877" cy="2520"/>
          </a:xfrm>
        </p:grpSpPr>
        <p:sp>
          <p:nvSpPr>
            <p:cNvPr id="646345" name="Rectangle 201"/>
            <p:cNvSpPr>
              <a:spLocks noChangeAspect="1" noChangeArrowheads="1"/>
            </p:cNvSpPr>
            <p:nvPr/>
          </p:nvSpPr>
          <p:spPr bwMode="auto">
            <a:xfrm rot="-5400000">
              <a:off x="7345" y="2386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46" name="Rectangle 202"/>
            <p:cNvSpPr>
              <a:spLocks noChangeAspect="1" noChangeArrowheads="1"/>
            </p:cNvSpPr>
            <p:nvPr/>
          </p:nvSpPr>
          <p:spPr bwMode="auto">
            <a:xfrm rot="-5400000">
              <a:off x="7345" y="4814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47" name="Rectangle 203"/>
            <p:cNvSpPr>
              <a:spLocks noChangeAspect="1" noChangeArrowheads="1"/>
            </p:cNvSpPr>
            <p:nvPr/>
          </p:nvSpPr>
          <p:spPr bwMode="auto">
            <a:xfrm rot="-10800000">
              <a:off x="8470" y="3608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48" name="Rectangle 204"/>
            <p:cNvSpPr>
              <a:spLocks noChangeAspect="1" noChangeArrowheads="1"/>
            </p:cNvSpPr>
            <p:nvPr/>
          </p:nvSpPr>
          <p:spPr bwMode="auto">
            <a:xfrm rot="-5400000">
              <a:off x="7580" y="2713"/>
              <a:ext cx="88" cy="187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49" name="Rectangle 205"/>
            <p:cNvSpPr>
              <a:spLocks noChangeAspect="1" noChangeArrowheads="1"/>
            </p:cNvSpPr>
            <p:nvPr/>
          </p:nvSpPr>
          <p:spPr bwMode="auto">
            <a:xfrm rot="-5400000">
              <a:off x="7581" y="3822"/>
              <a:ext cx="85" cy="187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50" name="Rectangle 206"/>
            <p:cNvSpPr>
              <a:spLocks noChangeAspect="1" noChangeArrowheads="1"/>
            </p:cNvSpPr>
            <p:nvPr/>
          </p:nvSpPr>
          <p:spPr bwMode="auto">
            <a:xfrm rot="-10800000">
              <a:off x="7897" y="4718"/>
              <a:ext cx="92" cy="649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51" name="Rectangle 207"/>
            <p:cNvSpPr>
              <a:spLocks noChangeAspect="1" noChangeArrowheads="1"/>
            </p:cNvSpPr>
            <p:nvPr/>
          </p:nvSpPr>
          <p:spPr bwMode="auto">
            <a:xfrm rot="10800000" flipH="1">
              <a:off x="7897" y="3034"/>
              <a:ext cx="92" cy="662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52" name="Rectangle 208"/>
            <p:cNvSpPr>
              <a:spLocks noChangeAspect="1" noChangeArrowheads="1"/>
            </p:cNvSpPr>
            <p:nvPr/>
          </p:nvSpPr>
          <p:spPr bwMode="auto">
            <a:xfrm rot="-10800000">
              <a:off x="6792" y="4803"/>
              <a:ext cx="92" cy="564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53" name="Rectangle 209"/>
            <p:cNvSpPr>
              <a:spLocks noChangeAspect="1" noChangeArrowheads="1"/>
            </p:cNvSpPr>
            <p:nvPr/>
          </p:nvSpPr>
          <p:spPr bwMode="auto">
            <a:xfrm rot="-10800000">
              <a:off x="6792" y="3031"/>
              <a:ext cx="92" cy="573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54" name="Rectangle 210"/>
            <p:cNvSpPr>
              <a:spLocks noChangeAspect="1" noChangeArrowheads="1"/>
            </p:cNvSpPr>
            <p:nvPr/>
          </p:nvSpPr>
          <p:spPr bwMode="auto">
            <a:xfrm rot="-10800000">
              <a:off x="6792" y="3696"/>
              <a:ext cx="92" cy="1022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55" name="Rectangle 211"/>
            <p:cNvSpPr>
              <a:spLocks noChangeAspect="1" noChangeArrowheads="1"/>
            </p:cNvSpPr>
            <p:nvPr/>
          </p:nvSpPr>
          <p:spPr bwMode="auto">
            <a:xfrm flipV="1">
              <a:off x="6884" y="4803"/>
              <a:ext cx="1010" cy="56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56" name="Rectangle 212"/>
            <p:cNvSpPr>
              <a:spLocks noChangeAspect="1" noChangeArrowheads="1"/>
            </p:cNvSpPr>
            <p:nvPr/>
          </p:nvSpPr>
          <p:spPr bwMode="auto">
            <a:xfrm flipV="1">
              <a:off x="6887" y="3034"/>
              <a:ext cx="1010" cy="56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57" name="Rectangle 213"/>
            <p:cNvSpPr>
              <a:spLocks noChangeAspect="1" noChangeArrowheads="1"/>
            </p:cNvSpPr>
            <p:nvPr/>
          </p:nvSpPr>
          <p:spPr bwMode="auto">
            <a:xfrm flipV="1">
              <a:off x="6887" y="3696"/>
              <a:ext cx="1581" cy="102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358" name="Group 214"/>
          <p:cNvGrpSpPr>
            <a:grpSpLocks noChangeAspect="1"/>
          </p:cNvGrpSpPr>
          <p:nvPr/>
        </p:nvGrpSpPr>
        <p:grpSpPr bwMode="auto">
          <a:xfrm rot="5400000">
            <a:off x="3666331" y="3087983"/>
            <a:ext cx="242887" cy="322263"/>
            <a:chOff x="6685" y="2939"/>
            <a:chExt cx="1877" cy="2520"/>
          </a:xfrm>
        </p:grpSpPr>
        <p:sp>
          <p:nvSpPr>
            <p:cNvPr id="646359" name="Rectangle 215"/>
            <p:cNvSpPr>
              <a:spLocks noChangeAspect="1" noChangeArrowheads="1"/>
            </p:cNvSpPr>
            <p:nvPr/>
          </p:nvSpPr>
          <p:spPr bwMode="auto">
            <a:xfrm rot="-5400000">
              <a:off x="7345" y="2386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60" name="Rectangle 216"/>
            <p:cNvSpPr>
              <a:spLocks noChangeAspect="1" noChangeArrowheads="1"/>
            </p:cNvSpPr>
            <p:nvPr/>
          </p:nvSpPr>
          <p:spPr bwMode="auto">
            <a:xfrm rot="-5400000">
              <a:off x="7345" y="4814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61" name="Rectangle 217"/>
            <p:cNvSpPr>
              <a:spLocks noChangeAspect="1" noChangeArrowheads="1"/>
            </p:cNvSpPr>
            <p:nvPr/>
          </p:nvSpPr>
          <p:spPr bwMode="auto">
            <a:xfrm rot="-10800000">
              <a:off x="8470" y="3608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62" name="Rectangle 218"/>
            <p:cNvSpPr>
              <a:spLocks noChangeAspect="1" noChangeArrowheads="1"/>
            </p:cNvSpPr>
            <p:nvPr/>
          </p:nvSpPr>
          <p:spPr bwMode="auto">
            <a:xfrm rot="-5400000">
              <a:off x="7580" y="2713"/>
              <a:ext cx="88" cy="187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63" name="Rectangle 219"/>
            <p:cNvSpPr>
              <a:spLocks noChangeAspect="1" noChangeArrowheads="1"/>
            </p:cNvSpPr>
            <p:nvPr/>
          </p:nvSpPr>
          <p:spPr bwMode="auto">
            <a:xfrm rot="-5400000">
              <a:off x="7581" y="3822"/>
              <a:ext cx="85" cy="187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64" name="Rectangle 220"/>
            <p:cNvSpPr>
              <a:spLocks noChangeAspect="1" noChangeArrowheads="1"/>
            </p:cNvSpPr>
            <p:nvPr/>
          </p:nvSpPr>
          <p:spPr bwMode="auto">
            <a:xfrm rot="-10800000">
              <a:off x="7897" y="4718"/>
              <a:ext cx="92" cy="649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65" name="Rectangle 221"/>
            <p:cNvSpPr>
              <a:spLocks noChangeAspect="1" noChangeArrowheads="1"/>
            </p:cNvSpPr>
            <p:nvPr/>
          </p:nvSpPr>
          <p:spPr bwMode="auto">
            <a:xfrm rot="10800000" flipH="1">
              <a:off x="7897" y="3034"/>
              <a:ext cx="92" cy="662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66" name="Rectangle 222"/>
            <p:cNvSpPr>
              <a:spLocks noChangeAspect="1" noChangeArrowheads="1"/>
            </p:cNvSpPr>
            <p:nvPr/>
          </p:nvSpPr>
          <p:spPr bwMode="auto">
            <a:xfrm rot="-10800000">
              <a:off x="6792" y="4803"/>
              <a:ext cx="92" cy="564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67" name="Rectangle 223"/>
            <p:cNvSpPr>
              <a:spLocks noChangeAspect="1" noChangeArrowheads="1"/>
            </p:cNvSpPr>
            <p:nvPr/>
          </p:nvSpPr>
          <p:spPr bwMode="auto">
            <a:xfrm rot="-10800000">
              <a:off x="6792" y="3031"/>
              <a:ext cx="92" cy="573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68" name="Rectangle 224"/>
            <p:cNvSpPr>
              <a:spLocks noChangeAspect="1" noChangeArrowheads="1"/>
            </p:cNvSpPr>
            <p:nvPr/>
          </p:nvSpPr>
          <p:spPr bwMode="auto">
            <a:xfrm rot="-10800000">
              <a:off x="6792" y="3696"/>
              <a:ext cx="92" cy="1022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69" name="Rectangle 225"/>
            <p:cNvSpPr>
              <a:spLocks noChangeAspect="1" noChangeArrowheads="1"/>
            </p:cNvSpPr>
            <p:nvPr/>
          </p:nvSpPr>
          <p:spPr bwMode="auto">
            <a:xfrm flipV="1">
              <a:off x="6884" y="4803"/>
              <a:ext cx="1010" cy="56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70" name="Rectangle 226"/>
            <p:cNvSpPr>
              <a:spLocks noChangeAspect="1" noChangeArrowheads="1"/>
            </p:cNvSpPr>
            <p:nvPr/>
          </p:nvSpPr>
          <p:spPr bwMode="auto">
            <a:xfrm flipV="1">
              <a:off x="6887" y="3034"/>
              <a:ext cx="1010" cy="56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71" name="Rectangle 227"/>
            <p:cNvSpPr>
              <a:spLocks noChangeAspect="1" noChangeArrowheads="1"/>
            </p:cNvSpPr>
            <p:nvPr/>
          </p:nvSpPr>
          <p:spPr bwMode="auto">
            <a:xfrm flipV="1">
              <a:off x="6887" y="3696"/>
              <a:ext cx="1581" cy="102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372" name="Group 228"/>
          <p:cNvGrpSpPr>
            <a:grpSpLocks noChangeAspect="1"/>
          </p:cNvGrpSpPr>
          <p:nvPr/>
        </p:nvGrpSpPr>
        <p:grpSpPr bwMode="auto">
          <a:xfrm>
            <a:off x="2893218" y="3054646"/>
            <a:ext cx="711200" cy="279400"/>
            <a:chOff x="1753" y="1676"/>
            <a:chExt cx="332" cy="130"/>
          </a:xfrm>
        </p:grpSpPr>
        <p:sp>
          <p:nvSpPr>
            <p:cNvPr id="646373" name="Freeform 229"/>
            <p:cNvSpPr>
              <a:spLocks noChangeAspect="1"/>
            </p:cNvSpPr>
            <p:nvPr/>
          </p:nvSpPr>
          <p:spPr bwMode="auto">
            <a:xfrm flipV="1">
              <a:off x="1858" y="1676"/>
              <a:ext cx="123" cy="106"/>
            </a:xfrm>
            <a:custGeom>
              <a:avLst/>
              <a:gdLst>
                <a:gd name="T0" fmla="*/ 0 w 2052"/>
                <a:gd name="T1" fmla="*/ 0 h 1767"/>
                <a:gd name="T2" fmla="*/ 2051 w 2052"/>
                <a:gd name="T3" fmla="*/ 0 h 1767"/>
                <a:gd name="T4" fmla="*/ 2052 w 2052"/>
                <a:gd name="T5" fmla="*/ 969 h 1767"/>
                <a:gd name="T6" fmla="*/ 1538 w 2052"/>
                <a:gd name="T7" fmla="*/ 969 h 1767"/>
                <a:gd name="T8" fmla="*/ 1538 w 2052"/>
                <a:gd name="T9" fmla="*/ 1767 h 1767"/>
                <a:gd name="T10" fmla="*/ 569 w 2052"/>
                <a:gd name="T11" fmla="*/ 1767 h 1767"/>
                <a:gd name="T12" fmla="*/ 569 w 2052"/>
                <a:gd name="T13" fmla="*/ 969 h 1767"/>
                <a:gd name="T14" fmla="*/ 0 w 2052"/>
                <a:gd name="T15" fmla="*/ 969 h 1767"/>
                <a:gd name="T16" fmla="*/ 0 w 2052"/>
                <a:gd name="T17" fmla="*/ 0 h 1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2" h="1767">
                  <a:moveTo>
                    <a:pt x="0" y="0"/>
                  </a:moveTo>
                  <a:lnTo>
                    <a:pt x="2051" y="0"/>
                  </a:lnTo>
                  <a:lnTo>
                    <a:pt x="2052" y="969"/>
                  </a:lnTo>
                  <a:lnTo>
                    <a:pt x="1538" y="969"/>
                  </a:lnTo>
                  <a:lnTo>
                    <a:pt x="1538" y="1767"/>
                  </a:lnTo>
                  <a:lnTo>
                    <a:pt x="569" y="1767"/>
                  </a:lnTo>
                  <a:lnTo>
                    <a:pt x="569" y="969"/>
                  </a:lnTo>
                  <a:lnTo>
                    <a:pt x="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74" name="Rectangle 230"/>
            <p:cNvSpPr>
              <a:spLocks noChangeAspect="1" noChangeArrowheads="1"/>
            </p:cNvSpPr>
            <p:nvPr/>
          </p:nvSpPr>
          <p:spPr bwMode="auto">
            <a:xfrm flipH="1" flipV="1">
              <a:off x="1806" y="1781"/>
              <a:ext cx="39" cy="1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75" name="Rectangle 231"/>
            <p:cNvSpPr>
              <a:spLocks noChangeAspect="1" noChangeArrowheads="1"/>
            </p:cNvSpPr>
            <p:nvPr/>
          </p:nvSpPr>
          <p:spPr bwMode="auto">
            <a:xfrm flipH="1" flipV="1">
              <a:off x="1775" y="1781"/>
              <a:ext cx="31" cy="24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76" name="Rectangle 232"/>
            <p:cNvSpPr>
              <a:spLocks noChangeAspect="1" noChangeArrowheads="1"/>
            </p:cNvSpPr>
            <p:nvPr/>
          </p:nvSpPr>
          <p:spPr bwMode="auto">
            <a:xfrm rot="10800000" flipH="1" flipV="1">
              <a:off x="1753" y="1723"/>
              <a:ext cx="332" cy="58"/>
            </a:xfrm>
            <a:prstGeom prst="rect">
              <a:avLst/>
            </a:prstGeom>
            <a:solidFill>
              <a:srgbClr val="C0C0C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77" name="Rectangle 233"/>
            <p:cNvSpPr>
              <a:spLocks noChangeAspect="1" noChangeArrowheads="1"/>
            </p:cNvSpPr>
            <p:nvPr/>
          </p:nvSpPr>
          <p:spPr bwMode="auto">
            <a:xfrm flipH="1" flipV="1">
              <a:off x="2018" y="1782"/>
              <a:ext cx="39" cy="1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78" name="Rectangle 234"/>
            <p:cNvSpPr>
              <a:spLocks noChangeAspect="1" noChangeArrowheads="1"/>
            </p:cNvSpPr>
            <p:nvPr/>
          </p:nvSpPr>
          <p:spPr bwMode="auto">
            <a:xfrm flipH="1" flipV="1">
              <a:off x="1987" y="1782"/>
              <a:ext cx="31" cy="24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46379" name="Line 235"/>
          <p:cNvSpPr>
            <a:spLocks noChangeAspect="1" noChangeShapeType="1"/>
          </p:cNvSpPr>
          <p:nvPr/>
        </p:nvSpPr>
        <p:spPr bwMode="auto">
          <a:xfrm flipV="1">
            <a:off x="3194843" y="3156246"/>
            <a:ext cx="1174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46380" name="Group 236"/>
          <p:cNvGrpSpPr>
            <a:grpSpLocks noChangeAspect="1"/>
          </p:cNvGrpSpPr>
          <p:nvPr/>
        </p:nvGrpSpPr>
        <p:grpSpPr bwMode="auto">
          <a:xfrm flipV="1">
            <a:off x="3709193" y="3376908"/>
            <a:ext cx="153988" cy="301625"/>
            <a:chOff x="3425" y="1602"/>
            <a:chExt cx="300" cy="588"/>
          </a:xfrm>
        </p:grpSpPr>
        <p:sp>
          <p:nvSpPr>
            <p:cNvPr id="646381" name="Rectangle 237"/>
            <p:cNvSpPr>
              <a:spLocks noChangeAspect="1" noChangeArrowheads="1"/>
            </p:cNvSpPr>
            <p:nvPr/>
          </p:nvSpPr>
          <p:spPr bwMode="auto">
            <a:xfrm rot="16200000" flipH="1">
              <a:off x="3304" y="1775"/>
              <a:ext cx="542" cy="242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82" name="Rectangle 238"/>
            <p:cNvSpPr>
              <a:spLocks noChangeAspect="1" noChangeArrowheads="1"/>
            </p:cNvSpPr>
            <p:nvPr/>
          </p:nvSpPr>
          <p:spPr bwMode="auto">
            <a:xfrm rot="-5400000">
              <a:off x="3563" y="1464"/>
              <a:ext cx="23" cy="300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83" name="Rectangle 239"/>
            <p:cNvSpPr>
              <a:spLocks noChangeAspect="1" noChangeArrowheads="1"/>
            </p:cNvSpPr>
            <p:nvPr/>
          </p:nvSpPr>
          <p:spPr bwMode="auto">
            <a:xfrm rot="-5400000">
              <a:off x="3563" y="2029"/>
              <a:ext cx="23" cy="300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384" name="Group 240"/>
          <p:cNvGrpSpPr>
            <a:grpSpLocks noChangeAspect="1"/>
          </p:cNvGrpSpPr>
          <p:nvPr/>
        </p:nvGrpSpPr>
        <p:grpSpPr bwMode="auto">
          <a:xfrm rot="5400000" flipV="1">
            <a:off x="6023768" y="3081633"/>
            <a:ext cx="179388" cy="280988"/>
            <a:chOff x="4118" y="2701"/>
            <a:chExt cx="1393" cy="2179"/>
          </a:xfrm>
        </p:grpSpPr>
        <p:sp>
          <p:nvSpPr>
            <p:cNvPr id="646385" name="Rectangle 241"/>
            <p:cNvSpPr>
              <a:spLocks noChangeAspect="1" noChangeArrowheads="1"/>
            </p:cNvSpPr>
            <p:nvPr/>
          </p:nvSpPr>
          <p:spPr bwMode="auto">
            <a:xfrm rot="16200000" flipH="1">
              <a:off x="4142" y="3272"/>
              <a:ext cx="107" cy="155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86" name="Rectangle 242"/>
            <p:cNvSpPr>
              <a:spLocks noChangeAspect="1" noChangeArrowheads="1"/>
            </p:cNvSpPr>
            <p:nvPr/>
          </p:nvSpPr>
          <p:spPr bwMode="auto">
            <a:xfrm rot="-5400000">
              <a:off x="4769" y="2525"/>
              <a:ext cx="92" cy="1197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87" name="Rectangle 243"/>
            <p:cNvSpPr>
              <a:spLocks noChangeAspect="1" noChangeArrowheads="1"/>
            </p:cNvSpPr>
            <p:nvPr/>
          </p:nvSpPr>
          <p:spPr bwMode="auto">
            <a:xfrm rot="-5400000">
              <a:off x="4769" y="2148"/>
              <a:ext cx="92" cy="1197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88" name="Rectangle 244"/>
            <p:cNvSpPr>
              <a:spLocks noChangeAspect="1" noChangeArrowheads="1"/>
            </p:cNvSpPr>
            <p:nvPr/>
          </p:nvSpPr>
          <p:spPr bwMode="auto">
            <a:xfrm rot="16200000" flipH="1">
              <a:off x="4672" y="2394"/>
              <a:ext cx="285" cy="1083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89" name="Rectangle 245"/>
            <p:cNvSpPr>
              <a:spLocks noChangeAspect="1" noChangeArrowheads="1"/>
            </p:cNvSpPr>
            <p:nvPr/>
          </p:nvSpPr>
          <p:spPr bwMode="auto">
            <a:xfrm rot="16200000" flipH="1">
              <a:off x="3960" y="3483"/>
              <a:ext cx="1710" cy="1083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90" name="Rectangle 246"/>
            <p:cNvSpPr>
              <a:spLocks noChangeAspect="1" noChangeArrowheads="1"/>
            </p:cNvSpPr>
            <p:nvPr/>
          </p:nvSpPr>
          <p:spPr bwMode="auto">
            <a:xfrm rot="16200000" flipH="1">
              <a:off x="5380" y="4650"/>
              <a:ext cx="107" cy="155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46391" name="Rectangle 247"/>
          <p:cNvSpPr>
            <a:spLocks noChangeAspect="1" noChangeArrowheads="1"/>
          </p:cNvSpPr>
          <p:nvPr/>
        </p:nvSpPr>
        <p:spPr bwMode="auto">
          <a:xfrm rot="10800000" flipV="1">
            <a:off x="4902993" y="3145133"/>
            <a:ext cx="14288" cy="153988"/>
          </a:xfrm>
          <a:prstGeom prst="rect">
            <a:avLst/>
          </a:prstGeom>
          <a:solidFill>
            <a:srgbClr val="C0C0C0">
              <a:alpha val="89999"/>
            </a:srgb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46392" name="Rectangle 248"/>
          <p:cNvSpPr>
            <a:spLocks noChangeAspect="1" noChangeArrowheads="1"/>
          </p:cNvSpPr>
          <p:nvPr/>
        </p:nvSpPr>
        <p:spPr bwMode="auto">
          <a:xfrm rot="10800000" flipV="1">
            <a:off x="5630068" y="3148308"/>
            <a:ext cx="15875" cy="153988"/>
          </a:xfrm>
          <a:prstGeom prst="rect">
            <a:avLst/>
          </a:prstGeom>
          <a:solidFill>
            <a:srgbClr val="C0C0C0">
              <a:alpha val="89999"/>
            </a:srgb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646393" name="Group 249"/>
          <p:cNvGrpSpPr>
            <a:grpSpLocks noChangeAspect="1"/>
          </p:cNvGrpSpPr>
          <p:nvPr/>
        </p:nvGrpSpPr>
        <p:grpSpPr bwMode="auto">
          <a:xfrm flipV="1">
            <a:off x="4663281" y="3376908"/>
            <a:ext cx="153987" cy="301625"/>
            <a:chOff x="3425" y="1602"/>
            <a:chExt cx="300" cy="588"/>
          </a:xfrm>
        </p:grpSpPr>
        <p:sp>
          <p:nvSpPr>
            <p:cNvPr id="646394" name="Rectangle 250"/>
            <p:cNvSpPr>
              <a:spLocks noChangeAspect="1" noChangeArrowheads="1"/>
            </p:cNvSpPr>
            <p:nvPr/>
          </p:nvSpPr>
          <p:spPr bwMode="auto">
            <a:xfrm rot="16200000" flipH="1">
              <a:off x="3304" y="1775"/>
              <a:ext cx="542" cy="242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95" name="Rectangle 251"/>
            <p:cNvSpPr>
              <a:spLocks noChangeAspect="1" noChangeArrowheads="1"/>
            </p:cNvSpPr>
            <p:nvPr/>
          </p:nvSpPr>
          <p:spPr bwMode="auto">
            <a:xfrm rot="-5400000">
              <a:off x="3563" y="1464"/>
              <a:ext cx="23" cy="300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96" name="Rectangle 252"/>
            <p:cNvSpPr>
              <a:spLocks noChangeAspect="1" noChangeArrowheads="1"/>
            </p:cNvSpPr>
            <p:nvPr/>
          </p:nvSpPr>
          <p:spPr bwMode="auto">
            <a:xfrm rot="-5400000">
              <a:off x="3563" y="2029"/>
              <a:ext cx="23" cy="300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397" name="Group 253"/>
          <p:cNvGrpSpPr>
            <a:grpSpLocks noChangeAspect="1"/>
          </p:cNvGrpSpPr>
          <p:nvPr/>
        </p:nvGrpSpPr>
        <p:grpSpPr bwMode="auto">
          <a:xfrm rot="16200000" flipV="1">
            <a:off x="5160168" y="3040358"/>
            <a:ext cx="225425" cy="263525"/>
            <a:chOff x="4729" y="3477"/>
            <a:chExt cx="1767" cy="2052"/>
          </a:xfrm>
        </p:grpSpPr>
        <p:sp>
          <p:nvSpPr>
            <p:cNvPr id="646398" name="Line 254"/>
            <p:cNvSpPr>
              <a:spLocks noChangeAspect="1" noChangeShapeType="1"/>
            </p:cNvSpPr>
            <p:nvPr/>
          </p:nvSpPr>
          <p:spPr bwMode="auto">
            <a:xfrm>
              <a:off x="4729" y="5529"/>
              <a:ext cx="96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399" name="Line 255"/>
            <p:cNvSpPr>
              <a:spLocks noChangeAspect="1" noChangeShapeType="1"/>
            </p:cNvSpPr>
            <p:nvPr/>
          </p:nvSpPr>
          <p:spPr bwMode="auto">
            <a:xfrm flipV="1">
              <a:off x="5698" y="4959"/>
              <a:ext cx="0" cy="57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400" name="Line 256"/>
            <p:cNvSpPr>
              <a:spLocks noChangeAspect="1" noChangeShapeType="1"/>
            </p:cNvSpPr>
            <p:nvPr/>
          </p:nvSpPr>
          <p:spPr bwMode="auto">
            <a:xfrm>
              <a:off x="5698" y="4959"/>
              <a:ext cx="79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401" name="Line 257"/>
            <p:cNvSpPr>
              <a:spLocks noChangeAspect="1" noChangeShapeType="1"/>
            </p:cNvSpPr>
            <p:nvPr/>
          </p:nvSpPr>
          <p:spPr bwMode="auto">
            <a:xfrm flipV="1">
              <a:off x="6496" y="3990"/>
              <a:ext cx="0" cy="9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402" name="Line 258"/>
            <p:cNvSpPr>
              <a:spLocks noChangeAspect="1" noChangeShapeType="1"/>
            </p:cNvSpPr>
            <p:nvPr/>
          </p:nvSpPr>
          <p:spPr bwMode="auto">
            <a:xfrm flipH="1">
              <a:off x="5698" y="3990"/>
              <a:ext cx="79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403" name="Line 259"/>
            <p:cNvSpPr>
              <a:spLocks noChangeAspect="1" noChangeShapeType="1"/>
            </p:cNvSpPr>
            <p:nvPr/>
          </p:nvSpPr>
          <p:spPr bwMode="auto">
            <a:xfrm flipV="1">
              <a:off x="5698" y="3477"/>
              <a:ext cx="0" cy="5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404" name="Line 260"/>
            <p:cNvSpPr>
              <a:spLocks noChangeAspect="1" noChangeShapeType="1"/>
            </p:cNvSpPr>
            <p:nvPr/>
          </p:nvSpPr>
          <p:spPr bwMode="auto">
            <a:xfrm flipH="1">
              <a:off x="4729" y="3477"/>
              <a:ext cx="96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405" name="Line 261"/>
            <p:cNvSpPr>
              <a:spLocks noChangeAspect="1" noChangeShapeType="1"/>
            </p:cNvSpPr>
            <p:nvPr/>
          </p:nvSpPr>
          <p:spPr bwMode="auto">
            <a:xfrm flipV="1">
              <a:off x="4729" y="3477"/>
              <a:ext cx="0" cy="20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406" name="Group 262"/>
          <p:cNvGrpSpPr>
            <a:grpSpLocks noChangeAspect="1"/>
          </p:cNvGrpSpPr>
          <p:nvPr/>
        </p:nvGrpSpPr>
        <p:grpSpPr bwMode="auto">
          <a:xfrm rot="-5400000" flipH="1" flipV="1">
            <a:off x="4343399" y="3082427"/>
            <a:ext cx="179388" cy="279400"/>
            <a:chOff x="4118" y="2701"/>
            <a:chExt cx="1393" cy="2179"/>
          </a:xfrm>
        </p:grpSpPr>
        <p:sp>
          <p:nvSpPr>
            <p:cNvPr id="646407" name="Rectangle 263"/>
            <p:cNvSpPr>
              <a:spLocks noChangeAspect="1" noChangeArrowheads="1"/>
            </p:cNvSpPr>
            <p:nvPr/>
          </p:nvSpPr>
          <p:spPr bwMode="auto">
            <a:xfrm rot="16200000" flipH="1">
              <a:off x="4142" y="3272"/>
              <a:ext cx="107" cy="155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08" name="Rectangle 264"/>
            <p:cNvSpPr>
              <a:spLocks noChangeAspect="1" noChangeArrowheads="1"/>
            </p:cNvSpPr>
            <p:nvPr/>
          </p:nvSpPr>
          <p:spPr bwMode="auto">
            <a:xfrm rot="-5400000">
              <a:off x="4769" y="2525"/>
              <a:ext cx="92" cy="1197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09" name="Rectangle 265"/>
            <p:cNvSpPr>
              <a:spLocks noChangeAspect="1" noChangeArrowheads="1"/>
            </p:cNvSpPr>
            <p:nvPr/>
          </p:nvSpPr>
          <p:spPr bwMode="auto">
            <a:xfrm rot="-5400000">
              <a:off x="4769" y="2148"/>
              <a:ext cx="92" cy="1197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10" name="Rectangle 266"/>
            <p:cNvSpPr>
              <a:spLocks noChangeAspect="1" noChangeArrowheads="1"/>
            </p:cNvSpPr>
            <p:nvPr/>
          </p:nvSpPr>
          <p:spPr bwMode="auto">
            <a:xfrm rot="16200000" flipH="1">
              <a:off x="4672" y="2394"/>
              <a:ext cx="285" cy="1083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11" name="Rectangle 267"/>
            <p:cNvSpPr>
              <a:spLocks noChangeAspect="1" noChangeArrowheads="1"/>
            </p:cNvSpPr>
            <p:nvPr/>
          </p:nvSpPr>
          <p:spPr bwMode="auto">
            <a:xfrm rot="16200000" flipH="1">
              <a:off x="3960" y="3483"/>
              <a:ext cx="1710" cy="1083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12" name="Rectangle 268"/>
            <p:cNvSpPr>
              <a:spLocks noChangeAspect="1" noChangeArrowheads="1"/>
            </p:cNvSpPr>
            <p:nvPr/>
          </p:nvSpPr>
          <p:spPr bwMode="auto">
            <a:xfrm rot="16200000" flipH="1">
              <a:off x="5380" y="4650"/>
              <a:ext cx="107" cy="155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46413" name="Rectangle 269"/>
          <p:cNvSpPr>
            <a:spLocks noChangeAspect="1" noChangeArrowheads="1"/>
          </p:cNvSpPr>
          <p:nvPr/>
        </p:nvSpPr>
        <p:spPr bwMode="auto">
          <a:xfrm rot="5400000" flipV="1">
            <a:off x="5271293" y="2976858"/>
            <a:ext cx="12700" cy="152400"/>
          </a:xfrm>
          <a:prstGeom prst="rect">
            <a:avLst/>
          </a:prstGeom>
          <a:solidFill>
            <a:srgbClr val="C0C0C0">
              <a:alpha val="89999"/>
            </a:srgb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646414" name="Group 270"/>
          <p:cNvGrpSpPr>
            <a:grpSpLocks noChangeAspect="1"/>
          </p:cNvGrpSpPr>
          <p:nvPr/>
        </p:nvGrpSpPr>
        <p:grpSpPr bwMode="auto">
          <a:xfrm rot="5400000">
            <a:off x="4618830" y="3089571"/>
            <a:ext cx="239713" cy="325438"/>
            <a:chOff x="6685" y="2939"/>
            <a:chExt cx="1877" cy="2520"/>
          </a:xfrm>
        </p:grpSpPr>
        <p:sp>
          <p:nvSpPr>
            <p:cNvPr id="646415" name="Rectangle 271"/>
            <p:cNvSpPr>
              <a:spLocks noChangeAspect="1" noChangeArrowheads="1"/>
            </p:cNvSpPr>
            <p:nvPr/>
          </p:nvSpPr>
          <p:spPr bwMode="auto">
            <a:xfrm rot="-5400000">
              <a:off x="7345" y="2386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16" name="Rectangle 272"/>
            <p:cNvSpPr>
              <a:spLocks noChangeAspect="1" noChangeArrowheads="1"/>
            </p:cNvSpPr>
            <p:nvPr/>
          </p:nvSpPr>
          <p:spPr bwMode="auto">
            <a:xfrm rot="-5400000">
              <a:off x="7345" y="4814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17" name="Rectangle 273"/>
            <p:cNvSpPr>
              <a:spLocks noChangeAspect="1" noChangeArrowheads="1"/>
            </p:cNvSpPr>
            <p:nvPr/>
          </p:nvSpPr>
          <p:spPr bwMode="auto">
            <a:xfrm rot="-10800000">
              <a:off x="8470" y="3608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18" name="Rectangle 274"/>
            <p:cNvSpPr>
              <a:spLocks noChangeAspect="1" noChangeArrowheads="1"/>
            </p:cNvSpPr>
            <p:nvPr/>
          </p:nvSpPr>
          <p:spPr bwMode="auto">
            <a:xfrm rot="-5400000">
              <a:off x="7580" y="2713"/>
              <a:ext cx="88" cy="187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19" name="Rectangle 275"/>
            <p:cNvSpPr>
              <a:spLocks noChangeAspect="1" noChangeArrowheads="1"/>
            </p:cNvSpPr>
            <p:nvPr/>
          </p:nvSpPr>
          <p:spPr bwMode="auto">
            <a:xfrm rot="-5400000">
              <a:off x="7581" y="3822"/>
              <a:ext cx="85" cy="187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20" name="Rectangle 276"/>
            <p:cNvSpPr>
              <a:spLocks noChangeAspect="1" noChangeArrowheads="1"/>
            </p:cNvSpPr>
            <p:nvPr/>
          </p:nvSpPr>
          <p:spPr bwMode="auto">
            <a:xfrm rot="-10800000">
              <a:off x="7897" y="4718"/>
              <a:ext cx="92" cy="649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21" name="Rectangle 277"/>
            <p:cNvSpPr>
              <a:spLocks noChangeAspect="1" noChangeArrowheads="1"/>
            </p:cNvSpPr>
            <p:nvPr/>
          </p:nvSpPr>
          <p:spPr bwMode="auto">
            <a:xfrm rot="10800000" flipH="1">
              <a:off x="7897" y="3034"/>
              <a:ext cx="92" cy="662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22" name="Rectangle 278"/>
            <p:cNvSpPr>
              <a:spLocks noChangeAspect="1" noChangeArrowheads="1"/>
            </p:cNvSpPr>
            <p:nvPr/>
          </p:nvSpPr>
          <p:spPr bwMode="auto">
            <a:xfrm rot="-10800000">
              <a:off x="6792" y="4803"/>
              <a:ext cx="92" cy="564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23" name="Rectangle 279"/>
            <p:cNvSpPr>
              <a:spLocks noChangeAspect="1" noChangeArrowheads="1"/>
            </p:cNvSpPr>
            <p:nvPr/>
          </p:nvSpPr>
          <p:spPr bwMode="auto">
            <a:xfrm rot="-10800000">
              <a:off x="6792" y="3031"/>
              <a:ext cx="92" cy="573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24" name="Rectangle 280"/>
            <p:cNvSpPr>
              <a:spLocks noChangeAspect="1" noChangeArrowheads="1"/>
            </p:cNvSpPr>
            <p:nvPr/>
          </p:nvSpPr>
          <p:spPr bwMode="auto">
            <a:xfrm rot="-10800000">
              <a:off x="6792" y="3696"/>
              <a:ext cx="92" cy="1022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25" name="Rectangle 281"/>
            <p:cNvSpPr>
              <a:spLocks noChangeAspect="1" noChangeArrowheads="1"/>
            </p:cNvSpPr>
            <p:nvPr/>
          </p:nvSpPr>
          <p:spPr bwMode="auto">
            <a:xfrm flipV="1">
              <a:off x="6884" y="4803"/>
              <a:ext cx="1010" cy="56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26" name="Rectangle 282"/>
            <p:cNvSpPr>
              <a:spLocks noChangeAspect="1" noChangeArrowheads="1"/>
            </p:cNvSpPr>
            <p:nvPr/>
          </p:nvSpPr>
          <p:spPr bwMode="auto">
            <a:xfrm flipV="1">
              <a:off x="6887" y="3034"/>
              <a:ext cx="1010" cy="56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27" name="Rectangle 283"/>
            <p:cNvSpPr>
              <a:spLocks noChangeAspect="1" noChangeArrowheads="1"/>
            </p:cNvSpPr>
            <p:nvPr/>
          </p:nvSpPr>
          <p:spPr bwMode="auto">
            <a:xfrm flipV="1">
              <a:off x="6887" y="3696"/>
              <a:ext cx="1581" cy="102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428" name="Group 284"/>
          <p:cNvGrpSpPr>
            <a:grpSpLocks noChangeAspect="1"/>
          </p:cNvGrpSpPr>
          <p:nvPr/>
        </p:nvGrpSpPr>
        <p:grpSpPr bwMode="auto">
          <a:xfrm rot="5400000">
            <a:off x="5691186" y="3090365"/>
            <a:ext cx="239713" cy="323850"/>
            <a:chOff x="6685" y="2939"/>
            <a:chExt cx="1877" cy="2520"/>
          </a:xfrm>
        </p:grpSpPr>
        <p:sp>
          <p:nvSpPr>
            <p:cNvPr id="646429" name="Rectangle 285"/>
            <p:cNvSpPr>
              <a:spLocks noChangeAspect="1" noChangeArrowheads="1"/>
            </p:cNvSpPr>
            <p:nvPr/>
          </p:nvSpPr>
          <p:spPr bwMode="auto">
            <a:xfrm rot="-5400000">
              <a:off x="7345" y="2386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30" name="Rectangle 286"/>
            <p:cNvSpPr>
              <a:spLocks noChangeAspect="1" noChangeArrowheads="1"/>
            </p:cNvSpPr>
            <p:nvPr/>
          </p:nvSpPr>
          <p:spPr bwMode="auto">
            <a:xfrm rot="-5400000">
              <a:off x="7345" y="4814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31" name="Rectangle 287"/>
            <p:cNvSpPr>
              <a:spLocks noChangeAspect="1" noChangeArrowheads="1"/>
            </p:cNvSpPr>
            <p:nvPr/>
          </p:nvSpPr>
          <p:spPr bwMode="auto">
            <a:xfrm rot="-10800000">
              <a:off x="8470" y="3608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32" name="Rectangle 288"/>
            <p:cNvSpPr>
              <a:spLocks noChangeAspect="1" noChangeArrowheads="1"/>
            </p:cNvSpPr>
            <p:nvPr/>
          </p:nvSpPr>
          <p:spPr bwMode="auto">
            <a:xfrm rot="-5400000">
              <a:off x="7580" y="2713"/>
              <a:ext cx="88" cy="187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33" name="Rectangle 289"/>
            <p:cNvSpPr>
              <a:spLocks noChangeAspect="1" noChangeArrowheads="1"/>
            </p:cNvSpPr>
            <p:nvPr/>
          </p:nvSpPr>
          <p:spPr bwMode="auto">
            <a:xfrm rot="-5400000">
              <a:off x="7581" y="3822"/>
              <a:ext cx="85" cy="187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34" name="Rectangle 290"/>
            <p:cNvSpPr>
              <a:spLocks noChangeAspect="1" noChangeArrowheads="1"/>
            </p:cNvSpPr>
            <p:nvPr/>
          </p:nvSpPr>
          <p:spPr bwMode="auto">
            <a:xfrm rot="-10800000">
              <a:off x="7897" y="4718"/>
              <a:ext cx="92" cy="649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35" name="Rectangle 291"/>
            <p:cNvSpPr>
              <a:spLocks noChangeAspect="1" noChangeArrowheads="1"/>
            </p:cNvSpPr>
            <p:nvPr/>
          </p:nvSpPr>
          <p:spPr bwMode="auto">
            <a:xfrm rot="10800000" flipH="1">
              <a:off x="7897" y="3034"/>
              <a:ext cx="92" cy="662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36" name="Rectangle 292"/>
            <p:cNvSpPr>
              <a:spLocks noChangeAspect="1" noChangeArrowheads="1"/>
            </p:cNvSpPr>
            <p:nvPr/>
          </p:nvSpPr>
          <p:spPr bwMode="auto">
            <a:xfrm rot="-10800000">
              <a:off x="6792" y="4803"/>
              <a:ext cx="92" cy="564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37" name="Rectangle 293"/>
            <p:cNvSpPr>
              <a:spLocks noChangeAspect="1" noChangeArrowheads="1"/>
            </p:cNvSpPr>
            <p:nvPr/>
          </p:nvSpPr>
          <p:spPr bwMode="auto">
            <a:xfrm rot="-10800000">
              <a:off x="6792" y="3031"/>
              <a:ext cx="92" cy="573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38" name="Rectangle 294"/>
            <p:cNvSpPr>
              <a:spLocks noChangeAspect="1" noChangeArrowheads="1"/>
            </p:cNvSpPr>
            <p:nvPr/>
          </p:nvSpPr>
          <p:spPr bwMode="auto">
            <a:xfrm rot="-10800000">
              <a:off x="6792" y="3696"/>
              <a:ext cx="92" cy="1022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39" name="Rectangle 295"/>
            <p:cNvSpPr>
              <a:spLocks noChangeAspect="1" noChangeArrowheads="1"/>
            </p:cNvSpPr>
            <p:nvPr/>
          </p:nvSpPr>
          <p:spPr bwMode="auto">
            <a:xfrm flipV="1">
              <a:off x="6884" y="4803"/>
              <a:ext cx="1010" cy="56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40" name="Rectangle 296"/>
            <p:cNvSpPr>
              <a:spLocks noChangeAspect="1" noChangeArrowheads="1"/>
            </p:cNvSpPr>
            <p:nvPr/>
          </p:nvSpPr>
          <p:spPr bwMode="auto">
            <a:xfrm flipV="1">
              <a:off x="6887" y="3034"/>
              <a:ext cx="1010" cy="56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41" name="Rectangle 297"/>
            <p:cNvSpPr>
              <a:spLocks noChangeAspect="1" noChangeArrowheads="1"/>
            </p:cNvSpPr>
            <p:nvPr/>
          </p:nvSpPr>
          <p:spPr bwMode="auto">
            <a:xfrm flipV="1">
              <a:off x="6887" y="3696"/>
              <a:ext cx="1581" cy="102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442" name="Group 298"/>
          <p:cNvGrpSpPr>
            <a:grpSpLocks noChangeAspect="1"/>
          </p:cNvGrpSpPr>
          <p:nvPr/>
        </p:nvGrpSpPr>
        <p:grpSpPr bwMode="auto">
          <a:xfrm>
            <a:off x="4917281" y="3059408"/>
            <a:ext cx="711200" cy="279400"/>
            <a:chOff x="2697" y="1678"/>
            <a:chExt cx="332" cy="130"/>
          </a:xfrm>
        </p:grpSpPr>
        <p:sp>
          <p:nvSpPr>
            <p:cNvPr id="646443" name="Freeform 299"/>
            <p:cNvSpPr>
              <a:spLocks noChangeAspect="1"/>
            </p:cNvSpPr>
            <p:nvPr/>
          </p:nvSpPr>
          <p:spPr bwMode="auto">
            <a:xfrm flipV="1">
              <a:off x="2802" y="1678"/>
              <a:ext cx="123" cy="105"/>
            </a:xfrm>
            <a:custGeom>
              <a:avLst/>
              <a:gdLst>
                <a:gd name="T0" fmla="*/ 0 w 2052"/>
                <a:gd name="T1" fmla="*/ 0 h 1767"/>
                <a:gd name="T2" fmla="*/ 2051 w 2052"/>
                <a:gd name="T3" fmla="*/ 0 h 1767"/>
                <a:gd name="T4" fmla="*/ 2052 w 2052"/>
                <a:gd name="T5" fmla="*/ 969 h 1767"/>
                <a:gd name="T6" fmla="*/ 1538 w 2052"/>
                <a:gd name="T7" fmla="*/ 969 h 1767"/>
                <a:gd name="T8" fmla="*/ 1538 w 2052"/>
                <a:gd name="T9" fmla="*/ 1767 h 1767"/>
                <a:gd name="T10" fmla="*/ 569 w 2052"/>
                <a:gd name="T11" fmla="*/ 1767 h 1767"/>
                <a:gd name="T12" fmla="*/ 569 w 2052"/>
                <a:gd name="T13" fmla="*/ 969 h 1767"/>
                <a:gd name="T14" fmla="*/ 0 w 2052"/>
                <a:gd name="T15" fmla="*/ 969 h 1767"/>
                <a:gd name="T16" fmla="*/ 0 w 2052"/>
                <a:gd name="T17" fmla="*/ 0 h 1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2" h="1767">
                  <a:moveTo>
                    <a:pt x="0" y="0"/>
                  </a:moveTo>
                  <a:lnTo>
                    <a:pt x="2051" y="0"/>
                  </a:lnTo>
                  <a:lnTo>
                    <a:pt x="2052" y="969"/>
                  </a:lnTo>
                  <a:lnTo>
                    <a:pt x="1538" y="969"/>
                  </a:lnTo>
                  <a:lnTo>
                    <a:pt x="1538" y="1767"/>
                  </a:lnTo>
                  <a:lnTo>
                    <a:pt x="569" y="1767"/>
                  </a:lnTo>
                  <a:lnTo>
                    <a:pt x="569" y="969"/>
                  </a:lnTo>
                  <a:lnTo>
                    <a:pt x="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44" name="Rectangle 300"/>
            <p:cNvSpPr>
              <a:spLocks noChangeAspect="1" noChangeArrowheads="1"/>
            </p:cNvSpPr>
            <p:nvPr/>
          </p:nvSpPr>
          <p:spPr bwMode="auto">
            <a:xfrm flipH="1" flipV="1">
              <a:off x="2750" y="1783"/>
              <a:ext cx="39" cy="1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45" name="Rectangle 301"/>
            <p:cNvSpPr>
              <a:spLocks noChangeAspect="1" noChangeArrowheads="1"/>
            </p:cNvSpPr>
            <p:nvPr/>
          </p:nvSpPr>
          <p:spPr bwMode="auto">
            <a:xfrm flipH="1" flipV="1">
              <a:off x="2719" y="1783"/>
              <a:ext cx="31" cy="24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46" name="Rectangle 302"/>
            <p:cNvSpPr>
              <a:spLocks noChangeAspect="1" noChangeArrowheads="1"/>
            </p:cNvSpPr>
            <p:nvPr/>
          </p:nvSpPr>
          <p:spPr bwMode="auto">
            <a:xfrm rot="10800000" flipH="1" flipV="1">
              <a:off x="2697" y="1725"/>
              <a:ext cx="332" cy="58"/>
            </a:xfrm>
            <a:prstGeom prst="rect">
              <a:avLst/>
            </a:prstGeom>
            <a:solidFill>
              <a:srgbClr val="C0C0C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47" name="Rectangle 303"/>
            <p:cNvSpPr>
              <a:spLocks noChangeAspect="1" noChangeArrowheads="1"/>
            </p:cNvSpPr>
            <p:nvPr/>
          </p:nvSpPr>
          <p:spPr bwMode="auto">
            <a:xfrm flipH="1" flipV="1">
              <a:off x="2962" y="1784"/>
              <a:ext cx="39" cy="1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48" name="Rectangle 304"/>
            <p:cNvSpPr>
              <a:spLocks noChangeAspect="1" noChangeArrowheads="1"/>
            </p:cNvSpPr>
            <p:nvPr/>
          </p:nvSpPr>
          <p:spPr bwMode="auto">
            <a:xfrm flipH="1" flipV="1">
              <a:off x="2931" y="1784"/>
              <a:ext cx="31" cy="24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46449" name="Line 305"/>
          <p:cNvSpPr>
            <a:spLocks noChangeAspect="1" noChangeShapeType="1"/>
          </p:cNvSpPr>
          <p:nvPr/>
        </p:nvSpPr>
        <p:spPr bwMode="auto">
          <a:xfrm flipV="1">
            <a:off x="5218906" y="3161008"/>
            <a:ext cx="1174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46450" name="Group 306"/>
          <p:cNvGrpSpPr>
            <a:grpSpLocks noChangeAspect="1"/>
          </p:cNvGrpSpPr>
          <p:nvPr/>
        </p:nvGrpSpPr>
        <p:grpSpPr bwMode="auto">
          <a:xfrm flipV="1">
            <a:off x="5733256" y="3378496"/>
            <a:ext cx="153987" cy="303212"/>
            <a:chOff x="3425" y="1602"/>
            <a:chExt cx="300" cy="588"/>
          </a:xfrm>
        </p:grpSpPr>
        <p:sp>
          <p:nvSpPr>
            <p:cNvPr id="646451" name="Rectangle 307"/>
            <p:cNvSpPr>
              <a:spLocks noChangeAspect="1" noChangeArrowheads="1"/>
            </p:cNvSpPr>
            <p:nvPr/>
          </p:nvSpPr>
          <p:spPr bwMode="auto">
            <a:xfrm rot="16200000" flipH="1">
              <a:off x="3304" y="1775"/>
              <a:ext cx="542" cy="242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52" name="Rectangle 308"/>
            <p:cNvSpPr>
              <a:spLocks noChangeAspect="1" noChangeArrowheads="1"/>
            </p:cNvSpPr>
            <p:nvPr/>
          </p:nvSpPr>
          <p:spPr bwMode="auto">
            <a:xfrm rot="-5400000">
              <a:off x="3563" y="1464"/>
              <a:ext cx="23" cy="300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53" name="Rectangle 309"/>
            <p:cNvSpPr>
              <a:spLocks noChangeAspect="1" noChangeArrowheads="1"/>
            </p:cNvSpPr>
            <p:nvPr/>
          </p:nvSpPr>
          <p:spPr bwMode="auto">
            <a:xfrm rot="-5400000">
              <a:off x="3563" y="2029"/>
              <a:ext cx="23" cy="300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454" name="Group 310"/>
          <p:cNvGrpSpPr>
            <a:grpSpLocks noChangeAspect="1"/>
          </p:cNvGrpSpPr>
          <p:nvPr/>
        </p:nvGrpSpPr>
        <p:grpSpPr bwMode="auto">
          <a:xfrm flipV="1">
            <a:off x="3391693" y="2830808"/>
            <a:ext cx="1733550" cy="153988"/>
            <a:chOff x="2503" y="8244"/>
            <a:chExt cx="3368" cy="300"/>
          </a:xfrm>
        </p:grpSpPr>
        <p:sp>
          <p:nvSpPr>
            <p:cNvPr id="646455" name="Rectangle 311"/>
            <p:cNvSpPr>
              <a:spLocks noChangeAspect="1" noChangeArrowheads="1"/>
            </p:cNvSpPr>
            <p:nvPr/>
          </p:nvSpPr>
          <p:spPr bwMode="auto">
            <a:xfrm rot="10800000" flipH="1">
              <a:off x="2531" y="8274"/>
              <a:ext cx="3334" cy="242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56" name="Rectangle 312"/>
            <p:cNvSpPr>
              <a:spLocks noChangeAspect="1" noChangeArrowheads="1"/>
            </p:cNvSpPr>
            <p:nvPr/>
          </p:nvSpPr>
          <p:spPr bwMode="auto">
            <a:xfrm rot="-10800000">
              <a:off x="2503" y="8245"/>
              <a:ext cx="28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57" name="Rectangle 313"/>
            <p:cNvSpPr>
              <a:spLocks noChangeAspect="1" noChangeArrowheads="1"/>
            </p:cNvSpPr>
            <p:nvPr/>
          </p:nvSpPr>
          <p:spPr bwMode="auto">
            <a:xfrm rot="-10800000">
              <a:off x="5843" y="8244"/>
              <a:ext cx="28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458" name="Group 314"/>
          <p:cNvGrpSpPr>
            <a:grpSpLocks noChangeAspect="1"/>
          </p:cNvGrpSpPr>
          <p:nvPr/>
        </p:nvGrpSpPr>
        <p:grpSpPr bwMode="auto">
          <a:xfrm flipV="1">
            <a:off x="5415756" y="2830808"/>
            <a:ext cx="1731962" cy="153988"/>
            <a:chOff x="2503" y="8244"/>
            <a:chExt cx="3368" cy="300"/>
          </a:xfrm>
        </p:grpSpPr>
        <p:sp>
          <p:nvSpPr>
            <p:cNvPr id="646459" name="Rectangle 315"/>
            <p:cNvSpPr>
              <a:spLocks noChangeAspect="1" noChangeArrowheads="1"/>
            </p:cNvSpPr>
            <p:nvPr/>
          </p:nvSpPr>
          <p:spPr bwMode="auto">
            <a:xfrm rot="10800000" flipH="1">
              <a:off x="2531" y="8274"/>
              <a:ext cx="3334" cy="242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60" name="Rectangle 316"/>
            <p:cNvSpPr>
              <a:spLocks noChangeAspect="1" noChangeArrowheads="1"/>
            </p:cNvSpPr>
            <p:nvPr/>
          </p:nvSpPr>
          <p:spPr bwMode="auto">
            <a:xfrm rot="-10800000">
              <a:off x="2503" y="8245"/>
              <a:ext cx="28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61" name="Rectangle 317"/>
            <p:cNvSpPr>
              <a:spLocks noChangeAspect="1" noChangeArrowheads="1"/>
            </p:cNvSpPr>
            <p:nvPr/>
          </p:nvSpPr>
          <p:spPr bwMode="auto">
            <a:xfrm rot="-10800000">
              <a:off x="5843" y="8244"/>
              <a:ext cx="28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462" name="Group 318"/>
          <p:cNvGrpSpPr>
            <a:grpSpLocks noChangeAspect="1"/>
          </p:cNvGrpSpPr>
          <p:nvPr/>
        </p:nvGrpSpPr>
        <p:grpSpPr bwMode="auto">
          <a:xfrm>
            <a:off x="8566943" y="2827633"/>
            <a:ext cx="287338" cy="255588"/>
            <a:chOff x="15638" y="4415"/>
            <a:chExt cx="559" cy="493"/>
          </a:xfrm>
        </p:grpSpPr>
        <p:sp>
          <p:nvSpPr>
            <p:cNvPr id="646463" name="Rectangle 319"/>
            <p:cNvSpPr>
              <a:spLocks noChangeAspect="1" noChangeArrowheads="1"/>
            </p:cNvSpPr>
            <p:nvPr/>
          </p:nvSpPr>
          <p:spPr bwMode="auto">
            <a:xfrm>
              <a:off x="16174" y="4415"/>
              <a:ext cx="23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64" name="Rectangle 320"/>
            <p:cNvSpPr>
              <a:spLocks noChangeAspect="1" noChangeArrowheads="1"/>
            </p:cNvSpPr>
            <p:nvPr/>
          </p:nvSpPr>
          <p:spPr bwMode="auto">
            <a:xfrm>
              <a:off x="15638" y="4415"/>
              <a:ext cx="23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65" name="Rectangle 321"/>
            <p:cNvSpPr>
              <a:spLocks noChangeAspect="1" noChangeArrowheads="1"/>
            </p:cNvSpPr>
            <p:nvPr/>
          </p:nvSpPr>
          <p:spPr bwMode="auto">
            <a:xfrm rot="-5400000">
              <a:off x="15913" y="4747"/>
              <a:ext cx="23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66" name="Freeform 322"/>
            <p:cNvSpPr>
              <a:spLocks noChangeAspect="1"/>
            </p:cNvSpPr>
            <p:nvPr/>
          </p:nvSpPr>
          <p:spPr bwMode="auto">
            <a:xfrm>
              <a:off x="15661" y="4443"/>
              <a:ext cx="513" cy="442"/>
            </a:xfrm>
            <a:custGeom>
              <a:avLst/>
              <a:gdLst>
                <a:gd name="T0" fmla="*/ 0 w 2052"/>
                <a:gd name="T1" fmla="*/ 0 h 1767"/>
                <a:gd name="T2" fmla="*/ 2051 w 2052"/>
                <a:gd name="T3" fmla="*/ 0 h 1767"/>
                <a:gd name="T4" fmla="*/ 2052 w 2052"/>
                <a:gd name="T5" fmla="*/ 969 h 1767"/>
                <a:gd name="T6" fmla="*/ 1538 w 2052"/>
                <a:gd name="T7" fmla="*/ 969 h 1767"/>
                <a:gd name="T8" fmla="*/ 1538 w 2052"/>
                <a:gd name="T9" fmla="*/ 1767 h 1767"/>
                <a:gd name="T10" fmla="*/ 569 w 2052"/>
                <a:gd name="T11" fmla="*/ 1767 h 1767"/>
                <a:gd name="T12" fmla="*/ 569 w 2052"/>
                <a:gd name="T13" fmla="*/ 969 h 1767"/>
                <a:gd name="T14" fmla="*/ 0 w 2052"/>
                <a:gd name="T15" fmla="*/ 969 h 1767"/>
                <a:gd name="T16" fmla="*/ 0 w 2052"/>
                <a:gd name="T17" fmla="*/ 0 h 1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2" h="1767">
                  <a:moveTo>
                    <a:pt x="0" y="0"/>
                  </a:moveTo>
                  <a:lnTo>
                    <a:pt x="2051" y="0"/>
                  </a:lnTo>
                  <a:lnTo>
                    <a:pt x="2052" y="969"/>
                  </a:lnTo>
                  <a:lnTo>
                    <a:pt x="1538" y="969"/>
                  </a:lnTo>
                  <a:lnTo>
                    <a:pt x="1538" y="1767"/>
                  </a:lnTo>
                  <a:lnTo>
                    <a:pt x="569" y="1767"/>
                  </a:lnTo>
                  <a:lnTo>
                    <a:pt x="569" y="969"/>
                  </a:lnTo>
                  <a:lnTo>
                    <a:pt x="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467" name="Group 323"/>
          <p:cNvGrpSpPr>
            <a:grpSpLocks noChangeAspect="1"/>
          </p:cNvGrpSpPr>
          <p:nvPr/>
        </p:nvGrpSpPr>
        <p:grpSpPr bwMode="auto">
          <a:xfrm flipV="1">
            <a:off x="7435056" y="2827633"/>
            <a:ext cx="1128712" cy="155575"/>
            <a:chOff x="13839" y="4417"/>
            <a:chExt cx="2192" cy="300"/>
          </a:xfrm>
        </p:grpSpPr>
        <p:sp>
          <p:nvSpPr>
            <p:cNvPr id="646468" name="Rectangle 324"/>
            <p:cNvSpPr>
              <a:spLocks noChangeAspect="1" noChangeArrowheads="1"/>
            </p:cNvSpPr>
            <p:nvPr/>
          </p:nvSpPr>
          <p:spPr bwMode="auto">
            <a:xfrm rot="10800000" flipH="1">
              <a:off x="13867" y="4447"/>
              <a:ext cx="2141" cy="242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69" name="Rectangle 325"/>
            <p:cNvSpPr>
              <a:spLocks noChangeAspect="1" noChangeArrowheads="1"/>
            </p:cNvSpPr>
            <p:nvPr/>
          </p:nvSpPr>
          <p:spPr bwMode="auto">
            <a:xfrm rot="-10800000">
              <a:off x="13839" y="4418"/>
              <a:ext cx="28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70" name="Rectangle 326"/>
            <p:cNvSpPr>
              <a:spLocks noChangeAspect="1" noChangeArrowheads="1"/>
            </p:cNvSpPr>
            <p:nvPr/>
          </p:nvSpPr>
          <p:spPr bwMode="auto">
            <a:xfrm rot="-10800000">
              <a:off x="16003" y="4417"/>
              <a:ext cx="28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46471" name="AutoShape 327"/>
          <p:cNvSpPr>
            <a:spLocks noChangeAspect="1" noChangeArrowheads="1"/>
          </p:cNvSpPr>
          <p:nvPr/>
        </p:nvSpPr>
        <p:spPr bwMode="auto">
          <a:xfrm rot="5400000">
            <a:off x="8502649" y="3231652"/>
            <a:ext cx="439738" cy="215900"/>
          </a:xfrm>
          <a:prstGeom prst="leftArrow">
            <a:avLst>
              <a:gd name="adj1" fmla="val 50000"/>
              <a:gd name="adj2" fmla="val 50919"/>
            </a:avLst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46472" name="Text Box 328"/>
          <p:cNvSpPr txBox="1">
            <a:spLocks noChangeAspect="1" noChangeArrowheads="1"/>
          </p:cNvSpPr>
          <p:nvPr/>
        </p:nvSpPr>
        <p:spPr bwMode="auto">
          <a:xfrm>
            <a:off x="540543" y="4157958"/>
            <a:ext cx="23749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ja-JP" sz="2000" dirty="0">
                <a:solidFill>
                  <a:srgbClr val="26004D"/>
                </a:solidFill>
                <a:ea typeface="MS PGothic" pitchFamily="34" charset="-128"/>
              </a:rPr>
              <a:t>Shunt </a:t>
            </a:r>
            <a:r>
              <a:rPr lang="en-US" altLang="ja-JP" sz="2000" dirty="0" smtClean="0">
                <a:solidFill>
                  <a:srgbClr val="26004D"/>
                </a:solidFill>
                <a:ea typeface="MS PGothic" pitchFamily="34" charset="-128"/>
              </a:rPr>
              <a:t>tees with integrated </a:t>
            </a:r>
            <a:r>
              <a:rPr lang="en-US" altLang="ja-JP" sz="2000" dirty="0">
                <a:solidFill>
                  <a:srgbClr val="26004D"/>
                </a:solidFill>
                <a:ea typeface="MS PGothic" pitchFamily="34" charset="-128"/>
              </a:rPr>
              <a:t>phase shifters</a:t>
            </a:r>
            <a:endParaRPr lang="en-GB" sz="2000" dirty="0">
              <a:solidFill>
                <a:srgbClr val="26004D"/>
              </a:solidFill>
            </a:endParaRPr>
          </a:p>
        </p:txBody>
      </p:sp>
      <p:sp>
        <p:nvSpPr>
          <p:cNvPr id="646473" name="Text Box 329"/>
          <p:cNvSpPr txBox="1">
            <a:spLocks noChangeAspect="1" noChangeArrowheads="1"/>
          </p:cNvSpPr>
          <p:nvPr/>
        </p:nvSpPr>
        <p:spPr bwMode="auto">
          <a:xfrm>
            <a:off x="5868193" y="1781471"/>
            <a:ext cx="27352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ja-JP" sz="2000" dirty="0">
                <a:solidFill>
                  <a:srgbClr val="26004D"/>
                </a:solidFill>
                <a:ea typeface="MS PGothic" pitchFamily="34" charset="-128"/>
              </a:rPr>
              <a:t>Asymmetric shunt tee 3.0 dB, 4.77 dB, 6.0 dB</a:t>
            </a:r>
            <a:r>
              <a:rPr lang="en-US" altLang="ja-JP" sz="2000" dirty="0">
                <a:solidFill>
                  <a:srgbClr val="26004D"/>
                </a:solidFill>
                <a:latin typeface="Symbol" pitchFamily="18" charset="2"/>
                <a:ea typeface="MS PGothic" pitchFamily="34" charset="-128"/>
              </a:rPr>
              <a:t> </a:t>
            </a:r>
            <a:endParaRPr lang="en-GB" dirty="0">
              <a:solidFill>
                <a:srgbClr val="26004D"/>
              </a:solidFill>
            </a:endParaRPr>
          </a:p>
        </p:txBody>
      </p:sp>
      <p:grpSp>
        <p:nvGrpSpPr>
          <p:cNvPr id="646474" name="Group 330"/>
          <p:cNvGrpSpPr>
            <a:grpSpLocks noChangeAspect="1"/>
          </p:cNvGrpSpPr>
          <p:nvPr/>
        </p:nvGrpSpPr>
        <p:grpSpPr bwMode="auto">
          <a:xfrm>
            <a:off x="880268" y="3053058"/>
            <a:ext cx="711200" cy="279400"/>
            <a:chOff x="812" y="1676"/>
            <a:chExt cx="332" cy="130"/>
          </a:xfrm>
        </p:grpSpPr>
        <p:sp>
          <p:nvSpPr>
            <p:cNvPr id="646475" name="Rectangle 331"/>
            <p:cNvSpPr>
              <a:spLocks noChangeAspect="1" noChangeArrowheads="1"/>
            </p:cNvSpPr>
            <p:nvPr/>
          </p:nvSpPr>
          <p:spPr bwMode="auto">
            <a:xfrm flipH="1" flipV="1">
              <a:off x="865" y="1781"/>
              <a:ext cx="39" cy="19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46476" name="Group 332"/>
            <p:cNvGrpSpPr>
              <a:grpSpLocks noChangeAspect="1"/>
            </p:cNvGrpSpPr>
            <p:nvPr/>
          </p:nvGrpSpPr>
          <p:grpSpPr bwMode="auto">
            <a:xfrm>
              <a:off x="812" y="1676"/>
              <a:ext cx="332" cy="129"/>
              <a:chOff x="812" y="1676"/>
              <a:chExt cx="332" cy="129"/>
            </a:xfrm>
          </p:grpSpPr>
          <p:sp>
            <p:nvSpPr>
              <p:cNvPr id="646477" name="Freeform 333"/>
              <p:cNvSpPr>
                <a:spLocks noChangeAspect="1"/>
              </p:cNvSpPr>
              <p:nvPr/>
            </p:nvSpPr>
            <p:spPr bwMode="auto">
              <a:xfrm flipV="1">
                <a:off x="917" y="1676"/>
                <a:ext cx="123" cy="106"/>
              </a:xfrm>
              <a:custGeom>
                <a:avLst/>
                <a:gdLst>
                  <a:gd name="T0" fmla="*/ 0 w 2052"/>
                  <a:gd name="T1" fmla="*/ 0 h 1767"/>
                  <a:gd name="T2" fmla="*/ 2051 w 2052"/>
                  <a:gd name="T3" fmla="*/ 0 h 1767"/>
                  <a:gd name="T4" fmla="*/ 2052 w 2052"/>
                  <a:gd name="T5" fmla="*/ 969 h 1767"/>
                  <a:gd name="T6" fmla="*/ 1538 w 2052"/>
                  <a:gd name="T7" fmla="*/ 969 h 1767"/>
                  <a:gd name="T8" fmla="*/ 1538 w 2052"/>
                  <a:gd name="T9" fmla="*/ 1767 h 1767"/>
                  <a:gd name="T10" fmla="*/ 569 w 2052"/>
                  <a:gd name="T11" fmla="*/ 1767 h 1767"/>
                  <a:gd name="T12" fmla="*/ 569 w 2052"/>
                  <a:gd name="T13" fmla="*/ 969 h 1767"/>
                  <a:gd name="T14" fmla="*/ 0 w 2052"/>
                  <a:gd name="T15" fmla="*/ 969 h 1767"/>
                  <a:gd name="T16" fmla="*/ 0 w 2052"/>
                  <a:gd name="T17" fmla="*/ 0 h 1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2" h="1767">
                    <a:moveTo>
                      <a:pt x="0" y="0"/>
                    </a:moveTo>
                    <a:lnTo>
                      <a:pt x="2051" y="0"/>
                    </a:lnTo>
                    <a:lnTo>
                      <a:pt x="2052" y="969"/>
                    </a:lnTo>
                    <a:lnTo>
                      <a:pt x="1538" y="969"/>
                    </a:lnTo>
                    <a:lnTo>
                      <a:pt x="1538" y="1767"/>
                    </a:lnTo>
                    <a:lnTo>
                      <a:pt x="569" y="1767"/>
                    </a:lnTo>
                    <a:lnTo>
                      <a:pt x="569" y="969"/>
                    </a:lnTo>
                    <a:lnTo>
                      <a:pt x="0" y="9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6478" name="Rectangle 334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834" y="1781"/>
                <a:ext cx="31" cy="24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6479" name="Rectangle 335"/>
              <p:cNvSpPr>
                <a:spLocks noChangeAspect="1" noChangeArrowheads="1"/>
              </p:cNvSpPr>
              <p:nvPr/>
            </p:nvSpPr>
            <p:spPr bwMode="auto">
              <a:xfrm rot="10800000" flipH="1" flipV="1">
                <a:off x="812" y="1723"/>
                <a:ext cx="332" cy="58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46480" name="Rectangle 336"/>
            <p:cNvSpPr>
              <a:spLocks noChangeAspect="1" noChangeArrowheads="1"/>
            </p:cNvSpPr>
            <p:nvPr/>
          </p:nvSpPr>
          <p:spPr bwMode="auto">
            <a:xfrm flipH="1" flipV="1">
              <a:off x="1077" y="1782"/>
              <a:ext cx="39" cy="19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81" name="Rectangle 337"/>
            <p:cNvSpPr>
              <a:spLocks noChangeAspect="1" noChangeArrowheads="1"/>
            </p:cNvSpPr>
            <p:nvPr/>
          </p:nvSpPr>
          <p:spPr bwMode="auto">
            <a:xfrm flipH="1" flipV="1">
              <a:off x="1046" y="1782"/>
              <a:ext cx="31" cy="24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482" name="Group 338"/>
          <p:cNvGrpSpPr>
            <a:grpSpLocks noChangeAspect="1"/>
          </p:cNvGrpSpPr>
          <p:nvPr/>
        </p:nvGrpSpPr>
        <p:grpSpPr bwMode="auto">
          <a:xfrm flipV="1">
            <a:off x="3102768" y="2830808"/>
            <a:ext cx="287338" cy="241300"/>
            <a:chOff x="5868" y="4089"/>
            <a:chExt cx="559" cy="470"/>
          </a:xfrm>
        </p:grpSpPr>
        <p:sp>
          <p:nvSpPr>
            <p:cNvPr id="646483" name="Rectangle 339"/>
            <p:cNvSpPr>
              <a:spLocks noChangeAspect="1" noChangeArrowheads="1"/>
            </p:cNvSpPr>
            <p:nvPr/>
          </p:nvSpPr>
          <p:spPr bwMode="auto">
            <a:xfrm flipV="1">
              <a:off x="6404" y="4260"/>
              <a:ext cx="23" cy="299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84" name="Rectangle 340"/>
            <p:cNvSpPr>
              <a:spLocks noChangeAspect="1" noChangeArrowheads="1"/>
            </p:cNvSpPr>
            <p:nvPr/>
          </p:nvSpPr>
          <p:spPr bwMode="auto">
            <a:xfrm flipV="1">
              <a:off x="5868" y="4260"/>
              <a:ext cx="23" cy="299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85" name="Freeform 341"/>
            <p:cNvSpPr>
              <a:spLocks noChangeAspect="1"/>
            </p:cNvSpPr>
            <p:nvPr/>
          </p:nvSpPr>
          <p:spPr bwMode="auto">
            <a:xfrm flipV="1">
              <a:off x="5891" y="4089"/>
              <a:ext cx="513" cy="442"/>
            </a:xfrm>
            <a:custGeom>
              <a:avLst/>
              <a:gdLst>
                <a:gd name="T0" fmla="*/ 0 w 2052"/>
                <a:gd name="T1" fmla="*/ 0 h 1767"/>
                <a:gd name="T2" fmla="*/ 2051 w 2052"/>
                <a:gd name="T3" fmla="*/ 0 h 1767"/>
                <a:gd name="T4" fmla="*/ 2052 w 2052"/>
                <a:gd name="T5" fmla="*/ 969 h 1767"/>
                <a:gd name="T6" fmla="*/ 1538 w 2052"/>
                <a:gd name="T7" fmla="*/ 969 h 1767"/>
                <a:gd name="T8" fmla="*/ 1538 w 2052"/>
                <a:gd name="T9" fmla="*/ 1767 h 1767"/>
                <a:gd name="T10" fmla="*/ 569 w 2052"/>
                <a:gd name="T11" fmla="*/ 1767 h 1767"/>
                <a:gd name="T12" fmla="*/ 569 w 2052"/>
                <a:gd name="T13" fmla="*/ 969 h 1767"/>
                <a:gd name="T14" fmla="*/ 0 w 2052"/>
                <a:gd name="T15" fmla="*/ 969 h 1767"/>
                <a:gd name="T16" fmla="*/ 0 w 2052"/>
                <a:gd name="T17" fmla="*/ 0 h 1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2" h="1767">
                  <a:moveTo>
                    <a:pt x="0" y="0"/>
                  </a:moveTo>
                  <a:lnTo>
                    <a:pt x="2051" y="0"/>
                  </a:lnTo>
                  <a:lnTo>
                    <a:pt x="2052" y="969"/>
                  </a:lnTo>
                  <a:lnTo>
                    <a:pt x="1538" y="969"/>
                  </a:lnTo>
                  <a:lnTo>
                    <a:pt x="1538" y="1767"/>
                  </a:lnTo>
                  <a:lnTo>
                    <a:pt x="569" y="1767"/>
                  </a:lnTo>
                  <a:lnTo>
                    <a:pt x="569" y="969"/>
                  </a:lnTo>
                  <a:lnTo>
                    <a:pt x="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86" name="Rectangle 342"/>
            <p:cNvSpPr>
              <a:spLocks noChangeAspect="1" noChangeArrowheads="1"/>
            </p:cNvSpPr>
            <p:nvPr/>
          </p:nvSpPr>
          <p:spPr bwMode="auto">
            <a:xfrm rot="5400000" flipV="1">
              <a:off x="6146" y="4005"/>
              <a:ext cx="23" cy="299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487" name="Group 343"/>
          <p:cNvGrpSpPr>
            <a:grpSpLocks noChangeAspect="1"/>
          </p:cNvGrpSpPr>
          <p:nvPr/>
        </p:nvGrpSpPr>
        <p:grpSpPr bwMode="auto">
          <a:xfrm>
            <a:off x="2890043" y="3048296"/>
            <a:ext cx="712788" cy="279400"/>
            <a:chOff x="812" y="1676"/>
            <a:chExt cx="332" cy="130"/>
          </a:xfrm>
        </p:grpSpPr>
        <p:sp>
          <p:nvSpPr>
            <p:cNvPr id="646488" name="Rectangle 344"/>
            <p:cNvSpPr>
              <a:spLocks noChangeAspect="1" noChangeArrowheads="1"/>
            </p:cNvSpPr>
            <p:nvPr/>
          </p:nvSpPr>
          <p:spPr bwMode="auto">
            <a:xfrm flipH="1" flipV="1">
              <a:off x="865" y="1781"/>
              <a:ext cx="39" cy="19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46489" name="Group 345"/>
            <p:cNvGrpSpPr>
              <a:grpSpLocks noChangeAspect="1"/>
            </p:cNvGrpSpPr>
            <p:nvPr/>
          </p:nvGrpSpPr>
          <p:grpSpPr bwMode="auto">
            <a:xfrm>
              <a:off x="812" y="1676"/>
              <a:ext cx="332" cy="129"/>
              <a:chOff x="812" y="1676"/>
              <a:chExt cx="332" cy="129"/>
            </a:xfrm>
          </p:grpSpPr>
          <p:sp>
            <p:nvSpPr>
              <p:cNvPr id="646490" name="Freeform 346"/>
              <p:cNvSpPr>
                <a:spLocks noChangeAspect="1"/>
              </p:cNvSpPr>
              <p:nvPr/>
            </p:nvSpPr>
            <p:spPr bwMode="auto">
              <a:xfrm flipV="1">
                <a:off x="917" y="1676"/>
                <a:ext cx="123" cy="106"/>
              </a:xfrm>
              <a:custGeom>
                <a:avLst/>
                <a:gdLst>
                  <a:gd name="T0" fmla="*/ 0 w 2052"/>
                  <a:gd name="T1" fmla="*/ 0 h 1767"/>
                  <a:gd name="T2" fmla="*/ 2051 w 2052"/>
                  <a:gd name="T3" fmla="*/ 0 h 1767"/>
                  <a:gd name="T4" fmla="*/ 2052 w 2052"/>
                  <a:gd name="T5" fmla="*/ 969 h 1767"/>
                  <a:gd name="T6" fmla="*/ 1538 w 2052"/>
                  <a:gd name="T7" fmla="*/ 969 h 1767"/>
                  <a:gd name="T8" fmla="*/ 1538 w 2052"/>
                  <a:gd name="T9" fmla="*/ 1767 h 1767"/>
                  <a:gd name="T10" fmla="*/ 569 w 2052"/>
                  <a:gd name="T11" fmla="*/ 1767 h 1767"/>
                  <a:gd name="T12" fmla="*/ 569 w 2052"/>
                  <a:gd name="T13" fmla="*/ 969 h 1767"/>
                  <a:gd name="T14" fmla="*/ 0 w 2052"/>
                  <a:gd name="T15" fmla="*/ 969 h 1767"/>
                  <a:gd name="T16" fmla="*/ 0 w 2052"/>
                  <a:gd name="T17" fmla="*/ 0 h 1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2" h="1767">
                    <a:moveTo>
                      <a:pt x="0" y="0"/>
                    </a:moveTo>
                    <a:lnTo>
                      <a:pt x="2051" y="0"/>
                    </a:lnTo>
                    <a:lnTo>
                      <a:pt x="2052" y="969"/>
                    </a:lnTo>
                    <a:lnTo>
                      <a:pt x="1538" y="969"/>
                    </a:lnTo>
                    <a:lnTo>
                      <a:pt x="1538" y="1767"/>
                    </a:lnTo>
                    <a:lnTo>
                      <a:pt x="569" y="1767"/>
                    </a:lnTo>
                    <a:lnTo>
                      <a:pt x="569" y="969"/>
                    </a:lnTo>
                    <a:lnTo>
                      <a:pt x="0" y="9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6491" name="Rectangle 347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834" y="1781"/>
                <a:ext cx="31" cy="24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6492" name="Rectangle 348"/>
              <p:cNvSpPr>
                <a:spLocks noChangeAspect="1" noChangeArrowheads="1"/>
              </p:cNvSpPr>
              <p:nvPr/>
            </p:nvSpPr>
            <p:spPr bwMode="auto">
              <a:xfrm rot="10800000" flipH="1" flipV="1">
                <a:off x="812" y="1723"/>
                <a:ext cx="332" cy="58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46493" name="Rectangle 349"/>
            <p:cNvSpPr>
              <a:spLocks noChangeAspect="1" noChangeArrowheads="1"/>
            </p:cNvSpPr>
            <p:nvPr/>
          </p:nvSpPr>
          <p:spPr bwMode="auto">
            <a:xfrm flipH="1" flipV="1">
              <a:off x="1077" y="1782"/>
              <a:ext cx="39" cy="19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94" name="Rectangle 350"/>
            <p:cNvSpPr>
              <a:spLocks noChangeAspect="1" noChangeArrowheads="1"/>
            </p:cNvSpPr>
            <p:nvPr/>
          </p:nvSpPr>
          <p:spPr bwMode="auto">
            <a:xfrm flipH="1" flipV="1">
              <a:off x="1046" y="1782"/>
              <a:ext cx="31" cy="24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495" name="Group 351"/>
          <p:cNvGrpSpPr>
            <a:grpSpLocks noChangeAspect="1"/>
          </p:cNvGrpSpPr>
          <p:nvPr/>
        </p:nvGrpSpPr>
        <p:grpSpPr bwMode="auto">
          <a:xfrm flipV="1">
            <a:off x="7147718" y="2832396"/>
            <a:ext cx="287338" cy="242887"/>
            <a:chOff x="5868" y="4089"/>
            <a:chExt cx="559" cy="470"/>
          </a:xfrm>
        </p:grpSpPr>
        <p:sp>
          <p:nvSpPr>
            <p:cNvPr id="646496" name="Rectangle 352"/>
            <p:cNvSpPr>
              <a:spLocks noChangeAspect="1" noChangeArrowheads="1"/>
            </p:cNvSpPr>
            <p:nvPr/>
          </p:nvSpPr>
          <p:spPr bwMode="auto">
            <a:xfrm flipV="1">
              <a:off x="6404" y="4260"/>
              <a:ext cx="23" cy="299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97" name="Rectangle 353"/>
            <p:cNvSpPr>
              <a:spLocks noChangeAspect="1" noChangeArrowheads="1"/>
            </p:cNvSpPr>
            <p:nvPr/>
          </p:nvSpPr>
          <p:spPr bwMode="auto">
            <a:xfrm flipV="1">
              <a:off x="5868" y="4260"/>
              <a:ext cx="23" cy="299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98" name="Freeform 354"/>
            <p:cNvSpPr>
              <a:spLocks noChangeAspect="1"/>
            </p:cNvSpPr>
            <p:nvPr/>
          </p:nvSpPr>
          <p:spPr bwMode="auto">
            <a:xfrm flipV="1">
              <a:off x="5891" y="4089"/>
              <a:ext cx="513" cy="442"/>
            </a:xfrm>
            <a:custGeom>
              <a:avLst/>
              <a:gdLst>
                <a:gd name="T0" fmla="*/ 0 w 2052"/>
                <a:gd name="T1" fmla="*/ 0 h 1767"/>
                <a:gd name="T2" fmla="*/ 2051 w 2052"/>
                <a:gd name="T3" fmla="*/ 0 h 1767"/>
                <a:gd name="T4" fmla="*/ 2052 w 2052"/>
                <a:gd name="T5" fmla="*/ 969 h 1767"/>
                <a:gd name="T6" fmla="*/ 1538 w 2052"/>
                <a:gd name="T7" fmla="*/ 969 h 1767"/>
                <a:gd name="T8" fmla="*/ 1538 w 2052"/>
                <a:gd name="T9" fmla="*/ 1767 h 1767"/>
                <a:gd name="T10" fmla="*/ 569 w 2052"/>
                <a:gd name="T11" fmla="*/ 1767 h 1767"/>
                <a:gd name="T12" fmla="*/ 569 w 2052"/>
                <a:gd name="T13" fmla="*/ 969 h 1767"/>
                <a:gd name="T14" fmla="*/ 0 w 2052"/>
                <a:gd name="T15" fmla="*/ 969 h 1767"/>
                <a:gd name="T16" fmla="*/ 0 w 2052"/>
                <a:gd name="T17" fmla="*/ 0 h 1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2" h="1767">
                  <a:moveTo>
                    <a:pt x="0" y="0"/>
                  </a:moveTo>
                  <a:lnTo>
                    <a:pt x="2051" y="0"/>
                  </a:lnTo>
                  <a:lnTo>
                    <a:pt x="2052" y="969"/>
                  </a:lnTo>
                  <a:lnTo>
                    <a:pt x="1538" y="969"/>
                  </a:lnTo>
                  <a:lnTo>
                    <a:pt x="1538" y="1767"/>
                  </a:lnTo>
                  <a:lnTo>
                    <a:pt x="569" y="1767"/>
                  </a:lnTo>
                  <a:lnTo>
                    <a:pt x="569" y="969"/>
                  </a:lnTo>
                  <a:lnTo>
                    <a:pt x="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99" name="Rectangle 355"/>
            <p:cNvSpPr>
              <a:spLocks noChangeAspect="1" noChangeArrowheads="1"/>
            </p:cNvSpPr>
            <p:nvPr/>
          </p:nvSpPr>
          <p:spPr bwMode="auto">
            <a:xfrm rot="5400000" flipV="1">
              <a:off x="6146" y="4005"/>
              <a:ext cx="23" cy="299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500" name="Group 356"/>
          <p:cNvGrpSpPr>
            <a:grpSpLocks noChangeAspect="1"/>
          </p:cNvGrpSpPr>
          <p:nvPr/>
        </p:nvGrpSpPr>
        <p:grpSpPr bwMode="auto">
          <a:xfrm flipV="1">
            <a:off x="5131593" y="2827633"/>
            <a:ext cx="287338" cy="242888"/>
            <a:chOff x="5868" y="4089"/>
            <a:chExt cx="559" cy="470"/>
          </a:xfrm>
        </p:grpSpPr>
        <p:sp>
          <p:nvSpPr>
            <p:cNvPr id="646501" name="Rectangle 357"/>
            <p:cNvSpPr>
              <a:spLocks noChangeAspect="1" noChangeArrowheads="1"/>
            </p:cNvSpPr>
            <p:nvPr/>
          </p:nvSpPr>
          <p:spPr bwMode="auto">
            <a:xfrm flipV="1">
              <a:off x="6404" y="4260"/>
              <a:ext cx="23" cy="299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502" name="Rectangle 358"/>
            <p:cNvSpPr>
              <a:spLocks noChangeAspect="1" noChangeArrowheads="1"/>
            </p:cNvSpPr>
            <p:nvPr/>
          </p:nvSpPr>
          <p:spPr bwMode="auto">
            <a:xfrm flipV="1">
              <a:off x="5868" y="4260"/>
              <a:ext cx="23" cy="299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503" name="Freeform 359"/>
            <p:cNvSpPr>
              <a:spLocks noChangeAspect="1"/>
            </p:cNvSpPr>
            <p:nvPr/>
          </p:nvSpPr>
          <p:spPr bwMode="auto">
            <a:xfrm flipV="1">
              <a:off x="5891" y="4089"/>
              <a:ext cx="513" cy="442"/>
            </a:xfrm>
            <a:custGeom>
              <a:avLst/>
              <a:gdLst>
                <a:gd name="T0" fmla="*/ 0 w 2052"/>
                <a:gd name="T1" fmla="*/ 0 h 1767"/>
                <a:gd name="T2" fmla="*/ 2051 w 2052"/>
                <a:gd name="T3" fmla="*/ 0 h 1767"/>
                <a:gd name="T4" fmla="*/ 2052 w 2052"/>
                <a:gd name="T5" fmla="*/ 969 h 1767"/>
                <a:gd name="T6" fmla="*/ 1538 w 2052"/>
                <a:gd name="T7" fmla="*/ 969 h 1767"/>
                <a:gd name="T8" fmla="*/ 1538 w 2052"/>
                <a:gd name="T9" fmla="*/ 1767 h 1767"/>
                <a:gd name="T10" fmla="*/ 569 w 2052"/>
                <a:gd name="T11" fmla="*/ 1767 h 1767"/>
                <a:gd name="T12" fmla="*/ 569 w 2052"/>
                <a:gd name="T13" fmla="*/ 969 h 1767"/>
                <a:gd name="T14" fmla="*/ 0 w 2052"/>
                <a:gd name="T15" fmla="*/ 969 h 1767"/>
                <a:gd name="T16" fmla="*/ 0 w 2052"/>
                <a:gd name="T17" fmla="*/ 0 h 1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2" h="1767">
                  <a:moveTo>
                    <a:pt x="0" y="0"/>
                  </a:moveTo>
                  <a:lnTo>
                    <a:pt x="2051" y="0"/>
                  </a:lnTo>
                  <a:lnTo>
                    <a:pt x="2052" y="969"/>
                  </a:lnTo>
                  <a:lnTo>
                    <a:pt x="1538" y="969"/>
                  </a:lnTo>
                  <a:lnTo>
                    <a:pt x="1538" y="1767"/>
                  </a:lnTo>
                  <a:lnTo>
                    <a:pt x="569" y="1767"/>
                  </a:lnTo>
                  <a:lnTo>
                    <a:pt x="569" y="969"/>
                  </a:lnTo>
                  <a:lnTo>
                    <a:pt x="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504" name="Rectangle 360"/>
            <p:cNvSpPr>
              <a:spLocks noChangeAspect="1" noChangeArrowheads="1"/>
            </p:cNvSpPr>
            <p:nvPr/>
          </p:nvSpPr>
          <p:spPr bwMode="auto">
            <a:xfrm rot="5400000" flipV="1">
              <a:off x="6146" y="4005"/>
              <a:ext cx="23" cy="299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505" name="Group 361"/>
          <p:cNvGrpSpPr>
            <a:grpSpLocks noChangeAspect="1"/>
          </p:cNvGrpSpPr>
          <p:nvPr/>
        </p:nvGrpSpPr>
        <p:grpSpPr bwMode="auto">
          <a:xfrm>
            <a:off x="4920456" y="3057821"/>
            <a:ext cx="712787" cy="277812"/>
            <a:chOff x="812" y="1676"/>
            <a:chExt cx="332" cy="130"/>
          </a:xfrm>
        </p:grpSpPr>
        <p:sp>
          <p:nvSpPr>
            <p:cNvPr id="646506" name="Rectangle 362"/>
            <p:cNvSpPr>
              <a:spLocks noChangeAspect="1" noChangeArrowheads="1"/>
            </p:cNvSpPr>
            <p:nvPr/>
          </p:nvSpPr>
          <p:spPr bwMode="auto">
            <a:xfrm flipH="1" flipV="1">
              <a:off x="865" y="1781"/>
              <a:ext cx="39" cy="19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46507" name="Group 363"/>
            <p:cNvGrpSpPr>
              <a:grpSpLocks noChangeAspect="1"/>
            </p:cNvGrpSpPr>
            <p:nvPr/>
          </p:nvGrpSpPr>
          <p:grpSpPr bwMode="auto">
            <a:xfrm>
              <a:off x="812" y="1676"/>
              <a:ext cx="332" cy="129"/>
              <a:chOff x="812" y="1676"/>
              <a:chExt cx="332" cy="129"/>
            </a:xfrm>
          </p:grpSpPr>
          <p:sp>
            <p:nvSpPr>
              <p:cNvPr id="646508" name="Freeform 364"/>
              <p:cNvSpPr>
                <a:spLocks noChangeAspect="1"/>
              </p:cNvSpPr>
              <p:nvPr/>
            </p:nvSpPr>
            <p:spPr bwMode="auto">
              <a:xfrm flipV="1">
                <a:off x="917" y="1676"/>
                <a:ext cx="123" cy="106"/>
              </a:xfrm>
              <a:custGeom>
                <a:avLst/>
                <a:gdLst>
                  <a:gd name="T0" fmla="*/ 0 w 2052"/>
                  <a:gd name="T1" fmla="*/ 0 h 1767"/>
                  <a:gd name="T2" fmla="*/ 2051 w 2052"/>
                  <a:gd name="T3" fmla="*/ 0 h 1767"/>
                  <a:gd name="T4" fmla="*/ 2052 w 2052"/>
                  <a:gd name="T5" fmla="*/ 969 h 1767"/>
                  <a:gd name="T6" fmla="*/ 1538 w 2052"/>
                  <a:gd name="T7" fmla="*/ 969 h 1767"/>
                  <a:gd name="T8" fmla="*/ 1538 w 2052"/>
                  <a:gd name="T9" fmla="*/ 1767 h 1767"/>
                  <a:gd name="T10" fmla="*/ 569 w 2052"/>
                  <a:gd name="T11" fmla="*/ 1767 h 1767"/>
                  <a:gd name="T12" fmla="*/ 569 w 2052"/>
                  <a:gd name="T13" fmla="*/ 969 h 1767"/>
                  <a:gd name="T14" fmla="*/ 0 w 2052"/>
                  <a:gd name="T15" fmla="*/ 969 h 1767"/>
                  <a:gd name="T16" fmla="*/ 0 w 2052"/>
                  <a:gd name="T17" fmla="*/ 0 h 1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2" h="1767">
                    <a:moveTo>
                      <a:pt x="0" y="0"/>
                    </a:moveTo>
                    <a:lnTo>
                      <a:pt x="2051" y="0"/>
                    </a:lnTo>
                    <a:lnTo>
                      <a:pt x="2052" y="969"/>
                    </a:lnTo>
                    <a:lnTo>
                      <a:pt x="1538" y="969"/>
                    </a:lnTo>
                    <a:lnTo>
                      <a:pt x="1538" y="1767"/>
                    </a:lnTo>
                    <a:lnTo>
                      <a:pt x="569" y="1767"/>
                    </a:lnTo>
                    <a:lnTo>
                      <a:pt x="569" y="969"/>
                    </a:lnTo>
                    <a:lnTo>
                      <a:pt x="0" y="9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6509" name="Rectangle 365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834" y="1781"/>
                <a:ext cx="31" cy="24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6510" name="Rectangle 366"/>
              <p:cNvSpPr>
                <a:spLocks noChangeAspect="1" noChangeArrowheads="1"/>
              </p:cNvSpPr>
              <p:nvPr/>
            </p:nvSpPr>
            <p:spPr bwMode="auto">
              <a:xfrm rot="10800000" flipH="1" flipV="1">
                <a:off x="812" y="1723"/>
                <a:ext cx="332" cy="58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46511" name="Rectangle 367"/>
            <p:cNvSpPr>
              <a:spLocks noChangeAspect="1" noChangeArrowheads="1"/>
            </p:cNvSpPr>
            <p:nvPr/>
          </p:nvSpPr>
          <p:spPr bwMode="auto">
            <a:xfrm flipH="1" flipV="1">
              <a:off x="1077" y="1782"/>
              <a:ext cx="39" cy="19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512" name="Rectangle 368"/>
            <p:cNvSpPr>
              <a:spLocks noChangeAspect="1" noChangeArrowheads="1"/>
            </p:cNvSpPr>
            <p:nvPr/>
          </p:nvSpPr>
          <p:spPr bwMode="auto">
            <a:xfrm flipH="1" flipV="1">
              <a:off x="1046" y="1782"/>
              <a:ext cx="31" cy="24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513" name="Group 369"/>
          <p:cNvGrpSpPr>
            <a:grpSpLocks noChangeAspect="1"/>
          </p:cNvGrpSpPr>
          <p:nvPr/>
        </p:nvGrpSpPr>
        <p:grpSpPr bwMode="auto">
          <a:xfrm>
            <a:off x="6931818" y="3057821"/>
            <a:ext cx="711200" cy="277812"/>
            <a:chOff x="812" y="1676"/>
            <a:chExt cx="332" cy="130"/>
          </a:xfrm>
        </p:grpSpPr>
        <p:sp>
          <p:nvSpPr>
            <p:cNvPr id="646514" name="Rectangle 370"/>
            <p:cNvSpPr>
              <a:spLocks noChangeAspect="1" noChangeArrowheads="1"/>
            </p:cNvSpPr>
            <p:nvPr/>
          </p:nvSpPr>
          <p:spPr bwMode="auto">
            <a:xfrm flipH="1" flipV="1">
              <a:off x="865" y="1781"/>
              <a:ext cx="39" cy="19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46515" name="Group 371"/>
            <p:cNvGrpSpPr>
              <a:grpSpLocks noChangeAspect="1"/>
            </p:cNvGrpSpPr>
            <p:nvPr/>
          </p:nvGrpSpPr>
          <p:grpSpPr bwMode="auto">
            <a:xfrm>
              <a:off x="812" y="1676"/>
              <a:ext cx="332" cy="129"/>
              <a:chOff x="812" y="1676"/>
              <a:chExt cx="332" cy="129"/>
            </a:xfrm>
          </p:grpSpPr>
          <p:sp>
            <p:nvSpPr>
              <p:cNvPr id="646516" name="Freeform 372"/>
              <p:cNvSpPr>
                <a:spLocks noChangeAspect="1"/>
              </p:cNvSpPr>
              <p:nvPr/>
            </p:nvSpPr>
            <p:spPr bwMode="auto">
              <a:xfrm flipV="1">
                <a:off x="917" y="1676"/>
                <a:ext cx="123" cy="106"/>
              </a:xfrm>
              <a:custGeom>
                <a:avLst/>
                <a:gdLst>
                  <a:gd name="T0" fmla="*/ 0 w 2052"/>
                  <a:gd name="T1" fmla="*/ 0 h 1767"/>
                  <a:gd name="T2" fmla="*/ 2051 w 2052"/>
                  <a:gd name="T3" fmla="*/ 0 h 1767"/>
                  <a:gd name="T4" fmla="*/ 2052 w 2052"/>
                  <a:gd name="T5" fmla="*/ 969 h 1767"/>
                  <a:gd name="T6" fmla="*/ 1538 w 2052"/>
                  <a:gd name="T7" fmla="*/ 969 h 1767"/>
                  <a:gd name="T8" fmla="*/ 1538 w 2052"/>
                  <a:gd name="T9" fmla="*/ 1767 h 1767"/>
                  <a:gd name="T10" fmla="*/ 569 w 2052"/>
                  <a:gd name="T11" fmla="*/ 1767 h 1767"/>
                  <a:gd name="T12" fmla="*/ 569 w 2052"/>
                  <a:gd name="T13" fmla="*/ 969 h 1767"/>
                  <a:gd name="T14" fmla="*/ 0 w 2052"/>
                  <a:gd name="T15" fmla="*/ 969 h 1767"/>
                  <a:gd name="T16" fmla="*/ 0 w 2052"/>
                  <a:gd name="T17" fmla="*/ 0 h 1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2" h="1767">
                    <a:moveTo>
                      <a:pt x="0" y="0"/>
                    </a:moveTo>
                    <a:lnTo>
                      <a:pt x="2051" y="0"/>
                    </a:lnTo>
                    <a:lnTo>
                      <a:pt x="2052" y="969"/>
                    </a:lnTo>
                    <a:lnTo>
                      <a:pt x="1538" y="969"/>
                    </a:lnTo>
                    <a:lnTo>
                      <a:pt x="1538" y="1767"/>
                    </a:lnTo>
                    <a:lnTo>
                      <a:pt x="569" y="1767"/>
                    </a:lnTo>
                    <a:lnTo>
                      <a:pt x="569" y="969"/>
                    </a:lnTo>
                    <a:lnTo>
                      <a:pt x="0" y="9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6517" name="Rectangle 373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834" y="1781"/>
                <a:ext cx="31" cy="24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6518" name="Rectangle 374"/>
              <p:cNvSpPr>
                <a:spLocks noChangeAspect="1" noChangeArrowheads="1"/>
              </p:cNvSpPr>
              <p:nvPr/>
            </p:nvSpPr>
            <p:spPr bwMode="auto">
              <a:xfrm rot="10800000" flipH="1" flipV="1">
                <a:off x="812" y="1723"/>
                <a:ext cx="332" cy="58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46519" name="Rectangle 375"/>
            <p:cNvSpPr>
              <a:spLocks noChangeAspect="1" noChangeArrowheads="1"/>
            </p:cNvSpPr>
            <p:nvPr/>
          </p:nvSpPr>
          <p:spPr bwMode="auto">
            <a:xfrm flipH="1" flipV="1">
              <a:off x="1077" y="1782"/>
              <a:ext cx="39" cy="19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520" name="Rectangle 376"/>
            <p:cNvSpPr>
              <a:spLocks noChangeAspect="1" noChangeArrowheads="1"/>
            </p:cNvSpPr>
            <p:nvPr/>
          </p:nvSpPr>
          <p:spPr bwMode="auto">
            <a:xfrm flipH="1" flipV="1">
              <a:off x="1046" y="1782"/>
              <a:ext cx="31" cy="24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521" name="Group 377"/>
          <p:cNvGrpSpPr>
            <a:grpSpLocks noChangeAspect="1"/>
          </p:cNvGrpSpPr>
          <p:nvPr/>
        </p:nvGrpSpPr>
        <p:grpSpPr bwMode="auto">
          <a:xfrm flipV="1">
            <a:off x="1377156" y="2826046"/>
            <a:ext cx="1733550" cy="153987"/>
            <a:chOff x="2503" y="8244"/>
            <a:chExt cx="3368" cy="300"/>
          </a:xfrm>
        </p:grpSpPr>
        <p:sp>
          <p:nvSpPr>
            <p:cNvPr id="646522" name="Rectangle 378"/>
            <p:cNvSpPr>
              <a:spLocks noChangeAspect="1" noChangeArrowheads="1"/>
            </p:cNvSpPr>
            <p:nvPr/>
          </p:nvSpPr>
          <p:spPr bwMode="auto">
            <a:xfrm rot="10800000" flipH="1">
              <a:off x="2531" y="8274"/>
              <a:ext cx="3334" cy="242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523" name="Rectangle 379"/>
            <p:cNvSpPr>
              <a:spLocks noChangeAspect="1" noChangeArrowheads="1"/>
            </p:cNvSpPr>
            <p:nvPr/>
          </p:nvSpPr>
          <p:spPr bwMode="auto">
            <a:xfrm rot="-10800000">
              <a:off x="2503" y="8245"/>
              <a:ext cx="28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524" name="Rectangle 380"/>
            <p:cNvSpPr>
              <a:spLocks noChangeAspect="1" noChangeArrowheads="1"/>
            </p:cNvSpPr>
            <p:nvPr/>
          </p:nvSpPr>
          <p:spPr bwMode="auto">
            <a:xfrm rot="-10800000">
              <a:off x="5843" y="8244"/>
              <a:ext cx="28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525" name="Group 381"/>
          <p:cNvGrpSpPr>
            <a:grpSpLocks noChangeAspect="1"/>
          </p:cNvGrpSpPr>
          <p:nvPr/>
        </p:nvGrpSpPr>
        <p:grpSpPr bwMode="auto">
          <a:xfrm flipV="1">
            <a:off x="3396456" y="2833983"/>
            <a:ext cx="1735137" cy="155575"/>
            <a:chOff x="2503" y="8244"/>
            <a:chExt cx="3368" cy="300"/>
          </a:xfrm>
        </p:grpSpPr>
        <p:sp>
          <p:nvSpPr>
            <p:cNvPr id="646526" name="Rectangle 382"/>
            <p:cNvSpPr>
              <a:spLocks noChangeAspect="1" noChangeArrowheads="1"/>
            </p:cNvSpPr>
            <p:nvPr/>
          </p:nvSpPr>
          <p:spPr bwMode="auto">
            <a:xfrm rot="10800000" flipH="1">
              <a:off x="2531" y="8274"/>
              <a:ext cx="3334" cy="242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527" name="Rectangle 383"/>
            <p:cNvSpPr>
              <a:spLocks noChangeAspect="1" noChangeArrowheads="1"/>
            </p:cNvSpPr>
            <p:nvPr/>
          </p:nvSpPr>
          <p:spPr bwMode="auto">
            <a:xfrm rot="-10800000">
              <a:off x="2503" y="8245"/>
              <a:ext cx="28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528" name="Rectangle 384"/>
            <p:cNvSpPr>
              <a:spLocks noChangeAspect="1" noChangeArrowheads="1"/>
            </p:cNvSpPr>
            <p:nvPr/>
          </p:nvSpPr>
          <p:spPr bwMode="auto">
            <a:xfrm rot="-10800000">
              <a:off x="5843" y="8244"/>
              <a:ext cx="28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529" name="Group 385"/>
          <p:cNvGrpSpPr>
            <a:grpSpLocks noChangeAspect="1"/>
          </p:cNvGrpSpPr>
          <p:nvPr/>
        </p:nvGrpSpPr>
        <p:grpSpPr bwMode="auto">
          <a:xfrm flipV="1">
            <a:off x="5422106" y="2827633"/>
            <a:ext cx="1735137" cy="155575"/>
            <a:chOff x="2503" y="8244"/>
            <a:chExt cx="3368" cy="300"/>
          </a:xfrm>
        </p:grpSpPr>
        <p:sp>
          <p:nvSpPr>
            <p:cNvPr id="646530" name="Rectangle 386"/>
            <p:cNvSpPr>
              <a:spLocks noChangeAspect="1" noChangeArrowheads="1"/>
            </p:cNvSpPr>
            <p:nvPr/>
          </p:nvSpPr>
          <p:spPr bwMode="auto">
            <a:xfrm rot="10800000" flipH="1">
              <a:off x="2531" y="8274"/>
              <a:ext cx="3334" cy="242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531" name="Rectangle 387"/>
            <p:cNvSpPr>
              <a:spLocks noChangeAspect="1" noChangeArrowheads="1"/>
            </p:cNvSpPr>
            <p:nvPr/>
          </p:nvSpPr>
          <p:spPr bwMode="auto">
            <a:xfrm rot="-10800000">
              <a:off x="2503" y="8245"/>
              <a:ext cx="28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532" name="Rectangle 388"/>
            <p:cNvSpPr>
              <a:spLocks noChangeAspect="1" noChangeArrowheads="1"/>
            </p:cNvSpPr>
            <p:nvPr/>
          </p:nvSpPr>
          <p:spPr bwMode="auto">
            <a:xfrm rot="-10800000">
              <a:off x="5843" y="8244"/>
              <a:ext cx="28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46533" name="Line 389"/>
          <p:cNvSpPr>
            <a:spLocks noChangeAspect="1" noChangeShapeType="1"/>
          </p:cNvSpPr>
          <p:nvPr/>
        </p:nvSpPr>
        <p:spPr bwMode="auto">
          <a:xfrm flipH="1" flipV="1">
            <a:off x="1188243" y="3149896"/>
            <a:ext cx="630238" cy="1119187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6534" name="Line 390"/>
          <p:cNvSpPr>
            <a:spLocks noChangeAspect="1" noChangeShapeType="1"/>
          </p:cNvSpPr>
          <p:nvPr/>
        </p:nvSpPr>
        <p:spPr bwMode="auto">
          <a:xfrm flipH="1">
            <a:off x="7254081" y="2502196"/>
            <a:ext cx="192087" cy="423862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6535" name="Line 391"/>
          <p:cNvSpPr>
            <a:spLocks noChangeAspect="1" noChangeShapeType="1"/>
          </p:cNvSpPr>
          <p:nvPr/>
        </p:nvSpPr>
        <p:spPr bwMode="auto">
          <a:xfrm>
            <a:off x="2556668" y="2286296"/>
            <a:ext cx="36513" cy="544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6536" name="Line 392"/>
          <p:cNvSpPr>
            <a:spLocks noChangeAspect="1" noChangeShapeType="1"/>
          </p:cNvSpPr>
          <p:nvPr/>
        </p:nvSpPr>
        <p:spPr bwMode="auto">
          <a:xfrm flipH="1" flipV="1">
            <a:off x="5868193" y="3294358"/>
            <a:ext cx="630238" cy="1119188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6537" name="Text Box 393"/>
          <p:cNvSpPr txBox="1">
            <a:spLocks noChangeArrowheads="1"/>
          </p:cNvSpPr>
          <p:nvPr/>
        </p:nvSpPr>
        <p:spPr bwMode="auto">
          <a:xfrm>
            <a:off x="5507831" y="4373858"/>
            <a:ext cx="2000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dirty="0" smtClean="0"/>
              <a:t>350kW </a:t>
            </a:r>
            <a:r>
              <a:rPr lang="de-DE" sz="2000" dirty="0" err="1"/>
              <a:t>Circulator</a:t>
            </a:r>
            <a:endParaRPr lang="en-GB" sz="2000" dirty="0"/>
          </a:p>
        </p:txBody>
      </p:sp>
      <p:sp>
        <p:nvSpPr>
          <p:cNvPr id="646538" name="Line 394"/>
          <p:cNvSpPr>
            <a:spLocks noChangeAspect="1" noChangeShapeType="1"/>
          </p:cNvSpPr>
          <p:nvPr/>
        </p:nvSpPr>
        <p:spPr bwMode="auto">
          <a:xfrm flipV="1">
            <a:off x="3972718" y="3294358"/>
            <a:ext cx="434975" cy="935038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6539" name="Text Box 395"/>
          <p:cNvSpPr txBox="1">
            <a:spLocks noChangeArrowheads="1"/>
          </p:cNvSpPr>
          <p:nvPr/>
        </p:nvSpPr>
        <p:spPr bwMode="auto">
          <a:xfrm>
            <a:off x="3348831" y="4229396"/>
            <a:ext cx="15319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sz="2000" dirty="0"/>
              <a:t>350kW Ferrite Load</a:t>
            </a:r>
            <a:endParaRPr lang="en-GB" sz="2000" dirty="0"/>
          </a:p>
        </p:txBody>
      </p:sp>
      <p:sp>
        <p:nvSpPr>
          <p:cNvPr id="646540" name="Line 396"/>
          <p:cNvSpPr>
            <a:spLocks noChangeAspect="1" noChangeShapeType="1"/>
          </p:cNvSpPr>
          <p:nvPr/>
        </p:nvSpPr>
        <p:spPr bwMode="auto">
          <a:xfrm flipH="1" flipV="1">
            <a:off x="7812881" y="3581696"/>
            <a:ext cx="284162" cy="5048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6541" name="Text Box 397"/>
          <p:cNvSpPr txBox="1">
            <a:spLocks noChangeArrowheads="1"/>
          </p:cNvSpPr>
          <p:nvPr/>
        </p:nvSpPr>
        <p:spPr bwMode="auto">
          <a:xfrm>
            <a:off x="7308056" y="4086521"/>
            <a:ext cx="1908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sz="2000"/>
              <a:t>Waveguide Bellow</a:t>
            </a:r>
            <a:endParaRPr lang="en-GB" sz="2000"/>
          </a:p>
        </p:txBody>
      </p:sp>
      <p:sp>
        <p:nvSpPr>
          <p:cNvPr id="646542" name="Rectangle 39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Module Waveguide Distribution (equal power)</a:t>
            </a:r>
            <a:endParaRPr lang="en-GB" dirty="0"/>
          </a:p>
        </p:txBody>
      </p:sp>
      <p:sp>
        <p:nvSpPr>
          <p:cNvPr id="2" name="Rechteck 1"/>
          <p:cNvSpPr/>
          <p:nvPr/>
        </p:nvSpPr>
        <p:spPr>
          <a:xfrm>
            <a:off x="7583038" y="1236898"/>
            <a:ext cx="1542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26004D"/>
                </a:solidFill>
                <a:ea typeface="MS PGothic" pitchFamily="34" charset="-128"/>
              </a:rPr>
              <a:t>Shunt tee </a:t>
            </a:r>
            <a:endParaRPr lang="de-DE" sz="2000" dirty="0"/>
          </a:p>
        </p:txBody>
      </p:sp>
      <p:cxnSp>
        <p:nvCxnSpPr>
          <p:cNvPr id="4" name="Gerade Verbindung mit Pfeil 3"/>
          <p:cNvCxnSpPr/>
          <p:nvPr/>
        </p:nvCxnSpPr>
        <p:spPr bwMode="auto">
          <a:xfrm>
            <a:off x="8549350" y="1637008"/>
            <a:ext cx="161261" cy="1189038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58127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Text Box 2"/>
          <p:cNvSpPr txBox="1">
            <a:spLocks noChangeArrowheads="1"/>
          </p:cNvSpPr>
          <p:nvPr/>
        </p:nvSpPr>
        <p:spPr bwMode="auto">
          <a:xfrm>
            <a:off x="1115218" y="2645071"/>
            <a:ext cx="5400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26004D"/>
              </a:solidFill>
            </a:endParaRPr>
          </a:p>
        </p:txBody>
      </p:sp>
      <p:sp>
        <p:nvSpPr>
          <p:cNvPr id="646147" name="Text Box 3"/>
          <p:cNvSpPr txBox="1">
            <a:spLocks noChangeArrowheads="1"/>
          </p:cNvSpPr>
          <p:nvPr/>
        </p:nvSpPr>
        <p:spPr bwMode="auto">
          <a:xfrm>
            <a:off x="1620043" y="1637008"/>
            <a:ext cx="20161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ja-JP" sz="2000">
                <a:solidFill>
                  <a:srgbClr val="26004D"/>
                </a:solidFill>
                <a:ea typeface="MS PGothic" pitchFamily="34" charset="-128"/>
              </a:rPr>
              <a:t>Fixed phase shifters</a:t>
            </a:r>
            <a:endParaRPr lang="en-GB" sz="2000">
              <a:solidFill>
                <a:srgbClr val="26004D"/>
              </a:solidFill>
            </a:endParaRPr>
          </a:p>
        </p:txBody>
      </p:sp>
      <p:grpSp>
        <p:nvGrpSpPr>
          <p:cNvPr id="646148" name="Group 4"/>
          <p:cNvGrpSpPr>
            <a:grpSpLocks noChangeAspect="1"/>
          </p:cNvGrpSpPr>
          <p:nvPr/>
        </p:nvGrpSpPr>
        <p:grpSpPr bwMode="auto">
          <a:xfrm flipV="1">
            <a:off x="3104356" y="2827633"/>
            <a:ext cx="287337" cy="242888"/>
            <a:chOff x="5868" y="4089"/>
            <a:chExt cx="559" cy="470"/>
          </a:xfrm>
        </p:grpSpPr>
        <p:sp>
          <p:nvSpPr>
            <p:cNvPr id="646149" name="Rectangle 5"/>
            <p:cNvSpPr>
              <a:spLocks noChangeAspect="1" noChangeArrowheads="1"/>
            </p:cNvSpPr>
            <p:nvPr/>
          </p:nvSpPr>
          <p:spPr bwMode="auto">
            <a:xfrm flipV="1">
              <a:off x="6404" y="4260"/>
              <a:ext cx="23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50" name="Rectangle 6"/>
            <p:cNvSpPr>
              <a:spLocks noChangeAspect="1" noChangeArrowheads="1"/>
            </p:cNvSpPr>
            <p:nvPr/>
          </p:nvSpPr>
          <p:spPr bwMode="auto">
            <a:xfrm flipV="1">
              <a:off x="5868" y="4260"/>
              <a:ext cx="23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51" name="Freeform 7"/>
            <p:cNvSpPr>
              <a:spLocks noChangeAspect="1"/>
            </p:cNvSpPr>
            <p:nvPr/>
          </p:nvSpPr>
          <p:spPr bwMode="auto">
            <a:xfrm flipV="1">
              <a:off x="5891" y="4089"/>
              <a:ext cx="513" cy="442"/>
            </a:xfrm>
            <a:custGeom>
              <a:avLst/>
              <a:gdLst>
                <a:gd name="T0" fmla="*/ 0 w 2052"/>
                <a:gd name="T1" fmla="*/ 0 h 1767"/>
                <a:gd name="T2" fmla="*/ 2051 w 2052"/>
                <a:gd name="T3" fmla="*/ 0 h 1767"/>
                <a:gd name="T4" fmla="*/ 2052 w 2052"/>
                <a:gd name="T5" fmla="*/ 969 h 1767"/>
                <a:gd name="T6" fmla="*/ 1538 w 2052"/>
                <a:gd name="T7" fmla="*/ 969 h 1767"/>
                <a:gd name="T8" fmla="*/ 1538 w 2052"/>
                <a:gd name="T9" fmla="*/ 1767 h 1767"/>
                <a:gd name="T10" fmla="*/ 569 w 2052"/>
                <a:gd name="T11" fmla="*/ 1767 h 1767"/>
                <a:gd name="T12" fmla="*/ 569 w 2052"/>
                <a:gd name="T13" fmla="*/ 969 h 1767"/>
                <a:gd name="T14" fmla="*/ 0 w 2052"/>
                <a:gd name="T15" fmla="*/ 969 h 1767"/>
                <a:gd name="T16" fmla="*/ 0 w 2052"/>
                <a:gd name="T17" fmla="*/ 0 h 1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2" h="1767">
                  <a:moveTo>
                    <a:pt x="0" y="0"/>
                  </a:moveTo>
                  <a:lnTo>
                    <a:pt x="2051" y="0"/>
                  </a:lnTo>
                  <a:lnTo>
                    <a:pt x="2052" y="969"/>
                  </a:lnTo>
                  <a:lnTo>
                    <a:pt x="1538" y="969"/>
                  </a:lnTo>
                  <a:lnTo>
                    <a:pt x="1538" y="1767"/>
                  </a:lnTo>
                  <a:lnTo>
                    <a:pt x="569" y="1767"/>
                  </a:lnTo>
                  <a:lnTo>
                    <a:pt x="569" y="969"/>
                  </a:lnTo>
                  <a:lnTo>
                    <a:pt x="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52" name="Rectangle 8"/>
            <p:cNvSpPr>
              <a:spLocks noChangeAspect="1" noChangeArrowheads="1"/>
            </p:cNvSpPr>
            <p:nvPr/>
          </p:nvSpPr>
          <p:spPr bwMode="auto">
            <a:xfrm rot="5400000" flipV="1">
              <a:off x="6146" y="4005"/>
              <a:ext cx="23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153" name="Group 9"/>
          <p:cNvGrpSpPr>
            <a:grpSpLocks noChangeAspect="1"/>
          </p:cNvGrpSpPr>
          <p:nvPr/>
        </p:nvGrpSpPr>
        <p:grpSpPr bwMode="auto">
          <a:xfrm flipV="1">
            <a:off x="7147718" y="2830808"/>
            <a:ext cx="287338" cy="241300"/>
            <a:chOff x="5868" y="4089"/>
            <a:chExt cx="559" cy="470"/>
          </a:xfrm>
        </p:grpSpPr>
        <p:sp>
          <p:nvSpPr>
            <p:cNvPr id="646154" name="Rectangle 10"/>
            <p:cNvSpPr>
              <a:spLocks noChangeAspect="1" noChangeArrowheads="1"/>
            </p:cNvSpPr>
            <p:nvPr/>
          </p:nvSpPr>
          <p:spPr bwMode="auto">
            <a:xfrm flipV="1">
              <a:off x="6404" y="4260"/>
              <a:ext cx="23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55" name="Rectangle 11"/>
            <p:cNvSpPr>
              <a:spLocks noChangeAspect="1" noChangeArrowheads="1"/>
            </p:cNvSpPr>
            <p:nvPr/>
          </p:nvSpPr>
          <p:spPr bwMode="auto">
            <a:xfrm flipV="1">
              <a:off x="5868" y="4260"/>
              <a:ext cx="23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56" name="Freeform 12"/>
            <p:cNvSpPr>
              <a:spLocks noChangeAspect="1"/>
            </p:cNvSpPr>
            <p:nvPr/>
          </p:nvSpPr>
          <p:spPr bwMode="auto">
            <a:xfrm flipV="1">
              <a:off x="5891" y="4089"/>
              <a:ext cx="513" cy="442"/>
            </a:xfrm>
            <a:custGeom>
              <a:avLst/>
              <a:gdLst>
                <a:gd name="T0" fmla="*/ 0 w 2052"/>
                <a:gd name="T1" fmla="*/ 0 h 1767"/>
                <a:gd name="T2" fmla="*/ 2051 w 2052"/>
                <a:gd name="T3" fmla="*/ 0 h 1767"/>
                <a:gd name="T4" fmla="*/ 2052 w 2052"/>
                <a:gd name="T5" fmla="*/ 969 h 1767"/>
                <a:gd name="T6" fmla="*/ 1538 w 2052"/>
                <a:gd name="T7" fmla="*/ 969 h 1767"/>
                <a:gd name="T8" fmla="*/ 1538 w 2052"/>
                <a:gd name="T9" fmla="*/ 1767 h 1767"/>
                <a:gd name="T10" fmla="*/ 569 w 2052"/>
                <a:gd name="T11" fmla="*/ 1767 h 1767"/>
                <a:gd name="T12" fmla="*/ 569 w 2052"/>
                <a:gd name="T13" fmla="*/ 969 h 1767"/>
                <a:gd name="T14" fmla="*/ 0 w 2052"/>
                <a:gd name="T15" fmla="*/ 969 h 1767"/>
                <a:gd name="T16" fmla="*/ 0 w 2052"/>
                <a:gd name="T17" fmla="*/ 0 h 1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2" h="1767">
                  <a:moveTo>
                    <a:pt x="0" y="0"/>
                  </a:moveTo>
                  <a:lnTo>
                    <a:pt x="2051" y="0"/>
                  </a:lnTo>
                  <a:lnTo>
                    <a:pt x="2052" y="969"/>
                  </a:lnTo>
                  <a:lnTo>
                    <a:pt x="1538" y="969"/>
                  </a:lnTo>
                  <a:lnTo>
                    <a:pt x="1538" y="1767"/>
                  </a:lnTo>
                  <a:lnTo>
                    <a:pt x="569" y="1767"/>
                  </a:lnTo>
                  <a:lnTo>
                    <a:pt x="569" y="969"/>
                  </a:lnTo>
                  <a:lnTo>
                    <a:pt x="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57" name="Rectangle 13"/>
            <p:cNvSpPr>
              <a:spLocks noChangeAspect="1" noChangeArrowheads="1"/>
            </p:cNvSpPr>
            <p:nvPr/>
          </p:nvSpPr>
          <p:spPr bwMode="auto">
            <a:xfrm rot="5400000" flipV="1">
              <a:off x="6146" y="4005"/>
              <a:ext cx="23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158" name="Group 14"/>
          <p:cNvGrpSpPr>
            <a:grpSpLocks noChangeAspect="1"/>
          </p:cNvGrpSpPr>
          <p:nvPr/>
        </p:nvGrpSpPr>
        <p:grpSpPr bwMode="auto">
          <a:xfrm flipV="1">
            <a:off x="5126831" y="2830808"/>
            <a:ext cx="288925" cy="241300"/>
            <a:chOff x="5868" y="4089"/>
            <a:chExt cx="559" cy="470"/>
          </a:xfrm>
        </p:grpSpPr>
        <p:sp>
          <p:nvSpPr>
            <p:cNvPr id="646159" name="Rectangle 15"/>
            <p:cNvSpPr>
              <a:spLocks noChangeAspect="1" noChangeArrowheads="1"/>
            </p:cNvSpPr>
            <p:nvPr/>
          </p:nvSpPr>
          <p:spPr bwMode="auto">
            <a:xfrm flipV="1">
              <a:off x="6404" y="4260"/>
              <a:ext cx="23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60" name="Rectangle 16"/>
            <p:cNvSpPr>
              <a:spLocks noChangeAspect="1" noChangeArrowheads="1"/>
            </p:cNvSpPr>
            <p:nvPr/>
          </p:nvSpPr>
          <p:spPr bwMode="auto">
            <a:xfrm flipV="1">
              <a:off x="5868" y="4260"/>
              <a:ext cx="23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61" name="Freeform 17"/>
            <p:cNvSpPr>
              <a:spLocks noChangeAspect="1"/>
            </p:cNvSpPr>
            <p:nvPr/>
          </p:nvSpPr>
          <p:spPr bwMode="auto">
            <a:xfrm flipV="1">
              <a:off x="5891" y="4089"/>
              <a:ext cx="513" cy="442"/>
            </a:xfrm>
            <a:custGeom>
              <a:avLst/>
              <a:gdLst>
                <a:gd name="T0" fmla="*/ 0 w 2052"/>
                <a:gd name="T1" fmla="*/ 0 h 1767"/>
                <a:gd name="T2" fmla="*/ 2051 w 2052"/>
                <a:gd name="T3" fmla="*/ 0 h 1767"/>
                <a:gd name="T4" fmla="*/ 2052 w 2052"/>
                <a:gd name="T5" fmla="*/ 969 h 1767"/>
                <a:gd name="T6" fmla="*/ 1538 w 2052"/>
                <a:gd name="T7" fmla="*/ 969 h 1767"/>
                <a:gd name="T8" fmla="*/ 1538 w 2052"/>
                <a:gd name="T9" fmla="*/ 1767 h 1767"/>
                <a:gd name="T10" fmla="*/ 569 w 2052"/>
                <a:gd name="T11" fmla="*/ 1767 h 1767"/>
                <a:gd name="T12" fmla="*/ 569 w 2052"/>
                <a:gd name="T13" fmla="*/ 969 h 1767"/>
                <a:gd name="T14" fmla="*/ 0 w 2052"/>
                <a:gd name="T15" fmla="*/ 969 h 1767"/>
                <a:gd name="T16" fmla="*/ 0 w 2052"/>
                <a:gd name="T17" fmla="*/ 0 h 1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2" h="1767">
                  <a:moveTo>
                    <a:pt x="0" y="0"/>
                  </a:moveTo>
                  <a:lnTo>
                    <a:pt x="2051" y="0"/>
                  </a:lnTo>
                  <a:lnTo>
                    <a:pt x="2052" y="969"/>
                  </a:lnTo>
                  <a:lnTo>
                    <a:pt x="1538" y="969"/>
                  </a:lnTo>
                  <a:lnTo>
                    <a:pt x="1538" y="1767"/>
                  </a:lnTo>
                  <a:lnTo>
                    <a:pt x="569" y="1767"/>
                  </a:lnTo>
                  <a:lnTo>
                    <a:pt x="569" y="969"/>
                  </a:lnTo>
                  <a:lnTo>
                    <a:pt x="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62" name="Rectangle 18"/>
            <p:cNvSpPr>
              <a:spLocks noChangeAspect="1" noChangeArrowheads="1"/>
            </p:cNvSpPr>
            <p:nvPr/>
          </p:nvSpPr>
          <p:spPr bwMode="auto">
            <a:xfrm rot="5400000" flipV="1">
              <a:off x="6146" y="4005"/>
              <a:ext cx="23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163" name="Group 19"/>
          <p:cNvGrpSpPr>
            <a:grpSpLocks noChangeAspect="1"/>
          </p:cNvGrpSpPr>
          <p:nvPr/>
        </p:nvGrpSpPr>
        <p:grpSpPr bwMode="auto">
          <a:xfrm rot="5400000" flipV="1">
            <a:off x="8041481" y="3081633"/>
            <a:ext cx="179388" cy="280987"/>
            <a:chOff x="4118" y="2701"/>
            <a:chExt cx="1393" cy="2179"/>
          </a:xfrm>
        </p:grpSpPr>
        <p:sp>
          <p:nvSpPr>
            <p:cNvPr id="646164" name="Rectangle 20"/>
            <p:cNvSpPr>
              <a:spLocks noChangeAspect="1" noChangeArrowheads="1"/>
            </p:cNvSpPr>
            <p:nvPr/>
          </p:nvSpPr>
          <p:spPr bwMode="auto">
            <a:xfrm rot="16200000" flipH="1">
              <a:off x="4142" y="3272"/>
              <a:ext cx="107" cy="155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65" name="Rectangle 21"/>
            <p:cNvSpPr>
              <a:spLocks noChangeAspect="1" noChangeArrowheads="1"/>
            </p:cNvSpPr>
            <p:nvPr/>
          </p:nvSpPr>
          <p:spPr bwMode="auto">
            <a:xfrm rot="-5400000">
              <a:off x="4769" y="2525"/>
              <a:ext cx="92" cy="1197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66" name="Rectangle 22"/>
            <p:cNvSpPr>
              <a:spLocks noChangeAspect="1" noChangeArrowheads="1"/>
            </p:cNvSpPr>
            <p:nvPr/>
          </p:nvSpPr>
          <p:spPr bwMode="auto">
            <a:xfrm rot="-5400000">
              <a:off x="4769" y="2148"/>
              <a:ext cx="92" cy="1197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67" name="Rectangle 23"/>
            <p:cNvSpPr>
              <a:spLocks noChangeAspect="1" noChangeArrowheads="1"/>
            </p:cNvSpPr>
            <p:nvPr/>
          </p:nvSpPr>
          <p:spPr bwMode="auto">
            <a:xfrm rot="16200000" flipH="1">
              <a:off x="4672" y="2394"/>
              <a:ext cx="285" cy="1083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68" name="Rectangle 24"/>
            <p:cNvSpPr>
              <a:spLocks noChangeAspect="1" noChangeArrowheads="1"/>
            </p:cNvSpPr>
            <p:nvPr/>
          </p:nvSpPr>
          <p:spPr bwMode="auto">
            <a:xfrm rot="16200000" flipH="1">
              <a:off x="3960" y="3483"/>
              <a:ext cx="1710" cy="1083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69" name="Rectangle 25"/>
            <p:cNvSpPr>
              <a:spLocks noChangeAspect="1" noChangeArrowheads="1"/>
            </p:cNvSpPr>
            <p:nvPr/>
          </p:nvSpPr>
          <p:spPr bwMode="auto">
            <a:xfrm rot="16200000" flipH="1">
              <a:off x="5380" y="4650"/>
              <a:ext cx="107" cy="155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46170" name="Rectangle 26"/>
          <p:cNvSpPr>
            <a:spLocks noChangeAspect="1" noChangeArrowheads="1"/>
          </p:cNvSpPr>
          <p:nvPr/>
        </p:nvSpPr>
        <p:spPr bwMode="auto">
          <a:xfrm rot="10800000" flipV="1">
            <a:off x="6920706" y="3145133"/>
            <a:ext cx="12700" cy="153988"/>
          </a:xfrm>
          <a:prstGeom prst="rect">
            <a:avLst/>
          </a:prstGeom>
          <a:solidFill>
            <a:srgbClr val="C0C0C0">
              <a:alpha val="89999"/>
            </a:srgb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46171" name="Rectangle 27"/>
          <p:cNvSpPr>
            <a:spLocks noChangeAspect="1" noChangeArrowheads="1"/>
          </p:cNvSpPr>
          <p:nvPr/>
        </p:nvSpPr>
        <p:spPr bwMode="auto">
          <a:xfrm rot="10800000" flipV="1">
            <a:off x="7647781" y="3148308"/>
            <a:ext cx="14287" cy="153988"/>
          </a:xfrm>
          <a:prstGeom prst="rect">
            <a:avLst/>
          </a:prstGeom>
          <a:solidFill>
            <a:srgbClr val="C0C0C0">
              <a:alpha val="89999"/>
            </a:srgb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646172" name="Group 28"/>
          <p:cNvGrpSpPr>
            <a:grpSpLocks noChangeAspect="1"/>
          </p:cNvGrpSpPr>
          <p:nvPr/>
        </p:nvGrpSpPr>
        <p:grpSpPr bwMode="auto">
          <a:xfrm flipV="1">
            <a:off x="6680993" y="3378496"/>
            <a:ext cx="153988" cy="303212"/>
            <a:chOff x="3425" y="1602"/>
            <a:chExt cx="300" cy="588"/>
          </a:xfrm>
        </p:grpSpPr>
        <p:sp>
          <p:nvSpPr>
            <p:cNvPr id="646173" name="Rectangle 29"/>
            <p:cNvSpPr>
              <a:spLocks noChangeAspect="1" noChangeArrowheads="1"/>
            </p:cNvSpPr>
            <p:nvPr/>
          </p:nvSpPr>
          <p:spPr bwMode="auto">
            <a:xfrm rot="16200000" flipH="1">
              <a:off x="3304" y="1775"/>
              <a:ext cx="542" cy="242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74" name="Rectangle 30"/>
            <p:cNvSpPr>
              <a:spLocks noChangeAspect="1" noChangeArrowheads="1"/>
            </p:cNvSpPr>
            <p:nvPr/>
          </p:nvSpPr>
          <p:spPr bwMode="auto">
            <a:xfrm rot="-5400000">
              <a:off x="3563" y="1464"/>
              <a:ext cx="23" cy="300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75" name="Rectangle 31"/>
            <p:cNvSpPr>
              <a:spLocks noChangeAspect="1" noChangeArrowheads="1"/>
            </p:cNvSpPr>
            <p:nvPr/>
          </p:nvSpPr>
          <p:spPr bwMode="auto">
            <a:xfrm rot="-5400000">
              <a:off x="3563" y="2029"/>
              <a:ext cx="23" cy="300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176" name="Group 32"/>
          <p:cNvGrpSpPr>
            <a:grpSpLocks noChangeAspect="1"/>
          </p:cNvGrpSpPr>
          <p:nvPr/>
        </p:nvGrpSpPr>
        <p:grpSpPr bwMode="auto">
          <a:xfrm rot="16200000" flipV="1">
            <a:off x="7177087" y="3041152"/>
            <a:ext cx="227013" cy="263525"/>
            <a:chOff x="4729" y="3477"/>
            <a:chExt cx="1767" cy="2052"/>
          </a:xfrm>
        </p:grpSpPr>
        <p:sp>
          <p:nvSpPr>
            <p:cNvPr id="646177" name="Line 33"/>
            <p:cNvSpPr>
              <a:spLocks noChangeAspect="1" noChangeShapeType="1"/>
            </p:cNvSpPr>
            <p:nvPr/>
          </p:nvSpPr>
          <p:spPr bwMode="auto">
            <a:xfrm>
              <a:off x="4729" y="5529"/>
              <a:ext cx="96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178" name="Line 34"/>
            <p:cNvSpPr>
              <a:spLocks noChangeAspect="1" noChangeShapeType="1"/>
            </p:cNvSpPr>
            <p:nvPr/>
          </p:nvSpPr>
          <p:spPr bwMode="auto">
            <a:xfrm flipV="1">
              <a:off x="5698" y="4959"/>
              <a:ext cx="0" cy="57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179" name="Line 35"/>
            <p:cNvSpPr>
              <a:spLocks noChangeAspect="1" noChangeShapeType="1"/>
            </p:cNvSpPr>
            <p:nvPr/>
          </p:nvSpPr>
          <p:spPr bwMode="auto">
            <a:xfrm>
              <a:off x="5698" y="4959"/>
              <a:ext cx="79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180" name="Line 36"/>
            <p:cNvSpPr>
              <a:spLocks noChangeAspect="1" noChangeShapeType="1"/>
            </p:cNvSpPr>
            <p:nvPr/>
          </p:nvSpPr>
          <p:spPr bwMode="auto">
            <a:xfrm flipV="1">
              <a:off x="6496" y="3990"/>
              <a:ext cx="0" cy="9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181" name="Line 37"/>
            <p:cNvSpPr>
              <a:spLocks noChangeAspect="1" noChangeShapeType="1"/>
            </p:cNvSpPr>
            <p:nvPr/>
          </p:nvSpPr>
          <p:spPr bwMode="auto">
            <a:xfrm flipH="1">
              <a:off x="5698" y="3990"/>
              <a:ext cx="79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182" name="Line 38"/>
            <p:cNvSpPr>
              <a:spLocks noChangeAspect="1" noChangeShapeType="1"/>
            </p:cNvSpPr>
            <p:nvPr/>
          </p:nvSpPr>
          <p:spPr bwMode="auto">
            <a:xfrm flipV="1">
              <a:off x="5698" y="3477"/>
              <a:ext cx="0" cy="5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183" name="Line 39"/>
            <p:cNvSpPr>
              <a:spLocks noChangeAspect="1" noChangeShapeType="1"/>
            </p:cNvSpPr>
            <p:nvPr/>
          </p:nvSpPr>
          <p:spPr bwMode="auto">
            <a:xfrm flipH="1">
              <a:off x="4729" y="3477"/>
              <a:ext cx="96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184" name="Line 40"/>
            <p:cNvSpPr>
              <a:spLocks noChangeAspect="1" noChangeShapeType="1"/>
            </p:cNvSpPr>
            <p:nvPr/>
          </p:nvSpPr>
          <p:spPr bwMode="auto">
            <a:xfrm flipV="1">
              <a:off x="4729" y="3477"/>
              <a:ext cx="0" cy="20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185" name="Group 41"/>
          <p:cNvGrpSpPr>
            <a:grpSpLocks noChangeAspect="1"/>
          </p:cNvGrpSpPr>
          <p:nvPr/>
        </p:nvGrpSpPr>
        <p:grpSpPr bwMode="auto">
          <a:xfrm rot="-5400000" flipH="1" flipV="1">
            <a:off x="6360318" y="3081633"/>
            <a:ext cx="179388" cy="280988"/>
            <a:chOff x="4118" y="2701"/>
            <a:chExt cx="1393" cy="2179"/>
          </a:xfrm>
        </p:grpSpPr>
        <p:sp>
          <p:nvSpPr>
            <p:cNvPr id="646186" name="Rectangle 42"/>
            <p:cNvSpPr>
              <a:spLocks noChangeAspect="1" noChangeArrowheads="1"/>
            </p:cNvSpPr>
            <p:nvPr/>
          </p:nvSpPr>
          <p:spPr bwMode="auto">
            <a:xfrm rot="16200000" flipH="1">
              <a:off x="4142" y="3272"/>
              <a:ext cx="107" cy="155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87" name="Rectangle 43"/>
            <p:cNvSpPr>
              <a:spLocks noChangeAspect="1" noChangeArrowheads="1"/>
            </p:cNvSpPr>
            <p:nvPr/>
          </p:nvSpPr>
          <p:spPr bwMode="auto">
            <a:xfrm rot="-5400000">
              <a:off x="4769" y="2525"/>
              <a:ext cx="92" cy="1197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88" name="Rectangle 44"/>
            <p:cNvSpPr>
              <a:spLocks noChangeAspect="1" noChangeArrowheads="1"/>
            </p:cNvSpPr>
            <p:nvPr/>
          </p:nvSpPr>
          <p:spPr bwMode="auto">
            <a:xfrm rot="-5400000">
              <a:off x="4769" y="2148"/>
              <a:ext cx="92" cy="1197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89" name="Rectangle 45"/>
            <p:cNvSpPr>
              <a:spLocks noChangeAspect="1" noChangeArrowheads="1"/>
            </p:cNvSpPr>
            <p:nvPr/>
          </p:nvSpPr>
          <p:spPr bwMode="auto">
            <a:xfrm rot="16200000" flipH="1">
              <a:off x="4672" y="2394"/>
              <a:ext cx="285" cy="1083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90" name="Rectangle 46"/>
            <p:cNvSpPr>
              <a:spLocks noChangeAspect="1" noChangeArrowheads="1"/>
            </p:cNvSpPr>
            <p:nvPr/>
          </p:nvSpPr>
          <p:spPr bwMode="auto">
            <a:xfrm rot="16200000" flipH="1">
              <a:off x="3960" y="3483"/>
              <a:ext cx="1710" cy="1083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91" name="Rectangle 47"/>
            <p:cNvSpPr>
              <a:spLocks noChangeAspect="1" noChangeArrowheads="1"/>
            </p:cNvSpPr>
            <p:nvPr/>
          </p:nvSpPr>
          <p:spPr bwMode="auto">
            <a:xfrm rot="16200000" flipH="1">
              <a:off x="5380" y="4650"/>
              <a:ext cx="107" cy="155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46192" name="Rectangle 48"/>
          <p:cNvSpPr>
            <a:spLocks noChangeAspect="1" noChangeArrowheads="1"/>
          </p:cNvSpPr>
          <p:nvPr/>
        </p:nvSpPr>
        <p:spPr bwMode="auto">
          <a:xfrm rot="5400000" flipV="1">
            <a:off x="7289006" y="2976858"/>
            <a:ext cx="12700" cy="152400"/>
          </a:xfrm>
          <a:prstGeom prst="rect">
            <a:avLst/>
          </a:prstGeom>
          <a:solidFill>
            <a:srgbClr val="C0C0C0">
              <a:alpha val="89999"/>
            </a:srgb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646193" name="Group 49"/>
          <p:cNvGrpSpPr>
            <a:grpSpLocks noChangeAspect="1"/>
          </p:cNvGrpSpPr>
          <p:nvPr/>
        </p:nvGrpSpPr>
        <p:grpSpPr bwMode="auto">
          <a:xfrm rot="5400000">
            <a:off x="6636543" y="3089571"/>
            <a:ext cx="239713" cy="325437"/>
            <a:chOff x="6685" y="2939"/>
            <a:chExt cx="1877" cy="2520"/>
          </a:xfrm>
        </p:grpSpPr>
        <p:sp>
          <p:nvSpPr>
            <p:cNvPr id="646194" name="Rectangle 50"/>
            <p:cNvSpPr>
              <a:spLocks noChangeAspect="1" noChangeArrowheads="1"/>
            </p:cNvSpPr>
            <p:nvPr/>
          </p:nvSpPr>
          <p:spPr bwMode="auto">
            <a:xfrm rot="-5400000">
              <a:off x="7345" y="2386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95" name="Rectangle 51"/>
            <p:cNvSpPr>
              <a:spLocks noChangeAspect="1" noChangeArrowheads="1"/>
            </p:cNvSpPr>
            <p:nvPr/>
          </p:nvSpPr>
          <p:spPr bwMode="auto">
            <a:xfrm rot="-5400000">
              <a:off x="7345" y="4814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96" name="Rectangle 52"/>
            <p:cNvSpPr>
              <a:spLocks noChangeAspect="1" noChangeArrowheads="1"/>
            </p:cNvSpPr>
            <p:nvPr/>
          </p:nvSpPr>
          <p:spPr bwMode="auto">
            <a:xfrm rot="-10800000">
              <a:off x="8470" y="3608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97" name="Rectangle 53"/>
            <p:cNvSpPr>
              <a:spLocks noChangeAspect="1" noChangeArrowheads="1"/>
            </p:cNvSpPr>
            <p:nvPr/>
          </p:nvSpPr>
          <p:spPr bwMode="auto">
            <a:xfrm rot="-5400000">
              <a:off x="7580" y="2713"/>
              <a:ext cx="88" cy="187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98" name="Rectangle 54"/>
            <p:cNvSpPr>
              <a:spLocks noChangeAspect="1" noChangeArrowheads="1"/>
            </p:cNvSpPr>
            <p:nvPr/>
          </p:nvSpPr>
          <p:spPr bwMode="auto">
            <a:xfrm rot="-5400000">
              <a:off x="7581" y="3822"/>
              <a:ext cx="85" cy="187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199" name="Rectangle 55"/>
            <p:cNvSpPr>
              <a:spLocks noChangeAspect="1" noChangeArrowheads="1"/>
            </p:cNvSpPr>
            <p:nvPr/>
          </p:nvSpPr>
          <p:spPr bwMode="auto">
            <a:xfrm rot="-10800000">
              <a:off x="7897" y="4718"/>
              <a:ext cx="92" cy="649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00" name="Rectangle 56"/>
            <p:cNvSpPr>
              <a:spLocks noChangeAspect="1" noChangeArrowheads="1"/>
            </p:cNvSpPr>
            <p:nvPr/>
          </p:nvSpPr>
          <p:spPr bwMode="auto">
            <a:xfrm rot="10800000" flipH="1">
              <a:off x="7897" y="3034"/>
              <a:ext cx="92" cy="662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01" name="Rectangle 57"/>
            <p:cNvSpPr>
              <a:spLocks noChangeAspect="1" noChangeArrowheads="1"/>
            </p:cNvSpPr>
            <p:nvPr/>
          </p:nvSpPr>
          <p:spPr bwMode="auto">
            <a:xfrm rot="-10800000">
              <a:off x="6792" y="4803"/>
              <a:ext cx="92" cy="564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02" name="Rectangle 58"/>
            <p:cNvSpPr>
              <a:spLocks noChangeAspect="1" noChangeArrowheads="1"/>
            </p:cNvSpPr>
            <p:nvPr/>
          </p:nvSpPr>
          <p:spPr bwMode="auto">
            <a:xfrm rot="-10800000">
              <a:off x="6792" y="3031"/>
              <a:ext cx="92" cy="573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03" name="Rectangle 59"/>
            <p:cNvSpPr>
              <a:spLocks noChangeAspect="1" noChangeArrowheads="1"/>
            </p:cNvSpPr>
            <p:nvPr/>
          </p:nvSpPr>
          <p:spPr bwMode="auto">
            <a:xfrm rot="-10800000">
              <a:off x="6792" y="3696"/>
              <a:ext cx="92" cy="1022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04" name="Rectangle 60"/>
            <p:cNvSpPr>
              <a:spLocks noChangeAspect="1" noChangeArrowheads="1"/>
            </p:cNvSpPr>
            <p:nvPr/>
          </p:nvSpPr>
          <p:spPr bwMode="auto">
            <a:xfrm flipV="1">
              <a:off x="6884" y="4803"/>
              <a:ext cx="1010" cy="56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05" name="Rectangle 61"/>
            <p:cNvSpPr>
              <a:spLocks noChangeAspect="1" noChangeArrowheads="1"/>
            </p:cNvSpPr>
            <p:nvPr/>
          </p:nvSpPr>
          <p:spPr bwMode="auto">
            <a:xfrm flipV="1">
              <a:off x="6887" y="3034"/>
              <a:ext cx="1010" cy="56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06" name="Rectangle 62"/>
            <p:cNvSpPr>
              <a:spLocks noChangeAspect="1" noChangeArrowheads="1"/>
            </p:cNvSpPr>
            <p:nvPr/>
          </p:nvSpPr>
          <p:spPr bwMode="auto">
            <a:xfrm flipV="1">
              <a:off x="6887" y="3696"/>
              <a:ext cx="1581" cy="102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207" name="Group 63"/>
          <p:cNvGrpSpPr>
            <a:grpSpLocks noChangeAspect="1"/>
          </p:cNvGrpSpPr>
          <p:nvPr/>
        </p:nvGrpSpPr>
        <p:grpSpPr bwMode="auto">
          <a:xfrm rot="5400000">
            <a:off x="7707312" y="3091952"/>
            <a:ext cx="242888" cy="323850"/>
            <a:chOff x="6685" y="2939"/>
            <a:chExt cx="1877" cy="2520"/>
          </a:xfrm>
        </p:grpSpPr>
        <p:sp>
          <p:nvSpPr>
            <p:cNvPr id="646208" name="Rectangle 64"/>
            <p:cNvSpPr>
              <a:spLocks noChangeAspect="1" noChangeArrowheads="1"/>
            </p:cNvSpPr>
            <p:nvPr/>
          </p:nvSpPr>
          <p:spPr bwMode="auto">
            <a:xfrm rot="-5400000">
              <a:off x="7345" y="2386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09" name="Rectangle 65"/>
            <p:cNvSpPr>
              <a:spLocks noChangeAspect="1" noChangeArrowheads="1"/>
            </p:cNvSpPr>
            <p:nvPr/>
          </p:nvSpPr>
          <p:spPr bwMode="auto">
            <a:xfrm rot="-5400000">
              <a:off x="7345" y="4814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10" name="Rectangle 66"/>
            <p:cNvSpPr>
              <a:spLocks noChangeAspect="1" noChangeArrowheads="1"/>
            </p:cNvSpPr>
            <p:nvPr/>
          </p:nvSpPr>
          <p:spPr bwMode="auto">
            <a:xfrm rot="-10800000">
              <a:off x="8470" y="3608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11" name="Rectangle 67"/>
            <p:cNvSpPr>
              <a:spLocks noChangeAspect="1" noChangeArrowheads="1"/>
            </p:cNvSpPr>
            <p:nvPr/>
          </p:nvSpPr>
          <p:spPr bwMode="auto">
            <a:xfrm rot="-5400000">
              <a:off x="7580" y="2713"/>
              <a:ext cx="88" cy="187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12" name="Rectangle 68"/>
            <p:cNvSpPr>
              <a:spLocks noChangeAspect="1" noChangeArrowheads="1"/>
            </p:cNvSpPr>
            <p:nvPr/>
          </p:nvSpPr>
          <p:spPr bwMode="auto">
            <a:xfrm rot="-5400000">
              <a:off x="7581" y="3822"/>
              <a:ext cx="85" cy="187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13" name="Rectangle 69"/>
            <p:cNvSpPr>
              <a:spLocks noChangeAspect="1" noChangeArrowheads="1"/>
            </p:cNvSpPr>
            <p:nvPr/>
          </p:nvSpPr>
          <p:spPr bwMode="auto">
            <a:xfrm rot="-10800000">
              <a:off x="7897" y="4718"/>
              <a:ext cx="92" cy="649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14" name="Rectangle 70"/>
            <p:cNvSpPr>
              <a:spLocks noChangeAspect="1" noChangeArrowheads="1"/>
            </p:cNvSpPr>
            <p:nvPr/>
          </p:nvSpPr>
          <p:spPr bwMode="auto">
            <a:xfrm rot="10800000" flipH="1">
              <a:off x="7897" y="3034"/>
              <a:ext cx="92" cy="662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15" name="Rectangle 71"/>
            <p:cNvSpPr>
              <a:spLocks noChangeAspect="1" noChangeArrowheads="1"/>
            </p:cNvSpPr>
            <p:nvPr/>
          </p:nvSpPr>
          <p:spPr bwMode="auto">
            <a:xfrm rot="-10800000">
              <a:off x="6792" y="4803"/>
              <a:ext cx="92" cy="564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16" name="Rectangle 72"/>
            <p:cNvSpPr>
              <a:spLocks noChangeAspect="1" noChangeArrowheads="1"/>
            </p:cNvSpPr>
            <p:nvPr/>
          </p:nvSpPr>
          <p:spPr bwMode="auto">
            <a:xfrm rot="-10800000">
              <a:off x="6792" y="3031"/>
              <a:ext cx="92" cy="573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17" name="Rectangle 73"/>
            <p:cNvSpPr>
              <a:spLocks noChangeAspect="1" noChangeArrowheads="1"/>
            </p:cNvSpPr>
            <p:nvPr/>
          </p:nvSpPr>
          <p:spPr bwMode="auto">
            <a:xfrm rot="-10800000">
              <a:off x="6792" y="3696"/>
              <a:ext cx="92" cy="1022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18" name="Rectangle 74"/>
            <p:cNvSpPr>
              <a:spLocks noChangeAspect="1" noChangeArrowheads="1"/>
            </p:cNvSpPr>
            <p:nvPr/>
          </p:nvSpPr>
          <p:spPr bwMode="auto">
            <a:xfrm flipV="1">
              <a:off x="6884" y="4803"/>
              <a:ext cx="1010" cy="56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19" name="Rectangle 75"/>
            <p:cNvSpPr>
              <a:spLocks noChangeAspect="1" noChangeArrowheads="1"/>
            </p:cNvSpPr>
            <p:nvPr/>
          </p:nvSpPr>
          <p:spPr bwMode="auto">
            <a:xfrm flipV="1">
              <a:off x="6887" y="3034"/>
              <a:ext cx="1010" cy="56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20" name="Rectangle 76"/>
            <p:cNvSpPr>
              <a:spLocks noChangeAspect="1" noChangeArrowheads="1"/>
            </p:cNvSpPr>
            <p:nvPr/>
          </p:nvSpPr>
          <p:spPr bwMode="auto">
            <a:xfrm flipV="1">
              <a:off x="6887" y="3696"/>
              <a:ext cx="1581" cy="102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221" name="Group 77"/>
          <p:cNvGrpSpPr>
            <a:grpSpLocks noChangeAspect="1"/>
          </p:cNvGrpSpPr>
          <p:nvPr/>
        </p:nvGrpSpPr>
        <p:grpSpPr bwMode="auto">
          <a:xfrm>
            <a:off x="6933406" y="3059408"/>
            <a:ext cx="712787" cy="279400"/>
            <a:chOff x="3638" y="1678"/>
            <a:chExt cx="332" cy="130"/>
          </a:xfrm>
        </p:grpSpPr>
        <p:sp>
          <p:nvSpPr>
            <p:cNvPr id="646222" name="Freeform 78"/>
            <p:cNvSpPr>
              <a:spLocks noChangeAspect="1"/>
            </p:cNvSpPr>
            <p:nvPr/>
          </p:nvSpPr>
          <p:spPr bwMode="auto">
            <a:xfrm flipV="1">
              <a:off x="3743" y="1678"/>
              <a:ext cx="123" cy="106"/>
            </a:xfrm>
            <a:custGeom>
              <a:avLst/>
              <a:gdLst>
                <a:gd name="T0" fmla="*/ 0 w 2052"/>
                <a:gd name="T1" fmla="*/ 0 h 1767"/>
                <a:gd name="T2" fmla="*/ 2051 w 2052"/>
                <a:gd name="T3" fmla="*/ 0 h 1767"/>
                <a:gd name="T4" fmla="*/ 2052 w 2052"/>
                <a:gd name="T5" fmla="*/ 969 h 1767"/>
                <a:gd name="T6" fmla="*/ 1538 w 2052"/>
                <a:gd name="T7" fmla="*/ 969 h 1767"/>
                <a:gd name="T8" fmla="*/ 1538 w 2052"/>
                <a:gd name="T9" fmla="*/ 1767 h 1767"/>
                <a:gd name="T10" fmla="*/ 569 w 2052"/>
                <a:gd name="T11" fmla="*/ 1767 h 1767"/>
                <a:gd name="T12" fmla="*/ 569 w 2052"/>
                <a:gd name="T13" fmla="*/ 969 h 1767"/>
                <a:gd name="T14" fmla="*/ 0 w 2052"/>
                <a:gd name="T15" fmla="*/ 969 h 1767"/>
                <a:gd name="T16" fmla="*/ 0 w 2052"/>
                <a:gd name="T17" fmla="*/ 0 h 1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2" h="1767">
                  <a:moveTo>
                    <a:pt x="0" y="0"/>
                  </a:moveTo>
                  <a:lnTo>
                    <a:pt x="2051" y="0"/>
                  </a:lnTo>
                  <a:lnTo>
                    <a:pt x="2052" y="969"/>
                  </a:lnTo>
                  <a:lnTo>
                    <a:pt x="1538" y="969"/>
                  </a:lnTo>
                  <a:lnTo>
                    <a:pt x="1538" y="1767"/>
                  </a:lnTo>
                  <a:lnTo>
                    <a:pt x="569" y="1767"/>
                  </a:lnTo>
                  <a:lnTo>
                    <a:pt x="569" y="969"/>
                  </a:lnTo>
                  <a:lnTo>
                    <a:pt x="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23" name="Rectangle 79"/>
            <p:cNvSpPr>
              <a:spLocks noChangeAspect="1" noChangeArrowheads="1"/>
            </p:cNvSpPr>
            <p:nvPr/>
          </p:nvSpPr>
          <p:spPr bwMode="auto">
            <a:xfrm flipH="1" flipV="1">
              <a:off x="3691" y="1783"/>
              <a:ext cx="39" cy="1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24" name="Rectangle 80"/>
            <p:cNvSpPr>
              <a:spLocks noChangeAspect="1" noChangeArrowheads="1"/>
            </p:cNvSpPr>
            <p:nvPr/>
          </p:nvSpPr>
          <p:spPr bwMode="auto">
            <a:xfrm flipH="1" flipV="1">
              <a:off x="3660" y="1783"/>
              <a:ext cx="31" cy="24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25" name="Rectangle 81"/>
            <p:cNvSpPr>
              <a:spLocks noChangeAspect="1" noChangeArrowheads="1"/>
            </p:cNvSpPr>
            <p:nvPr/>
          </p:nvSpPr>
          <p:spPr bwMode="auto">
            <a:xfrm rot="10800000" flipH="1" flipV="1">
              <a:off x="3638" y="1725"/>
              <a:ext cx="332" cy="58"/>
            </a:xfrm>
            <a:prstGeom prst="rect">
              <a:avLst/>
            </a:prstGeom>
            <a:solidFill>
              <a:srgbClr val="C0C0C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26" name="Rectangle 82"/>
            <p:cNvSpPr>
              <a:spLocks noChangeAspect="1" noChangeArrowheads="1"/>
            </p:cNvSpPr>
            <p:nvPr/>
          </p:nvSpPr>
          <p:spPr bwMode="auto">
            <a:xfrm flipH="1" flipV="1">
              <a:off x="3903" y="1784"/>
              <a:ext cx="39" cy="1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27" name="Rectangle 83"/>
            <p:cNvSpPr>
              <a:spLocks noChangeAspect="1" noChangeArrowheads="1"/>
            </p:cNvSpPr>
            <p:nvPr/>
          </p:nvSpPr>
          <p:spPr bwMode="auto">
            <a:xfrm flipH="1" flipV="1">
              <a:off x="3872" y="1784"/>
              <a:ext cx="31" cy="24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46228" name="Line 84"/>
          <p:cNvSpPr>
            <a:spLocks noChangeAspect="1" noChangeShapeType="1"/>
          </p:cNvSpPr>
          <p:nvPr/>
        </p:nvSpPr>
        <p:spPr bwMode="auto">
          <a:xfrm flipV="1">
            <a:off x="7236618" y="3161008"/>
            <a:ext cx="1174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46229" name="Group 85"/>
          <p:cNvGrpSpPr>
            <a:grpSpLocks noChangeAspect="1"/>
          </p:cNvGrpSpPr>
          <p:nvPr/>
        </p:nvGrpSpPr>
        <p:grpSpPr bwMode="auto">
          <a:xfrm flipV="1">
            <a:off x="7750968" y="3381671"/>
            <a:ext cx="153988" cy="301625"/>
            <a:chOff x="3425" y="1602"/>
            <a:chExt cx="300" cy="588"/>
          </a:xfrm>
        </p:grpSpPr>
        <p:sp>
          <p:nvSpPr>
            <p:cNvPr id="646230" name="Rectangle 86"/>
            <p:cNvSpPr>
              <a:spLocks noChangeAspect="1" noChangeArrowheads="1"/>
            </p:cNvSpPr>
            <p:nvPr/>
          </p:nvSpPr>
          <p:spPr bwMode="auto">
            <a:xfrm rot="16200000" flipH="1">
              <a:off x="3304" y="1775"/>
              <a:ext cx="542" cy="242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31" name="Rectangle 87"/>
            <p:cNvSpPr>
              <a:spLocks noChangeAspect="1" noChangeArrowheads="1"/>
            </p:cNvSpPr>
            <p:nvPr/>
          </p:nvSpPr>
          <p:spPr bwMode="auto">
            <a:xfrm rot="-5400000">
              <a:off x="3563" y="1464"/>
              <a:ext cx="23" cy="300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32" name="Rectangle 88"/>
            <p:cNvSpPr>
              <a:spLocks noChangeAspect="1" noChangeArrowheads="1"/>
            </p:cNvSpPr>
            <p:nvPr/>
          </p:nvSpPr>
          <p:spPr bwMode="auto">
            <a:xfrm rot="-5400000">
              <a:off x="3563" y="2029"/>
              <a:ext cx="23" cy="300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233" name="Group 89"/>
          <p:cNvGrpSpPr>
            <a:grpSpLocks noChangeAspect="1"/>
          </p:cNvGrpSpPr>
          <p:nvPr/>
        </p:nvGrpSpPr>
        <p:grpSpPr bwMode="auto">
          <a:xfrm flipV="1">
            <a:off x="1372393" y="2827633"/>
            <a:ext cx="1735138" cy="155575"/>
            <a:chOff x="2503" y="8244"/>
            <a:chExt cx="3368" cy="300"/>
          </a:xfrm>
        </p:grpSpPr>
        <p:sp>
          <p:nvSpPr>
            <p:cNvPr id="646234" name="Rectangle 90"/>
            <p:cNvSpPr>
              <a:spLocks noChangeAspect="1" noChangeArrowheads="1"/>
            </p:cNvSpPr>
            <p:nvPr/>
          </p:nvSpPr>
          <p:spPr bwMode="auto">
            <a:xfrm rot="10800000" flipH="1">
              <a:off x="2531" y="8274"/>
              <a:ext cx="3334" cy="242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35" name="Rectangle 91"/>
            <p:cNvSpPr>
              <a:spLocks noChangeAspect="1" noChangeArrowheads="1"/>
            </p:cNvSpPr>
            <p:nvPr/>
          </p:nvSpPr>
          <p:spPr bwMode="auto">
            <a:xfrm rot="-10800000">
              <a:off x="2503" y="8245"/>
              <a:ext cx="28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36" name="Rectangle 92"/>
            <p:cNvSpPr>
              <a:spLocks noChangeAspect="1" noChangeArrowheads="1"/>
            </p:cNvSpPr>
            <p:nvPr/>
          </p:nvSpPr>
          <p:spPr bwMode="auto">
            <a:xfrm rot="-10800000">
              <a:off x="5843" y="8244"/>
              <a:ext cx="28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237" name="Group 93"/>
          <p:cNvGrpSpPr>
            <a:grpSpLocks noChangeAspect="1"/>
          </p:cNvGrpSpPr>
          <p:nvPr/>
        </p:nvGrpSpPr>
        <p:grpSpPr bwMode="auto">
          <a:xfrm flipV="1">
            <a:off x="1161256" y="2830808"/>
            <a:ext cx="211137" cy="207963"/>
            <a:chOff x="2090" y="4150"/>
            <a:chExt cx="413" cy="407"/>
          </a:xfrm>
        </p:grpSpPr>
        <p:grpSp>
          <p:nvGrpSpPr>
            <p:cNvPr id="646238" name="Group 94"/>
            <p:cNvGrpSpPr>
              <a:grpSpLocks noChangeAspect="1"/>
            </p:cNvGrpSpPr>
            <p:nvPr/>
          </p:nvGrpSpPr>
          <p:grpSpPr bwMode="auto">
            <a:xfrm>
              <a:off x="2090" y="4150"/>
              <a:ext cx="413" cy="407"/>
              <a:chOff x="3004" y="9177"/>
              <a:chExt cx="1652" cy="1630"/>
            </a:xfrm>
          </p:grpSpPr>
          <p:sp>
            <p:nvSpPr>
              <p:cNvPr id="646239" name="Rectangle 95"/>
              <p:cNvSpPr>
                <a:spLocks noChangeAspect="1" noChangeArrowheads="1"/>
              </p:cNvSpPr>
              <p:nvPr/>
            </p:nvSpPr>
            <p:spPr bwMode="auto">
              <a:xfrm rot="-5400000">
                <a:off x="3557" y="8624"/>
                <a:ext cx="92" cy="1197"/>
              </a:xfrm>
              <a:prstGeom prst="rect">
                <a:avLst/>
              </a:prstGeom>
              <a:solidFill>
                <a:srgbClr val="C0C0C0">
                  <a:alpha val="89999"/>
                </a:srgbClr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6240" name="Rectangle 96"/>
              <p:cNvSpPr>
                <a:spLocks noChangeAspect="1" noChangeArrowheads="1"/>
              </p:cNvSpPr>
              <p:nvPr/>
            </p:nvSpPr>
            <p:spPr bwMode="auto">
              <a:xfrm rot="-10800000">
                <a:off x="4564" y="9610"/>
                <a:ext cx="92" cy="1197"/>
              </a:xfrm>
              <a:prstGeom prst="rect">
                <a:avLst/>
              </a:prstGeom>
              <a:solidFill>
                <a:srgbClr val="C0C0C0">
                  <a:alpha val="89999"/>
                </a:srgbClr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6241" name="Arc 97"/>
              <p:cNvSpPr>
                <a:spLocks noChangeAspect="1"/>
              </p:cNvSpPr>
              <p:nvPr/>
            </p:nvSpPr>
            <p:spPr bwMode="auto">
              <a:xfrm rot="-10800000">
                <a:off x="3118" y="9268"/>
                <a:ext cx="1440" cy="142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>
                  <a:alpha val="89999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46242" name="Arc 98"/>
            <p:cNvSpPr>
              <a:spLocks noChangeAspect="1"/>
            </p:cNvSpPr>
            <p:nvPr/>
          </p:nvSpPr>
          <p:spPr bwMode="auto">
            <a:xfrm rot="-10800000">
              <a:off x="2362" y="4179"/>
              <a:ext cx="117" cy="11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9"/>
                <a:gd name="T1" fmla="*/ 0 h 21600"/>
                <a:gd name="T2" fmla="*/ 21599 w 21599"/>
                <a:gd name="T3" fmla="*/ 21397 h 21600"/>
                <a:gd name="T4" fmla="*/ 0 w 215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9" h="21600" fill="none" extrusionOk="0">
                  <a:moveTo>
                    <a:pt x="-1" y="0"/>
                  </a:moveTo>
                  <a:cubicBezTo>
                    <a:pt x="11850" y="0"/>
                    <a:pt x="21487" y="9547"/>
                    <a:pt x="21599" y="21396"/>
                  </a:cubicBezTo>
                </a:path>
                <a:path w="21599" h="21600" stroke="0" extrusionOk="0">
                  <a:moveTo>
                    <a:pt x="-1" y="0"/>
                  </a:moveTo>
                  <a:cubicBezTo>
                    <a:pt x="11850" y="0"/>
                    <a:pt x="21487" y="9547"/>
                    <a:pt x="21599" y="21396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243" name="Group 99"/>
          <p:cNvGrpSpPr>
            <a:grpSpLocks noChangeAspect="1"/>
          </p:cNvGrpSpPr>
          <p:nvPr/>
        </p:nvGrpSpPr>
        <p:grpSpPr bwMode="auto">
          <a:xfrm rot="5400000" flipV="1">
            <a:off x="1982787" y="3077665"/>
            <a:ext cx="180975" cy="280987"/>
            <a:chOff x="4118" y="2701"/>
            <a:chExt cx="1393" cy="2179"/>
          </a:xfrm>
        </p:grpSpPr>
        <p:sp>
          <p:nvSpPr>
            <p:cNvPr id="646244" name="Rectangle 100"/>
            <p:cNvSpPr>
              <a:spLocks noChangeAspect="1" noChangeArrowheads="1"/>
            </p:cNvSpPr>
            <p:nvPr/>
          </p:nvSpPr>
          <p:spPr bwMode="auto">
            <a:xfrm rot="16200000" flipH="1">
              <a:off x="4142" y="3272"/>
              <a:ext cx="107" cy="155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45" name="Rectangle 101"/>
            <p:cNvSpPr>
              <a:spLocks noChangeAspect="1" noChangeArrowheads="1"/>
            </p:cNvSpPr>
            <p:nvPr/>
          </p:nvSpPr>
          <p:spPr bwMode="auto">
            <a:xfrm rot="-5400000">
              <a:off x="4769" y="2525"/>
              <a:ext cx="92" cy="1197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46" name="Rectangle 102"/>
            <p:cNvSpPr>
              <a:spLocks noChangeAspect="1" noChangeArrowheads="1"/>
            </p:cNvSpPr>
            <p:nvPr/>
          </p:nvSpPr>
          <p:spPr bwMode="auto">
            <a:xfrm rot="-5400000">
              <a:off x="4769" y="2148"/>
              <a:ext cx="92" cy="1197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47" name="Rectangle 103"/>
            <p:cNvSpPr>
              <a:spLocks noChangeAspect="1" noChangeArrowheads="1"/>
            </p:cNvSpPr>
            <p:nvPr/>
          </p:nvSpPr>
          <p:spPr bwMode="auto">
            <a:xfrm rot="16200000" flipH="1">
              <a:off x="4672" y="2394"/>
              <a:ext cx="285" cy="1083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48" name="Rectangle 104"/>
            <p:cNvSpPr>
              <a:spLocks noChangeAspect="1" noChangeArrowheads="1"/>
            </p:cNvSpPr>
            <p:nvPr/>
          </p:nvSpPr>
          <p:spPr bwMode="auto">
            <a:xfrm rot="16200000" flipH="1">
              <a:off x="3960" y="3483"/>
              <a:ext cx="1710" cy="1083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49" name="Rectangle 105"/>
            <p:cNvSpPr>
              <a:spLocks noChangeAspect="1" noChangeArrowheads="1"/>
            </p:cNvSpPr>
            <p:nvPr/>
          </p:nvSpPr>
          <p:spPr bwMode="auto">
            <a:xfrm rot="16200000" flipH="1">
              <a:off x="5380" y="4650"/>
              <a:ext cx="107" cy="155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46250" name="Rectangle 106"/>
          <p:cNvSpPr>
            <a:spLocks noChangeAspect="1" noChangeArrowheads="1"/>
          </p:cNvSpPr>
          <p:nvPr/>
        </p:nvSpPr>
        <p:spPr bwMode="auto">
          <a:xfrm rot="10800000" flipV="1">
            <a:off x="862806" y="3140371"/>
            <a:ext cx="12700" cy="155575"/>
          </a:xfrm>
          <a:prstGeom prst="rect">
            <a:avLst/>
          </a:prstGeom>
          <a:solidFill>
            <a:srgbClr val="C0C0C0">
              <a:alpha val="89999"/>
            </a:srgb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46251" name="Rectangle 107"/>
          <p:cNvSpPr>
            <a:spLocks noChangeAspect="1" noChangeArrowheads="1"/>
          </p:cNvSpPr>
          <p:nvPr/>
        </p:nvSpPr>
        <p:spPr bwMode="auto">
          <a:xfrm rot="10800000" flipV="1">
            <a:off x="1589881" y="3143546"/>
            <a:ext cx="14287" cy="153987"/>
          </a:xfrm>
          <a:prstGeom prst="rect">
            <a:avLst/>
          </a:prstGeom>
          <a:solidFill>
            <a:srgbClr val="C0C0C0">
              <a:alpha val="89999"/>
            </a:srgb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646252" name="Group 108"/>
          <p:cNvGrpSpPr>
            <a:grpSpLocks noChangeAspect="1"/>
          </p:cNvGrpSpPr>
          <p:nvPr/>
        </p:nvGrpSpPr>
        <p:grpSpPr bwMode="auto">
          <a:xfrm flipV="1">
            <a:off x="623093" y="3375321"/>
            <a:ext cx="153988" cy="301625"/>
            <a:chOff x="3425" y="1602"/>
            <a:chExt cx="300" cy="588"/>
          </a:xfrm>
        </p:grpSpPr>
        <p:sp>
          <p:nvSpPr>
            <p:cNvPr id="646253" name="Rectangle 109"/>
            <p:cNvSpPr>
              <a:spLocks noChangeAspect="1" noChangeArrowheads="1"/>
            </p:cNvSpPr>
            <p:nvPr/>
          </p:nvSpPr>
          <p:spPr bwMode="auto">
            <a:xfrm rot="16200000" flipH="1">
              <a:off x="3304" y="1775"/>
              <a:ext cx="542" cy="242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54" name="Rectangle 110"/>
            <p:cNvSpPr>
              <a:spLocks noChangeAspect="1" noChangeArrowheads="1"/>
            </p:cNvSpPr>
            <p:nvPr/>
          </p:nvSpPr>
          <p:spPr bwMode="auto">
            <a:xfrm rot="-5400000">
              <a:off x="3563" y="1464"/>
              <a:ext cx="23" cy="300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55" name="Rectangle 111"/>
            <p:cNvSpPr>
              <a:spLocks noChangeAspect="1" noChangeArrowheads="1"/>
            </p:cNvSpPr>
            <p:nvPr/>
          </p:nvSpPr>
          <p:spPr bwMode="auto">
            <a:xfrm rot="-5400000">
              <a:off x="3563" y="2029"/>
              <a:ext cx="23" cy="300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256" name="Group 112"/>
          <p:cNvGrpSpPr>
            <a:grpSpLocks noChangeAspect="1"/>
          </p:cNvGrpSpPr>
          <p:nvPr/>
        </p:nvGrpSpPr>
        <p:grpSpPr bwMode="auto">
          <a:xfrm rot="16200000" flipV="1">
            <a:off x="1118394" y="3037183"/>
            <a:ext cx="228600" cy="263525"/>
            <a:chOff x="4729" y="3477"/>
            <a:chExt cx="1767" cy="2052"/>
          </a:xfrm>
        </p:grpSpPr>
        <p:sp>
          <p:nvSpPr>
            <p:cNvPr id="646257" name="Line 113"/>
            <p:cNvSpPr>
              <a:spLocks noChangeAspect="1" noChangeShapeType="1"/>
            </p:cNvSpPr>
            <p:nvPr/>
          </p:nvSpPr>
          <p:spPr bwMode="auto">
            <a:xfrm>
              <a:off x="4729" y="5529"/>
              <a:ext cx="96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258" name="Line 114"/>
            <p:cNvSpPr>
              <a:spLocks noChangeAspect="1" noChangeShapeType="1"/>
            </p:cNvSpPr>
            <p:nvPr/>
          </p:nvSpPr>
          <p:spPr bwMode="auto">
            <a:xfrm flipV="1">
              <a:off x="5698" y="4959"/>
              <a:ext cx="0" cy="57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259" name="Line 115"/>
            <p:cNvSpPr>
              <a:spLocks noChangeAspect="1" noChangeShapeType="1"/>
            </p:cNvSpPr>
            <p:nvPr/>
          </p:nvSpPr>
          <p:spPr bwMode="auto">
            <a:xfrm>
              <a:off x="5698" y="4959"/>
              <a:ext cx="79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260" name="Line 116"/>
            <p:cNvSpPr>
              <a:spLocks noChangeAspect="1" noChangeShapeType="1"/>
            </p:cNvSpPr>
            <p:nvPr/>
          </p:nvSpPr>
          <p:spPr bwMode="auto">
            <a:xfrm flipV="1">
              <a:off x="6496" y="3990"/>
              <a:ext cx="0" cy="9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261" name="Line 117"/>
            <p:cNvSpPr>
              <a:spLocks noChangeAspect="1" noChangeShapeType="1"/>
            </p:cNvSpPr>
            <p:nvPr/>
          </p:nvSpPr>
          <p:spPr bwMode="auto">
            <a:xfrm flipH="1">
              <a:off x="5698" y="3990"/>
              <a:ext cx="79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262" name="Line 118"/>
            <p:cNvSpPr>
              <a:spLocks noChangeAspect="1" noChangeShapeType="1"/>
            </p:cNvSpPr>
            <p:nvPr/>
          </p:nvSpPr>
          <p:spPr bwMode="auto">
            <a:xfrm flipV="1">
              <a:off x="5698" y="3477"/>
              <a:ext cx="0" cy="5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263" name="Line 119"/>
            <p:cNvSpPr>
              <a:spLocks noChangeAspect="1" noChangeShapeType="1"/>
            </p:cNvSpPr>
            <p:nvPr/>
          </p:nvSpPr>
          <p:spPr bwMode="auto">
            <a:xfrm flipH="1">
              <a:off x="4729" y="3477"/>
              <a:ext cx="96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264" name="Line 120"/>
            <p:cNvSpPr>
              <a:spLocks noChangeAspect="1" noChangeShapeType="1"/>
            </p:cNvSpPr>
            <p:nvPr/>
          </p:nvSpPr>
          <p:spPr bwMode="auto">
            <a:xfrm flipV="1">
              <a:off x="4729" y="3477"/>
              <a:ext cx="0" cy="20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265" name="Group 121"/>
          <p:cNvGrpSpPr>
            <a:grpSpLocks noChangeAspect="1"/>
          </p:cNvGrpSpPr>
          <p:nvPr/>
        </p:nvGrpSpPr>
        <p:grpSpPr bwMode="auto">
          <a:xfrm rot="-5400000" flipH="1" flipV="1">
            <a:off x="301624" y="3077665"/>
            <a:ext cx="180975" cy="280988"/>
            <a:chOff x="4118" y="2701"/>
            <a:chExt cx="1393" cy="2179"/>
          </a:xfrm>
        </p:grpSpPr>
        <p:sp>
          <p:nvSpPr>
            <p:cNvPr id="646266" name="Rectangle 122"/>
            <p:cNvSpPr>
              <a:spLocks noChangeAspect="1" noChangeArrowheads="1"/>
            </p:cNvSpPr>
            <p:nvPr/>
          </p:nvSpPr>
          <p:spPr bwMode="auto">
            <a:xfrm rot="16200000" flipH="1">
              <a:off x="4142" y="3272"/>
              <a:ext cx="107" cy="155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67" name="Rectangle 123"/>
            <p:cNvSpPr>
              <a:spLocks noChangeAspect="1" noChangeArrowheads="1"/>
            </p:cNvSpPr>
            <p:nvPr/>
          </p:nvSpPr>
          <p:spPr bwMode="auto">
            <a:xfrm rot="-5400000">
              <a:off x="4769" y="2525"/>
              <a:ext cx="92" cy="1197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68" name="Rectangle 124"/>
            <p:cNvSpPr>
              <a:spLocks noChangeAspect="1" noChangeArrowheads="1"/>
            </p:cNvSpPr>
            <p:nvPr/>
          </p:nvSpPr>
          <p:spPr bwMode="auto">
            <a:xfrm rot="-5400000">
              <a:off x="4769" y="2148"/>
              <a:ext cx="92" cy="1197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69" name="Rectangle 125"/>
            <p:cNvSpPr>
              <a:spLocks noChangeAspect="1" noChangeArrowheads="1"/>
            </p:cNvSpPr>
            <p:nvPr/>
          </p:nvSpPr>
          <p:spPr bwMode="auto">
            <a:xfrm rot="16200000" flipH="1">
              <a:off x="4672" y="2394"/>
              <a:ext cx="285" cy="1083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70" name="Rectangle 126"/>
            <p:cNvSpPr>
              <a:spLocks noChangeAspect="1" noChangeArrowheads="1"/>
            </p:cNvSpPr>
            <p:nvPr/>
          </p:nvSpPr>
          <p:spPr bwMode="auto">
            <a:xfrm rot="16200000" flipH="1">
              <a:off x="3960" y="3483"/>
              <a:ext cx="1710" cy="1083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71" name="Rectangle 127"/>
            <p:cNvSpPr>
              <a:spLocks noChangeAspect="1" noChangeArrowheads="1"/>
            </p:cNvSpPr>
            <p:nvPr/>
          </p:nvSpPr>
          <p:spPr bwMode="auto">
            <a:xfrm rot="16200000" flipH="1">
              <a:off x="5380" y="4650"/>
              <a:ext cx="107" cy="155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46272" name="Rectangle 128"/>
          <p:cNvSpPr>
            <a:spLocks noChangeAspect="1" noChangeArrowheads="1"/>
          </p:cNvSpPr>
          <p:nvPr/>
        </p:nvSpPr>
        <p:spPr bwMode="auto">
          <a:xfrm rot="5400000" flipV="1">
            <a:off x="1230312" y="2972890"/>
            <a:ext cx="12700" cy="150812"/>
          </a:xfrm>
          <a:prstGeom prst="rect">
            <a:avLst/>
          </a:prstGeom>
          <a:solidFill>
            <a:srgbClr val="C0C0C0">
              <a:alpha val="89999"/>
            </a:srgb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646273" name="Group 129"/>
          <p:cNvGrpSpPr>
            <a:grpSpLocks noChangeAspect="1"/>
          </p:cNvGrpSpPr>
          <p:nvPr/>
        </p:nvGrpSpPr>
        <p:grpSpPr bwMode="auto">
          <a:xfrm rot="5400000">
            <a:off x="577056" y="3084808"/>
            <a:ext cx="241300" cy="327025"/>
            <a:chOff x="6685" y="2939"/>
            <a:chExt cx="1877" cy="2520"/>
          </a:xfrm>
        </p:grpSpPr>
        <p:sp>
          <p:nvSpPr>
            <p:cNvPr id="646274" name="Rectangle 130"/>
            <p:cNvSpPr>
              <a:spLocks noChangeAspect="1" noChangeArrowheads="1"/>
            </p:cNvSpPr>
            <p:nvPr/>
          </p:nvSpPr>
          <p:spPr bwMode="auto">
            <a:xfrm rot="-5400000">
              <a:off x="7345" y="2386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75" name="Rectangle 131"/>
            <p:cNvSpPr>
              <a:spLocks noChangeAspect="1" noChangeArrowheads="1"/>
            </p:cNvSpPr>
            <p:nvPr/>
          </p:nvSpPr>
          <p:spPr bwMode="auto">
            <a:xfrm rot="-5400000">
              <a:off x="7345" y="4814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76" name="Rectangle 132"/>
            <p:cNvSpPr>
              <a:spLocks noChangeAspect="1" noChangeArrowheads="1"/>
            </p:cNvSpPr>
            <p:nvPr/>
          </p:nvSpPr>
          <p:spPr bwMode="auto">
            <a:xfrm rot="-10800000">
              <a:off x="8470" y="3608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77" name="Rectangle 133"/>
            <p:cNvSpPr>
              <a:spLocks noChangeAspect="1" noChangeArrowheads="1"/>
            </p:cNvSpPr>
            <p:nvPr/>
          </p:nvSpPr>
          <p:spPr bwMode="auto">
            <a:xfrm rot="-5400000">
              <a:off x="7580" y="2713"/>
              <a:ext cx="88" cy="187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78" name="Rectangle 134"/>
            <p:cNvSpPr>
              <a:spLocks noChangeAspect="1" noChangeArrowheads="1"/>
            </p:cNvSpPr>
            <p:nvPr/>
          </p:nvSpPr>
          <p:spPr bwMode="auto">
            <a:xfrm rot="-5400000">
              <a:off x="7581" y="3822"/>
              <a:ext cx="85" cy="187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79" name="Rectangle 135"/>
            <p:cNvSpPr>
              <a:spLocks noChangeAspect="1" noChangeArrowheads="1"/>
            </p:cNvSpPr>
            <p:nvPr/>
          </p:nvSpPr>
          <p:spPr bwMode="auto">
            <a:xfrm rot="-10800000">
              <a:off x="7897" y="4718"/>
              <a:ext cx="92" cy="649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80" name="Rectangle 136"/>
            <p:cNvSpPr>
              <a:spLocks noChangeAspect="1" noChangeArrowheads="1"/>
            </p:cNvSpPr>
            <p:nvPr/>
          </p:nvSpPr>
          <p:spPr bwMode="auto">
            <a:xfrm rot="10800000" flipH="1">
              <a:off x="7897" y="3034"/>
              <a:ext cx="92" cy="662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81" name="Rectangle 137"/>
            <p:cNvSpPr>
              <a:spLocks noChangeAspect="1" noChangeArrowheads="1"/>
            </p:cNvSpPr>
            <p:nvPr/>
          </p:nvSpPr>
          <p:spPr bwMode="auto">
            <a:xfrm rot="-10800000">
              <a:off x="6792" y="4803"/>
              <a:ext cx="92" cy="564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82" name="Rectangle 138"/>
            <p:cNvSpPr>
              <a:spLocks noChangeAspect="1" noChangeArrowheads="1"/>
            </p:cNvSpPr>
            <p:nvPr/>
          </p:nvSpPr>
          <p:spPr bwMode="auto">
            <a:xfrm rot="-10800000">
              <a:off x="6792" y="3031"/>
              <a:ext cx="92" cy="573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83" name="Rectangle 139"/>
            <p:cNvSpPr>
              <a:spLocks noChangeAspect="1" noChangeArrowheads="1"/>
            </p:cNvSpPr>
            <p:nvPr/>
          </p:nvSpPr>
          <p:spPr bwMode="auto">
            <a:xfrm rot="-10800000">
              <a:off x="6792" y="3696"/>
              <a:ext cx="92" cy="1022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84" name="Rectangle 140"/>
            <p:cNvSpPr>
              <a:spLocks noChangeAspect="1" noChangeArrowheads="1"/>
            </p:cNvSpPr>
            <p:nvPr/>
          </p:nvSpPr>
          <p:spPr bwMode="auto">
            <a:xfrm flipV="1">
              <a:off x="6884" y="4803"/>
              <a:ext cx="1010" cy="56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85" name="Rectangle 141"/>
            <p:cNvSpPr>
              <a:spLocks noChangeAspect="1" noChangeArrowheads="1"/>
            </p:cNvSpPr>
            <p:nvPr/>
          </p:nvSpPr>
          <p:spPr bwMode="auto">
            <a:xfrm flipV="1">
              <a:off x="6887" y="3034"/>
              <a:ext cx="1010" cy="56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86" name="Rectangle 142"/>
            <p:cNvSpPr>
              <a:spLocks noChangeAspect="1" noChangeArrowheads="1"/>
            </p:cNvSpPr>
            <p:nvPr/>
          </p:nvSpPr>
          <p:spPr bwMode="auto">
            <a:xfrm flipV="1">
              <a:off x="6887" y="3696"/>
              <a:ext cx="1581" cy="102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287" name="Group 143"/>
          <p:cNvGrpSpPr>
            <a:grpSpLocks noChangeAspect="1"/>
          </p:cNvGrpSpPr>
          <p:nvPr/>
        </p:nvGrpSpPr>
        <p:grpSpPr bwMode="auto">
          <a:xfrm rot="5400000">
            <a:off x="1649412" y="3087190"/>
            <a:ext cx="242887" cy="323850"/>
            <a:chOff x="6685" y="2939"/>
            <a:chExt cx="1877" cy="2520"/>
          </a:xfrm>
        </p:grpSpPr>
        <p:sp>
          <p:nvSpPr>
            <p:cNvPr id="646288" name="Rectangle 144"/>
            <p:cNvSpPr>
              <a:spLocks noChangeAspect="1" noChangeArrowheads="1"/>
            </p:cNvSpPr>
            <p:nvPr/>
          </p:nvSpPr>
          <p:spPr bwMode="auto">
            <a:xfrm rot="-5400000">
              <a:off x="7345" y="2386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89" name="Rectangle 145"/>
            <p:cNvSpPr>
              <a:spLocks noChangeAspect="1" noChangeArrowheads="1"/>
            </p:cNvSpPr>
            <p:nvPr/>
          </p:nvSpPr>
          <p:spPr bwMode="auto">
            <a:xfrm rot="-5400000">
              <a:off x="7345" y="4814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90" name="Rectangle 146"/>
            <p:cNvSpPr>
              <a:spLocks noChangeAspect="1" noChangeArrowheads="1"/>
            </p:cNvSpPr>
            <p:nvPr/>
          </p:nvSpPr>
          <p:spPr bwMode="auto">
            <a:xfrm rot="-10800000">
              <a:off x="8470" y="3608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91" name="Rectangle 147"/>
            <p:cNvSpPr>
              <a:spLocks noChangeAspect="1" noChangeArrowheads="1"/>
            </p:cNvSpPr>
            <p:nvPr/>
          </p:nvSpPr>
          <p:spPr bwMode="auto">
            <a:xfrm rot="-5400000">
              <a:off x="7580" y="2713"/>
              <a:ext cx="88" cy="187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92" name="Rectangle 148"/>
            <p:cNvSpPr>
              <a:spLocks noChangeAspect="1" noChangeArrowheads="1"/>
            </p:cNvSpPr>
            <p:nvPr/>
          </p:nvSpPr>
          <p:spPr bwMode="auto">
            <a:xfrm rot="-5400000">
              <a:off x="7581" y="3822"/>
              <a:ext cx="85" cy="187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93" name="Rectangle 149"/>
            <p:cNvSpPr>
              <a:spLocks noChangeAspect="1" noChangeArrowheads="1"/>
            </p:cNvSpPr>
            <p:nvPr/>
          </p:nvSpPr>
          <p:spPr bwMode="auto">
            <a:xfrm rot="-10800000">
              <a:off x="7897" y="4718"/>
              <a:ext cx="92" cy="649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94" name="Rectangle 150"/>
            <p:cNvSpPr>
              <a:spLocks noChangeAspect="1" noChangeArrowheads="1"/>
            </p:cNvSpPr>
            <p:nvPr/>
          </p:nvSpPr>
          <p:spPr bwMode="auto">
            <a:xfrm rot="10800000" flipH="1">
              <a:off x="7897" y="3034"/>
              <a:ext cx="92" cy="662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95" name="Rectangle 151"/>
            <p:cNvSpPr>
              <a:spLocks noChangeAspect="1" noChangeArrowheads="1"/>
            </p:cNvSpPr>
            <p:nvPr/>
          </p:nvSpPr>
          <p:spPr bwMode="auto">
            <a:xfrm rot="-10800000">
              <a:off x="6792" y="4803"/>
              <a:ext cx="92" cy="564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96" name="Rectangle 152"/>
            <p:cNvSpPr>
              <a:spLocks noChangeAspect="1" noChangeArrowheads="1"/>
            </p:cNvSpPr>
            <p:nvPr/>
          </p:nvSpPr>
          <p:spPr bwMode="auto">
            <a:xfrm rot="-10800000">
              <a:off x="6792" y="3031"/>
              <a:ext cx="92" cy="573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97" name="Rectangle 153"/>
            <p:cNvSpPr>
              <a:spLocks noChangeAspect="1" noChangeArrowheads="1"/>
            </p:cNvSpPr>
            <p:nvPr/>
          </p:nvSpPr>
          <p:spPr bwMode="auto">
            <a:xfrm rot="-10800000">
              <a:off x="6792" y="3696"/>
              <a:ext cx="92" cy="1022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98" name="Rectangle 154"/>
            <p:cNvSpPr>
              <a:spLocks noChangeAspect="1" noChangeArrowheads="1"/>
            </p:cNvSpPr>
            <p:nvPr/>
          </p:nvSpPr>
          <p:spPr bwMode="auto">
            <a:xfrm flipV="1">
              <a:off x="6884" y="4803"/>
              <a:ext cx="1010" cy="56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299" name="Rectangle 155"/>
            <p:cNvSpPr>
              <a:spLocks noChangeAspect="1" noChangeArrowheads="1"/>
            </p:cNvSpPr>
            <p:nvPr/>
          </p:nvSpPr>
          <p:spPr bwMode="auto">
            <a:xfrm flipV="1">
              <a:off x="6887" y="3034"/>
              <a:ext cx="1010" cy="56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00" name="Rectangle 156"/>
            <p:cNvSpPr>
              <a:spLocks noChangeAspect="1" noChangeArrowheads="1"/>
            </p:cNvSpPr>
            <p:nvPr/>
          </p:nvSpPr>
          <p:spPr bwMode="auto">
            <a:xfrm flipV="1">
              <a:off x="6887" y="3696"/>
              <a:ext cx="1581" cy="102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301" name="Group 157"/>
          <p:cNvGrpSpPr>
            <a:grpSpLocks noChangeAspect="1"/>
          </p:cNvGrpSpPr>
          <p:nvPr/>
        </p:nvGrpSpPr>
        <p:grpSpPr bwMode="auto">
          <a:xfrm>
            <a:off x="875506" y="3054646"/>
            <a:ext cx="711200" cy="279400"/>
            <a:chOff x="812" y="1676"/>
            <a:chExt cx="332" cy="130"/>
          </a:xfrm>
        </p:grpSpPr>
        <p:sp>
          <p:nvSpPr>
            <p:cNvPr id="646302" name="Rectangle 158"/>
            <p:cNvSpPr>
              <a:spLocks noChangeAspect="1" noChangeArrowheads="1"/>
            </p:cNvSpPr>
            <p:nvPr/>
          </p:nvSpPr>
          <p:spPr bwMode="auto">
            <a:xfrm flipH="1" flipV="1">
              <a:off x="865" y="1781"/>
              <a:ext cx="39" cy="1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46303" name="Group 159"/>
            <p:cNvGrpSpPr>
              <a:grpSpLocks noChangeAspect="1"/>
            </p:cNvGrpSpPr>
            <p:nvPr/>
          </p:nvGrpSpPr>
          <p:grpSpPr bwMode="auto">
            <a:xfrm>
              <a:off x="812" y="1676"/>
              <a:ext cx="332" cy="129"/>
              <a:chOff x="812" y="1676"/>
              <a:chExt cx="332" cy="129"/>
            </a:xfrm>
          </p:grpSpPr>
          <p:sp>
            <p:nvSpPr>
              <p:cNvPr id="646304" name="Freeform 160"/>
              <p:cNvSpPr>
                <a:spLocks noChangeAspect="1"/>
              </p:cNvSpPr>
              <p:nvPr/>
            </p:nvSpPr>
            <p:spPr bwMode="auto">
              <a:xfrm flipV="1">
                <a:off x="917" y="1676"/>
                <a:ext cx="123" cy="106"/>
              </a:xfrm>
              <a:custGeom>
                <a:avLst/>
                <a:gdLst>
                  <a:gd name="T0" fmla="*/ 0 w 2052"/>
                  <a:gd name="T1" fmla="*/ 0 h 1767"/>
                  <a:gd name="T2" fmla="*/ 2051 w 2052"/>
                  <a:gd name="T3" fmla="*/ 0 h 1767"/>
                  <a:gd name="T4" fmla="*/ 2052 w 2052"/>
                  <a:gd name="T5" fmla="*/ 969 h 1767"/>
                  <a:gd name="T6" fmla="*/ 1538 w 2052"/>
                  <a:gd name="T7" fmla="*/ 969 h 1767"/>
                  <a:gd name="T8" fmla="*/ 1538 w 2052"/>
                  <a:gd name="T9" fmla="*/ 1767 h 1767"/>
                  <a:gd name="T10" fmla="*/ 569 w 2052"/>
                  <a:gd name="T11" fmla="*/ 1767 h 1767"/>
                  <a:gd name="T12" fmla="*/ 569 w 2052"/>
                  <a:gd name="T13" fmla="*/ 969 h 1767"/>
                  <a:gd name="T14" fmla="*/ 0 w 2052"/>
                  <a:gd name="T15" fmla="*/ 969 h 1767"/>
                  <a:gd name="T16" fmla="*/ 0 w 2052"/>
                  <a:gd name="T17" fmla="*/ 0 h 1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2" h="1767">
                    <a:moveTo>
                      <a:pt x="0" y="0"/>
                    </a:moveTo>
                    <a:lnTo>
                      <a:pt x="2051" y="0"/>
                    </a:lnTo>
                    <a:lnTo>
                      <a:pt x="2052" y="969"/>
                    </a:lnTo>
                    <a:lnTo>
                      <a:pt x="1538" y="969"/>
                    </a:lnTo>
                    <a:lnTo>
                      <a:pt x="1538" y="1767"/>
                    </a:lnTo>
                    <a:lnTo>
                      <a:pt x="569" y="1767"/>
                    </a:lnTo>
                    <a:lnTo>
                      <a:pt x="569" y="969"/>
                    </a:lnTo>
                    <a:lnTo>
                      <a:pt x="0" y="9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>
                  <a:alpha val="89999"/>
                </a:srgb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6305" name="Rectangle 161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834" y="1781"/>
                <a:ext cx="31" cy="24"/>
              </a:xfrm>
              <a:prstGeom prst="rect">
                <a:avLst/>
              </a:prstGeom>
              <a:solidFill>
                <a:srgbClr val="C0C0C0">
                  <a:alpha val="89999"/>
                </a:srgbClr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6306" name="Rectangle 162"/>
              <p:cNvSpPr>
                <a:spLocks noChangeAspect="1" noChangeArrowheads="1"/>
              </p:cNvSpPr>
              <p:nvPr/>
            </p:nvSpPr>
            <p:spPr bwMode="auto">
              <a:xfrm rot="10800000" flipH="1" flipV="1">
                <a:off x="812" y="1723"/>
                <a:ext cx="332" cy="58"/>
              </a:xfrm>
              <a:prstGeom prst="rect">
                <a:avLst/>
              </a:prstGeom>
              <a:solidFill>
                <a:srgbClr val="C0C0C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46307" name="Rectangle 163"/>
            <p:cNvSpPr>
              <a:spLocks noChangeAspect="1" noChangeArrowheads="1"/>
            </p:cNvSpPr>
            <p:nvPr/>
          </p:nvSpPr>
          <p:spPr bwMode="auto">
            <a:xfrm flipH="1" flipV="1">
              <a:off x="1077" y="1782"/>
              <a:ext cx="39" cy="1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08" name="Rectangle 164"/>
            <p:cNvSpPr>
              <a:spLocks noChangeAspect="1" noChangeArrowheads="1"/>
            </p:cNvSpPr>
            <p:nvPr/>
          </p:nvSpPr>
          <p:spPr bwMode="auto">
            <a:xfrm flipH="1" flipV="1">
              <a:off x="1046" y="1782"/>
              <a:ext cx="31" cy="24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46309" name="Line 165"/>
          <p:cNvSpPr>
            <a:spLocks noChangeAspect="1" noChangeShapeType="1"/>
          </p:cNvSpPr>
          <p:nvPr/>
        </p:nvSpPr>
        <p:spPr bwMode="auto">
          <a:xfrm flipV="1">
            <a:off x="1177131" y="3156246"/>
            <a:ext cx="119062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46310" name="Group 166"/>
          <p:cNvGrpSpPr>
            <a:grpSpLocks noChangeAspect="1"/>
          </p:cNvGrpSpPr>
          <p:nvPr/>
        </p:nvGrpSpPr>
        <p:grpSpPr bwMode="auto">
          <a:xfrm flipV="1">
            <a:off x="1691481" y="3376908"/>
            <a:ext cx="155575" cy="301625"/>
            <a:chOff x="3425" y="1602"/>
            <a:chExt cx="300" cy="588"/>
          </a:xfrm>
        </p:grpSpPr>
        <p:sp>
          <p:nvSpPr>
            <p:cNvPr id="646311" name="Rectangle 167"/>
            <p:cNvSpPr>
              <a:spLocks noChangeAspect="1" noChangeArrowheads="1"/>
            </p:cNvSpPr>
            <p:nvPr/>
          </p:nvSpPr>
          <p:spPr bwMode="auto">
            <a:xfrm rot="16200000" flipH="1">
              <a:off x="3304" y="1775"/>
              <a:ext cx="542" cy="242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12" name="Rectangle 168"/>
            <p:cNvSpPr>
              <a:spLocks noChangeAspect="1" noChangeArrowheads="1"/>
            </p:cNvSpPr>
            <p:nvPr/>
          </p:nvSpPr>
          <p:spPr bwMode="auto">
            <a:xfrm rot="-5400000">
              <a:off x="3563" y="1464"/>
              <a:ext cx="23" cy="300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13" name="Rectangle 169"/>
            <p:cNvSpPr>
              <a:spLocks noChangeAspect="1" noChangeArrowheads="1"/>
            </p:cNvSpPr>
            <p:nvPr/>
          </p:nvSpPr>
          <p:spPr bwMode="auto">
            <a:xfrm rot="-5400000">
              <a:off x="3563" y="2029"/>
              <a:ext cx="23" cy="300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314" name="Group 170"/>
          <p:cNvGrpSpPr>
            <a:grpSpLocks noChangeAspect="1"/>
          </p:cNvGrpSpPr>
          <p:nvPr/>
        </p:nvGrpSpPr>
        <p:grpSpPr bwMode="auto">
          <a:xfrm rot="5400000" flipV="1">
            <a:off x="3998912" y="3077665"/>
            <a:ext cx="180975" cy="280987"/>
            <a:chOff x="4118" y="2701"/>
            <a:chExt cx="1393" cy="2179"/>
          </a:xfrm>
        </p:grpSpPr>
        <p:sp>
          <p:nvSpPr>
            <p:cNvPr id="646315" name="Rectangle 171"/>
            <p:cNvSpPr>
              <a:spLocks noChangeAspect="1" noChangeArrowheads="1"/>
            </p:cNvSpPr>
            <p:nvPr/>
          </p:nvSpPr>
          <p:spPr bwMode="auto">
            <a:xfrm rot="16200000" flipH="1">
              <a:off x="4142" y="3272"/>
              <a:ext cx="107" cy="155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16" name="Rectangle 172"/>
            <p:cNvSpPr>
              <a:spLocks noChangeAspect="1" noChangeArrowheads="1"/>
            </p:cNvSpPr>
            <p:nvPr/>
          </p:nvSpPr>
          <p:spPr bwMode="auto">
            <a:xfrm rot="-5400000">
              <a:off x="4769" y="2525"/>
              <a:ext cx="92" cy="1197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17" name="Rectangle 173"/>
            <p:cNvSpPr>
              <a:spLocks noChangeAspect="1" noChangeArrowheads="1"/>
            </p:cNvSpPr>
            <p:nvPr/>
          </p:nvSpPr>
          <p:spPr bwMode="auto">
            <a:xfrm rot="-5400000">
              <a:off x="4769" y="2148"/>
              <a:ext cx="92" cy="1197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18" name="Rectangle 174"/>
            <p:cNvSpPr>
              <a:spLocks noChangeAspect="1" noChangeArrowheads="1"/>
            </p:cNvSpPr>
            <p:nvPr/>
          </p:nvSpPr>
          <p:spPr bwMode="auto">
            <a:xfrm rot="16200000" flipH="1">
              <a:off x="4672" y="2394"/>
              <a:ext cx="285" cy="1083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19" name="Rectangle 175"/>
            <p:cNvSpPr>
              <a:spLocks noChangeAspect="1" noChangeArrowheads="1"/>
            </p:cNvSpPr>
            <p:nvPr/>
          </p:nvSpPr>
          <p:spPr bwMode="auto">
            <a:xfrm rot="16200000" flipH="1">
              <a:off x="3960" y="3483"/>
              <a:ext cx="1710" cy="1083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20" name="Rectangle 176"/>
            <p:cNvSpPr>
              <a:spLocks noChangeAspect="1" noChangeArrowheads="1"/>
            </p:cNvSpPr>
            <p:nvPr/>
          </p:nvSpPr>
          <p:spPr bwMode="auto">
            <a:xfrm rot="16200000" flipH="1">
              <a:off x="5380" y="4650"/>
              <a:ext cx="107" cy="155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46321" name="Rectangle 177"/>
          <p:cNvSpPr>
            <a:spLocks noChangeAspect="1" noChangeArrowheads="1"/>
          </p:cNvSpPr>
          <p:nvPr/>
        </p:nvSpPr>
        <p:spPr bwMode="auto">
          <a:xfrm rot="10800000" flipV="1">
            <a:off x="2880518" y="3140371"/>
            <a:ext cx="12700" cy="155575"/>
          </a:xfrm>
          <a:prstGeom prst="rect">
            <a:avLst/>
          </a:prstGeom>
          <a:solidFill>
            <a:srgbClr val="C0C0C0">
              <a:alpha val="89999"/>
            </a:srgb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46322" name="Rectangle 178"/>
          <p:cNvSpPr>
            <a:spLocks noChangeAspect="1" noChangeArrowheads="1"/>
          </p:cNvSpPr>
          <p:nvPr/>
        </p:nvSpPr>
        <p:spPr bwMode="auto">
          <a:xfrm rot="10800000" flipV="1">
            <a:off x="3606006" y="3143546"/>
            <a:ext cx="15875" cy="153987"/>
          </a:xfrm>
          <a:prstGeom prst="rect">
            <a:avLst/>
          </a:prstGeom>
          <a:solidFill>
            <a:srgbClr val="C0C0C0">
              <a:alpha val="89999"/>
            </a:srgb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646323" name="Group 179"/>
          <p:cNvGrpSpPr>
            <a:grpSpLocks noChangeAspect="1"/>
          </p:cNvGrpSpPr>
          <p:nvPr/>
        </p:nvGrpSpPr>
        <p:grpSpPr bwMode="auto">
          <a:xfrm flipV="1">
            <a:off x="2639218" y="3375321"/>
            <a:ext cx="155575" cy="301625"/>
            <a:chOff x="3425" y="1602"/>
            <a:chExt cx="300" cy="588"/>
          </a:xfrm>
        </p:grpSpPr>
        <p:sp>
          <p:nvSpPr>
            <p:cNvPr id="646324" name="Rectangle 180"/>
            <p:cNvSpPr>
              <a:spLocks noChangeAspect="1" noChangeArrowheads="1"/>
            </p:cNvSpPr>
            <p:nvPr/>
          </p:nvSpPr>
          <p:spPr bwMode="auto">
            <a:xfrm rot="16200000" flipH="1">
              <a:off x="3304" y="1775"/>
              <a:ext cx="542" cy="242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25" name="Rectangle 181"/>
            <p:cNvSpPr>
              <a:spLocks noChangeAspect="1" noChangeArrowheads="1"/>
            </p:cNvSpPr>
            <p:nvPr/>
          </p:nvSpPr>
          <p:spPr bwMode="auto">
            <a:xfrm rot="-5400000">
              <a:off x="3563" y="1464"/>
              <a:ext cx="23" cy="300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26" name="Rectangle 182"/>
            <p:cNvSpPr>
              <a:spLocks noChangeAspect="1" noChangeArrowheads="1"/>
            </p:cNvSpPr>
            <p:nvPr/>
          </p:nvSpPr>
          <p:spPr bwMode="auto">
            <a:xfrm rot="-5400000">
              <a:off x="3563" y="2029"/>
              <a:ext cx="23" cy="300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327" name="Group 183"/>
          <p:cNvGrpSpPr>
            <a:grpSpLocks noChangeAspect="1"/>
          </p:cNvGrpSpPr>
          <p:nvPr/>
        </p:nvGrpSpPr>
        <p:grpSpPr bwMode="auto">
          <a:xfrm rot="16200000" flipV="1">
            <a:off x="3136106" y="3037183"/>
            <a:ext cx="228600" cy="263525"/>
            <a:chOff x="4729" y="3477"/>
            <a:chExt cx="1767" cy="2052"/>
          </a:xfrm>
        </p:grpSpPr>
        <p:sp>
          <p:nvSpPr>
            <p:cNvPr id="646328" name="Line 184"/>
            <p:cNvSpPr>
              <a:spLocks noChangeAspect="1" noChangeShapeType="1"/>
            </p:cNvSpPr>
            <p:nvPr/>
          </p:nvSpPr>
          <p:spPr bwMode="auto">
            <a:xfrm>
              <a:off x="4729" y="5529"/>
              <a:ext cx="96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329" name="Line 185"/>
            <p:cNvSpPr>
              <a:spLocks noChangeAspect="1" noChangeShapeType="1"/>
            </p:cNvSpPr>
            <p:nvPr/>
          </p:nvSpPr>
          <p:spPr bwMode="auto">
            <a:xfrm flipV="1">
              <a:off x="5698" y="4959"/>
              <a:ext cx="0" cy="57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330" name="Line 186"/>
            <p:cNvSpPr>
              <a:spLocks noChangeAspect="1" noChangeShapeType="1"/>
            </p:cNvSpPr>
            <p:nvPr/>
          </p:nvSpPr>
          <p:spPr bwMode="auto">
            <a:xfrm>
              <a:off x="5698" y="4959"/>
              <a:ext cx="79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331" name="Line 187"/>
            <p:cNvSpPr>
              <a:spLocks noChangeAspect="1" noChangeShapeType="1"/>
            </p:cNvSpPr>
            <p:nvPr/>
          </p:nvSpPr>
          <p:spPr bwMode="auto">
            <a:xfrm flipV="1">
              <a:off x="6496" y="3990"/>
              <a:ext cx="0" cy="9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332" name="Line 188"/>
            <p:cNvSpPr>
              <a:spLocks noChangeAspect="1" noChangeShapeType="1"/>
            </p:cNvSpPr>
            <p:nvPr/>
          </p:nvSpPr>
          <p:spPr bwMode="auto">
            <a:xfrm flipH="1">
              <a:off x="5698" y="3990"/>
              <a:ext cx="79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333" name="Line 189"/>
            <p:cNvSpPr>
              <a:spLocks noChangeAspect="1" noChangeShapeType="1"/>
            </p:cNvSpPr>
            <p:nvPr/>
          </p:nvSpPr>
          <p:spPr bwMode="auto">
            <a:xfrm flipV="1">
              <a:off x="5698" y="3477"/>
              <a:ext cx="0" cy="5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334" name="Line 190"/>
            <p:cNvSpPr>
              <a:spLocks noChangeAspect="1" noChangeShapeType="1"/>
            </p:cNvSpPr>
            <p:nvPr/>
          </p:nvSpPr>
          <p:spPr bwMode="auto">
            <a:xfrm flipH="1">
              <a:off x="4729" y="3477"/>
              <a:ext cx="96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335" name="Line 191"/>
            <p:cNvSpPr>
              <a:spLocks noChangeAspect="1" noChangeShapeType="1"/>
            </p:cNvSpPr>
            <p:nvPr/>
          </p:nvSpPr>
          <p:spPr bwMode="auto">
            <a:xfrm flipV="1">
              <a:off x="4729" y="3477"/>
              <a:ext cx="0" cy="20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336" name="Group 192"/>
          <p:cNvGrpSpPr>
            <a:grpSpLocks noChangeAspect="1"/>
          </p:cNvGrpSpPr>
          <p:nvPr/>
        </p:nvGrpSpPr>
        <p:grpSpPr bwMode="auto">
          <a:xfrm rot="-5400000" flipH="1" flipV="1">
            <a:off x="2319337" y="3077665"/>
            <a:ext cx="180975" cy="280987"/>
            <a:chOff x="4118" y="2701"/>
            <a:chExt cx="1393" cy="2179"/>
          </a:xfrm>
        </p:grpSpPr>
        <p:sp>
          <p:nvSpPr>
            <p:cNvPr id="646337" name="Rectangle 193"/>
            <p:cNvSpPr>
              <a:spLocks noChangeAspect="1" noChangeArrowheads="1"/>
            </p:cNvSpPr>
            <p:nvPr/>
          </p:nvSpPr>
          <p:spPr bwMode="auto">
            <a:xfrm rot="16200000" flipH="1">
              <a:off x="4142" y="3272"/>
              <a:ext cx="107" cy="155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38" name="Rectangle 194"/>
            <p:cNvSpPr>
              <a:spLocks noChangeAspect="1" noChangeArrowheads="1"/>
            </p:cNvSpPr>
            <p:nvPr/>
          </p:nvSpPr>
          <p:spPr bwMode="auto">
            <a:xfrm rot="-5400000">
              <a:off x="4769" y="2525"/>
              <a:ext cx="92" cy="1197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39" name="Rectangle 195"/>
            <p:cNvSpPr>
              <a:spLocks noChangeAspect="1" noChangeArrowheads="1"/>
            </p:cNvSpPr>
            <p:nvPr/>
          </p:nvSpPr>
          <p:spPr bwMode="auto">
            <a:xfrm rot="-5400000">
              <a:off x="4769" y="2148"/>
              <a:ext cx="92" cy="1197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40" name="Rectangle 196"/>
            <p:cNvSpPr>
              <a:spLocks noChangeAspect="1" noChangeArrowheads="1"/>
            </p:cNvSpPr>
            <p:nvPr/>
          </p:nvSpPr>
          <p:spPr bwMode="auto">
            <a:xfrm rot="16200000" flipH="1">
              <a:off x="4672" y="2394"/>
              <a:ext cx="285" cy="1083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41" name="Rectangle 197"/>
            <p:cNvSpPr>
              <a:spLocks noChangeAspect="1" noChangeArrowheads="1"/>
            </p:cNvSpPr>
            <p:nvPr/>
          </p:nvSpPr>
          <p:spPr bwMode="auto">
            <a:xfrm rot="16200000" flipH="1">
              <a:off x="3960" y="3483"/>
              <a:ext cx="1710" cy="1083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42" name="Rectangle 198"/>
            <p:cNvSpPr>
              <a:spLocks noChangeAspect="1" noChangeArrowheads="1"/>
            </p:cNvSpPr>
            <p:nvPr/>
          </p:nvSpPr>
          <p:spPr bwMode="auto">
            <a:xfrm rot="16200000" flipH="1">
              <a:off x="5380" y="4650"/>
              <a:ext cx="107" cy="155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46343" name="Rectangle 199"/>
          <p:cNvSpPr>
            <a:spLocks noChangeAspect="1" noChangeArrowheads="1"/>
          </p:cNvSpPr>
          <p:nvPr/>
        </p:nvSpPr>
        <p:spPr bwMode="auto">
          <a:xfrm rot="5400000" flipV="1">
            <a:off x="3247231" y="2972096"/>
            <a:ext cx="12700" cy="152400"/>
          </a:xfrm>
          <a:prstGeom prst="rect">
            <a:avLst/>
          </a:prstGeom>
          <a:solidFill>
            <a:srgbClr val="C0C0C0">
              <a:alpha val="89999"/>
            </a:srgb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646344" name="Group 200"/>
          <p:cNvGrpSpPr>
            <a:grpSpLocks noChangeAspect="1"/>
          </p:cNvGrpSpPr>
          <p:nvPr/>
        </p:nvGrpSpPr>
        <p:grpSpPr bwMode="auto">
          <a:xfrm rot="5400000">
            <a:off x="2593975" y="3085602"/>
            <a:ext cx="241300" cy="325437"/>
            <a:chOff x="6685" y="2939"/>
            <a:chExt cx="1877" cy="2520"/>
          </a:xfrm>
        </p:grpSpPr>
        <p:sp>
          <p:nvSpPr>
            <p:cNvPr id="646345" name="Rectangle 201"/>
            <p:cNvSpPr>
              <a:spLocks noChangeAspect="1" noChangeArrowheads="1"/>
            </p:cNvSpPr>
            <p:nvPr/>
          </p:nvSpPr>
          <p:spPr bwMode="auto">
            <a:xfrm rot="-5400000">
              <a:off x="7345" y="2386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46" name="Rectangle 202"/>
            <p:cNvSpPr>
              <a:spLocks noChangeAspect="1" noChangeArrowheads="1"/>
            </p:cNvSpPr>
            <p:nvPr/>
          </p:nvSpPr>
          <p:spPr bwMode="auto">
            <a:xfrm rot="-5400000">
              <a:off x="7345" y="4814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47" name="Rectangle 203"/>
            <p:cNvSpPr>
              <a:spLocks noChangeAspect="1" noChangeArrowheads="1"/>
            </p:cNvSpPr>
            <p:nvPr/>
          </p:nvSpPr>
          <p:spPr bwMode="auto">
            <a:xfrm rot="-10800000">
              <a:off x="8470" y="3608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48" name="Rectangle 204"/>
            <p:cNvSpPr>
              <a:spLocks noChangeAspect="1" noChangeArrowheads="1"/>
            </p:cNvSpPr>
            <p:nvPr/>
          </p:nvSpPr>
          <p:spPr bwMode="auto">
            <a:xfrm rot="-5400000">
              <a:off x="7580" y="2713"/>
              <a:ext cx="88" cy="187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49" name="Rectangle 205"/>
            <p:cNvSpPr>
              <a:spLocks noChangeAspect="1" noChangeArrowheads="1"/>
            </p:cNvSpPr>
            <p:nvPr/>
          </p:nvSpPr>
          <p:spPr bwMode="auto">
            <a:xfrm rot="-5400000">
              <a:off x="7581" y="3822"/>
              <a:ext cx="85" cy="187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50" name="Rectangle 206"/>
            <p:cNvSpPr>
              <a:spLocks noChangeAspect="1" noChangeArrowheads="1"/>
            </p:cNvSpPr>
            <p:nvPr/>
          </p:nvSpPr>
          <p:spPr bwMode="auto">
            <a:xfrm rot="-10800000">
              <a:off x="7897" y="4718"/>
              <a:ext cx="92" cy="649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51" name="Rectangle 207"/>
            <p:cNvSpPr>
              <a:spLocks noChangeAspect="1" noChangeArrowheads="1"/>
            </p:cNvSpPr>
            <p:nvPr/>
          </p:nvSpPr>
          <p:spPr bwMode="auto">
            <a:xfrm rot="10800000" flipH="1">
              <a:off x="7897" y="3034"/>
              <a:ext cx="92" cy="662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52" name="Rectangle 208"/>
            <p:cNvSpPr>
              <a:spLocks noChangeAspect="1" noChangeArrowheads="1"/>
            </p:cNvSpPr>
            <p:nvPr/>
          </p:nvSpPr>
          <p:spPr bwMode="auto">
            <a:xfrm rot="-10800000">
              <a:off x="6792" y="4803"/>
              <a:ext cx="92" cy="564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53" name="Rectangle 209"/>
            <p:cNvSpPr>
              <a:spLocks noChangeAspect="1" noChangeArrowheads="1"/>
            </p:cNvSpPr>
            <p:nvPr/>
          </p:nvSpPr>
          <p:spPr bwMode="auto">
            <a:xfrm rot="-10800000">
              <a:off x="6792" y="3031"/>
              <a:ext cx="92" cy="573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54" name="Rectangle 210"/>
            <p:cNvSpPr>
              <a:spLocks noChangeAspect="1" noChangeArrowheads="1"/>
            </p:cNvSpPr>
            <p:nvPr/>
          </p:nvSpPr>
          <p:spPr bwMode="auto">
            <a:xfrm rot="-10800000">
              <a:off x="6792" y="3696"/>
              <a:ext cx="92" cy="1022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55" name="Rectangle 211"/>
            <p:cNvSpPr>
              <a:spLocks noChangeAspect="1" noChangeArrowheads="1"/>
            </p:cNvSpPr>
            <p:nvPr/>
          </p:nvSpPr>
          <p:spPr bwMode="auto">
            <a:xfrm flipV="1">
              <a:off x="6884" y="4803"/>
              <a:ext cx="1010" cy="56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56" name="Rectangle 212"/>
            <p:cNvSpPr>
              <a:spLocks noChangeAspect="1" noChangeArrowheads="1"/>
            </p:cNvSpPr>
            <p:nvPr/>
          </p:nvSpPr>
          <p:spPr bwMode="auto">
            <a:xfrm flipV="1">
              <a:off x="6887" y="3034"/>
              <a:ext cx="1010" cy="56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57" name="Rectangle 213"/>
            <p:cNvSpPr>
              <a:spLocks noChangeAspect="1" noChangeArrowheads="1"/>
            </p:cNvSpPr>
            <p:nvPr/>
          </p:nvSpPr>
          <p:spPr bwMode="auto">
            <a:xfrm flipV="1">
              <a:off x="6887" y="3696"/>
              <a:ext cx="1581" cy="102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358" name="Group 214"/>
          <p:cNvGrpSpPr>
            <a:grpSpLocks noChangeAspect="1"/>
          </p:cNvGrpSpPr>
          <p:nvPr/>
        </p:nvGrpSpPr>
        <p:grpSpPr bwMode="auto">
          <a:xfrm rot="5400000">
            <a:off x="3666331" y="3087983"/>
            <a:ext cx="242887" cy="322263"/>
            <a:chOff x="6685" y="2939"/>
            <a:chExt cx="1877" cy="2520"/>
          </a:xfrm>
        </p:grpSpPr>
        <p:sp>
          <p:nvSpPr>
            <p:cNvPr id="646359" name="Rectangle 215"/>
            <p:cNvSpPr>
              <a:spLocks noChangeAspect="1" noChangeArrowheads="1"/>
            </p:cNvSpPr>
            <p:nvPr/>
          </p:nvSpPr>
          <p:spPr bwMode="auto">
            <a:xfrm rot="-5400000">
              <a:off x="7345" y="2386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60" name="Rectangle 216"/>
            <p:cNvSpPr>
              <a:spLocks noChangeAspect="1" noChangeArrowheads="1"/>
            </p:cNvSpPr>
            <p:nvPr/>
          </p:nvSpPr>
          <p:spPr bwMode="auto">
            <a:xfrm rot="-5400000">
              <a:off x="7345" y="4814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61" name="Rectangle 217"/>
            <p:cNvSpPr>
              <a:spLocks noChangeAspect="1" noChangeArrowheads="1"/>
            </p:cNvSpPr>
            <p:nvPr/>
          </p:nvSpPr>
          <p:spPr bwMode="auto">
            <a:xfrm rot="-10800000">
              <a:off x="8470" y="3608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62" name="Rectangle 218"/>
            <p:cNvSpPr>
              <a:spLocks noChangeAspect="1" noChangeArrowheads="1"/>
            </p:cNvSpPr>
            <p:nvPr/>
          </p:nvSpPr>
          <p:spPr bwMode="auto">
            <a:xfrm rot="-5400000">
              <a:off x="7580" y="2713"/>
              <a:ext cx="88" cy="187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63" name="Rectangle 219"/>
            <p:cNvSpPr>
              <a:spLocks noChangeAspect="1" noChangeArrowheads="1"/>
            </p:cNvSpPr>
            <p:nvPr/>
          </p:nvSpPr>
          <p:spPr bwMode="auto">
            <a:xfrm rot="-5400000">
              <a:off x="7581" y="3822"/>
              <a:ext cx="85" cy="187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64" name="Rectangle 220"/>
            <p:cNvSpPr>
              <a:spLocks noChangeAspect="1" noChangeArrowheads="1"/>
            </p:cNvSpPr>
            <p:nvPr/>
          </p:nvSpPr>
          <p:spPr bwMode="auto">
            <a:xfrm rot="-10800000">
              <a:off x="7897" y="4718"/>
              <a:ext cx="92" cy="649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65" name="Rectangle 221"/>
            <p:cNvSpPr>
              <a:spLocks noChangeAspect="1" noChangeArrowheads="1"/>
            </p:cNvSpPr>
            <p:nvPr/>
          </p:nvSpPr>
          <p:spPr bwMode="auto">
            <a:xfrm rot="10800000" flipH="1">
              <a:off x="7897" y="3034"/>
              <a:ext cx="92" cy="662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66" name="Rectangle 222"/>
            <p:cNvSpPr>
              <a:spLocks noChangeAspect="1" noChangeArrowheads="1"/>
            </p:cNvSpPr>
            <p:nvPr/>
          </p:nvSpPr>
          <p:spPr bwMode="auto">
            <a:xfrm rot="-10800000">
              <a:off x="6792" y="4803"/>
              <a:ext cx="92" cy="564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67" name="Rectangle 223"/>
            <p:cNvSpPr>
              <a:spLocks noChangeAspect="1" noChangeArrowheads="1"/>
            </p:cNvSpPr>
            <p:nvPr/>
          </p:nvSpPr>
          <p:spPr bwMode="auto">
            <a:xfrm rot="-10800000">
              <a:off x="6792" y="3031"/>
              <a:ext cx="92" cy="573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68" name="Rectangle 224"/>
            <p:cNvSpPr>
              <a:spLocks noChangeAspect="1" noChangeArrowheads="1"/>
            </p:cNvSpPr>
            <p:nvPr/>
          </p:nvSpPr>
          <p:spPr bwMode="auto">
            <a:xfrm rot="-10800000">
              <a:off x="6792" y="3696"/>
              <a:ext cx="92" cy="1022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69" name="Rectangle 225"/>
            <p:cNvSpPr>
              <a:spLocks noChangeAspect="1" noChangeArrowheads="1"/>
            </p:cNvSpPr>
            <p:nvPr/>
          </p:nvSpPr>
          <p:spPr bwMode="auto">
            <a:xfrm flipV="1">
              <a:off x="6884" y="4803"/>
              <a:ext cx="1010" cy="56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70" name="Rectangle 226"/>
            <p:cNvSpPr>
              <a:spLocks noChangeAspect="1" noChangeArrowheads="1"/>
            </p:cNvSpPr>
            <p:nvPr/>
          </p:nvSpPr>
          <p:spPr bwMode="auto">
            <a:xfrm flipV="1">
              <a:off x="6887" y="3034"/>
              <a:ext cx="1010" cy="56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71" name="Rectangle 227"/>
            <p:cNvSpPr>
              <a:spLocks noChangeAspect="1" noChangeArrowheads="1"/>
            </p:cNvSpPr>
            <p:nvPr/>
          </p:nvSpPr>
          <p:spPr bwMode="auto">
            <a:xfrm flipV="1">
              <a:off x="6887" y="3696"/>
              <a:ext cx="1581" cy="102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372" name="Group 228"/>
          <p:cNvGrpSpPr>
            <a:grpSpLocks noChangeAspect="1"/>
          </p:cNvGrpSpPr>
          <p:nvPr/>
        </p:nvGrpSpPr>
        <p:grpSpPr bwMode="auto">
          <a:xfrm>
            <a:off x="2893218" y="3054646"/>
            <a:ext cx="711200" cy="279400"/>
            <a:chOff x="1753" y="1676"/>
            <a:chExt cx="332" cy="130"/>
          </a:xfrm>
        </p:grpSpPr>
        <p:sp>
          <p:nvSpPr>
            <p:cNvPr id="646373" name="Freeform 229"/>
            <p:cNvSpPr>
              <a:spLocks noChangeAspect="1"/>
            </p:cNvSpPr>
            <p:nvPr/>
          </p:nvSpPr>
          <p:spPr bwMode="auto">
            <a:xfrm flipV="1">
              <a:off x="1858" y="1676"/>
              <a:ext cx="123" cy="106"/>
            </a:xfrm>
            <a:custGeom>
              <a:avLst/>
              <a:gdLst>
                <a:gd name="T0" fmla="*/ 0 w 2052"/>
                <a:gd name="T1" fmla="*/ 0 h 1767"/>
                <a:gd name="T2" fmla="*/ 2051 w 2052"/>
                <a:gd name="T3" fmla="*/ 0 h 1767"/>
                <a:gd name="T4" fmla="*/ 2052 w 2052"/>
                <a:gd name="T5" fmla="*/ 969 h 1767"/>
                <a:gd name="T6" fmla="*/ 1538 w 2052"/>
                <a:gd name="T7" fmla="*/ 969 h 1767"/>
                <a:gd name="T8" fmla="*/ 1538 w 2052"/>
                <a:gd name="T9" fmla="*/ 1767 h 1767"/>
                <a:gd name="T10" fmla="*/ 569 w 2052"/>
                <a:gd name="T11" fmla="*/ 1767 h 1767"/>
                <a:gd name="T12" fmla="*/ 569 w 2052"/>
                <a:gd name="T13" fmla="*/ 969 h 1767"/>
                <a:gd name="T14" fmla="*/ 0 w 2052"/>
                <a:gd name="T15" fmla="*/ 969 h 1767"/>
                <a:gd name="T16" fmla="*/ 0 w 2052"/>
                <a:gd name="T17" fmla="*/ 0 h 1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2" h="1767">
                  <a:moveTo>
                    <a:pt x="0" y="0"/>
                  </a:moveTo>
                  <a:lnTo>
                    <a:pt x="2051" y="0"/>
                  </a:lnTo>
                  <a:lnTo>
                    <a:pt x="2052" y="969"/>
                  </a:lnTo>
                  <a:lnTo>
                    <a:pt x="1538" y="969"/>
                  </a:lnTo>
                  <a:lnTo>
                    <a:pt x="1538" y="1767"/>
                  </a:lnTo>
                  <a:lnTo>
                    <a:pt x="569" y="1767"/>
                  </a:lnTo>
                  <a:lnTo>
                    <a:pt x="569" y="969"/>
                  </a:lnTo>
                  <a:lnTo>
                    <a:pt x="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74" name="Rectangle 230"/>
            <p:cNvSpPr>
              <a:spLocks noChangeAspect="1" noChangeArrowheads="1"/>
            </p:cNvSpPr>
            <p:nvPr/>
          </p:nvSpPr>
          <p:spPr bwMode="auto">
            <a:xfrm flipH="1" flipV="1">
              <a:off x="1806" y="1781"/>
              <a:ext cx="39" cy="1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75" name="Rectangle 231"/>
            <p:cNvSpPr>
              <a:spLocks noChangeAspect="1" noChangeArrowheads="1"/>
            </p:cNvSpPr>
            <p:nvPr/>
          </p:nvSpPr>
          <p:spPr bwMode="auto">
            <a:xfrm flipH="1" flipV="1">
              <a:off x="1775" y="1781"/>
              <a:ext cx="31" cy="24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76" name="Rectangle 232"/>
            <p:cNvSpPr>
              <a:spLocks noChangeAspect="1" noChangeArrowheads="1"/>
            </p:cNvSpPr>
            <p:nvPr/>
          </p:nvSpPr>
          <p:spPr bwMode="auto">
            <a:xfrm rot="10800000" flipH="1" flipV="1">
              <a:off x="1753" y="1723"/>
              <a:ext cx="332" cy="58"/>
            </a:xfrm>
            <a:prstGeom prst="rect">
              <a:avLst/>
            </a:prstGeom>
            <a:solidFill>
              <a:srgbClr val="C0C0C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77" name="Rectangle 233"/>
            <p:cNvSpPr>
              <a:spLocks noChangeAspect="1" noChangeArrowheads="1"/>
            </p:cNvSpPr>
            <p:nvPr/>
          </p:nvSpPr>
          <p:spPr bwMode="auto">
            <a:xfrm flipH="1" flipV="1">
              <a:off x="2018" y="1782"/>
              <a:ext cx="39" cy="1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78" name="Rectangle 234"/>
            <p:cNvSpPr>
              <a:spLocks noChangeAspect="1" noChangeArrowheads="1"/>
            </p:cNvSpPr>
            <p:nvPr/>
          </p:nvSpPr>
          <p:spPr bwMode="auto">
            <a:xfrm flipH="1" flipV="1">
              <a:off x="1987" y="1782"/>
              <a:ext cx="31" cy="24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46379" name="Line 235"/>
          <p:cNvSpPr>
            <a:spLocks noChangeAspect="1" noChangeShapeType="1"/>
          </p:cNvSpPr>
          <p:nvPr/>
        </p:nvSpPr>
        <p:spPr bwMode="auto">
          <a:xfrm flipV="1">
            <a:off x="3194843" y="3156246"/>
            <a:ext cx="1174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46380" name="Group 236"/>
          <p:cNvGrpSpPr>
            <a:grpSpLocks noChangeAspect="1"/>
          </p:cNvGrpSpPr>
          <p:nvPr/>
        </p:nvGrpSpPr>
        <p:grpSpPr bwMode="auto">
          <a:xfrm flipV="1">
            <a:off x="3709193" y="3376908"/>
            <a:ext cx="153988" cy="301625"/>
            <a:chOff x="3425" y="1602"/>
            <a:chExt cx="300" cy="588"/>
          </a:xfrm>
        </p:grpSpPr>
        <p:sp>
          <p:nvSpPr>
            <p:cNvPr id="646381" name="Rectangle 237"/>
            <p:cNvSpPr>
              <a:spLocks noChangeAspect="1" noChangeArrowheads="1"/>
            </p:cNvSpPr>
            <p:nvPr/>
          </p:nvSpPr>
          <p:spPr bwMode="auto">
            <a:xfrm rot="16200000" flipH="1">
              <a:off x="3304" y="1775"/>
              <a:ext cx="542" cy="242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82" name="Rectangle 238"/>
            <p:cNvSpPr>
              <a:spLocks noChangeAspect="1" noChangeArrowheads="1"/>
            </p:cNvSpPr>
            <p:nvPr/>
          </p:nvSpPr>
          <p:spPr bwMode="auto">
            <a:xfrm rot="-5400000">
              <a:off x="3563" y="1464"/>
              <a:ext cx="23" cy="300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83" name="Rectangle 239"/>
            <p:cNvSpPr>
              <a:spLocks noChangeAspect="1" noChangeArrowheads="1"/>
            </p:cNvSpPr>
            <p:nvPr/>
          </p:nvSpPr>
          <p:spPr bwMode="auto">
            <a:xfrm rot="-5400000">
              <a:off x="3563" y="2029"/>
              <a:ext cx="23" cy="300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384" name="Group 240"/>
          <p:cNvGrpSpPr>
            <a:grpSpLocks noChangeAspect="1"/>
          </p:cNvGrpSpPr>
          <p:nvPr/>
        </p:nvGrpSpPr>
        <p:grpSpPr bwMode="auto">
          <a:xfrm rot="5400000" flipV="1">
            <a:off x="6023768" y="3081633"/>
            <a:ext cx="179388" cy="280988"/>
            <a:chOff x="4118" y="2701"/>
            <a:chExt cx="1393" cy="2179"/>
          </a:xfrm>
        </p:grpSpPr>
        <p:sp>
          <p:nvSpPr>
            <p:cNvPr id="646385" name="Rectangle 241"/>
            <p:cNvSpPr>
              <a:spLocks noChangeAspect="1" noChangeArrowheads="1"/>
            </p:cNvSpPr>
            <p:nvPr/>
          </p:nvSpPr>
          <p:spPr bwMode="auto">
            <a:xfrm rot="16200000" flipH="1">
              <a:off x="4142" y="3272"/>
              <a:ext cx="107" cy="155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86" name="Rectangle 242"/>
            <p:cNvSpPr>
              <a:spLocks noChangeAspect="1" noChangeArrowheads="1"/>
            </p:cNvSpPr>
            <p:nvPr/>
          </p:nvSpPr>
          <p:spPr bwMode="auto">
            <a:xfrm rot="-5400000">
              <a:off x="4769" y="2525"/>
              <a:ext cx="92" cy="1197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87" name="Rectangle 243"/>
            <p:cNvSpPr>
              <a:spLocks noChangeAspect="1" noChangeArrowheads="1"/>
            </p:cNvSpPr>
            <p:nvPr/>
          </p:nvSpPr>
          <p:spPr bwMode="auto">
            <a:xfrm rot="-5400000">
              <a:off x="4769" y="2148"/>
              <a:ext cx="92" cy="1197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88" name="Rectangle 244"/>
            <p:cNvSpPr>
              <a:spLocks noChangeAspect="1" noChangeArrowheads="1"/>
            </p:cNvSpPr>
            <p:nvPr/>
          </p:nvSpPr>
          <p:spPr bwMode="auto">
            <a:xfrm rot="16200000" flipH="1">
              <a:off x="4672" y="2394"/>
              <a:ext cx="285" cy="1083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89" name="Rectangle 245"/>
            <p:cNvSpPr>
              <a:spLocks noChangeAspect="1" noChangeArrowheads="1"/>
            </p:cNvSpPr>
            <p:nvPr/>
          </p:nvSpPr>
          <p:spPr bwMode="auto">
            <a:xfrm rot="16200000" flipH="1">
              <a:off x="3960" y="3483"/>
              <a:ext cx="1710" cy="1083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90" name="Rectangle 246"/>
            <p:cNvSpPr>
              <a:spLocks noChangeAspect="1" noChangeArrowheads="1"/>
            </p:cNvSpPr>
            <p:nvPr/>
          </p:nvSpPr>
          <p:spPr bwMode="auto">
            <a:xfrm rot="16200000" flipH="1">
              <a:off x="5380" y="4650"/>
              <a:ext cx="107" cy="155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46391" name="Rectangle 247"/>
          <p:cNvSpPr>
            <a:spLocks noChangeAspect="1" noChangeArrowheads="1"/>
          </p:cNvSpPr>
          <p:nvPr/>
        </p:nvSpPr>
        <p:spPr bwMode="auto">
          <a:xfrm rot="10800000" flipV="1">
            <a:off x="4902993" y="3145133"/>
            <a:ext cx="14288" cy="153988"/>
          </a:xfrm>
          <a:prstGeom prst="rect">
            <a:avLst/>
          </a:prstGeom>
          <a:solidFill>
            <a:srgbClr val="C0C0C0">
              <a:alpha val="89999"/>
            </a:srgb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46392" name="Rectangle 248"/>
          <p:cNvSpPr>
            <a:spLocks noChangeAspect="1" noChangeArrowheads="1"/>
          </p:cNvSpPr>
          <p:nvPr/>
        </p:nvSpPr>
        <p:spPr bwMode="auto">
          <a:xfrm rot="10800000" flipV="1">
            <a:off x="5630068" y="3148308"/>
            <a:ext cx="15875" cy="153988"/>
          </a:xfrm>
          <a:prstGeom prst="rect">
            <a:avLst/>
          </a:prstGeom>
          <a:solidFill>
            <a:srgbClr val="C0C0C0">
              <a:alpha val="89999"/>
            </a:srgb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646393" name="Group 249"/>
          <p:cNvGrpSpPr>
            <a:grpSpLocks noChangeAspect="1"/>
          </p:cNvGrpSpPr>
          <p:nvPr/>
        </p:nvGrpSpPr>
        <p:grpSpPr bwMode="auto">
          <a:xfrm flipV="1">
            <a:off x="4663281" y="3376908"/>
            <a:ext cx="153987" cy="301625"/>
            <a:chOff x="3425" y="1602"/>
            <a:chExt cx="300" cy="588"/>
          </a:xfrm>
        </p:grpSpPr>
        <p:sp>
          <p:nvSpPr>
            <p:cNvPr id="646394" name="Rectangle 250"/>
            <p:cNvSpPr>
              <a:spLocks noChangeAspect="1" noChangeArrowheads="1"/>
            </p:cNvSpPr>
            <p:nvPr/>
          </p:nvSpPr>
          <p:spPr bwMode="auto">
            <a:xfrm rot="16200000" flipH="1">
              <a:off x="3304" y="1775"/>
              <a:ext cx="542" cy="242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95" name="Rectangle 251"/>
            <p:cNvSpPr>
              <a:spLocks noChangeAspect="1" noChangeArrowheads="1"/>
            </p:cNvSpPr>
            <p:nvPr/>
          </p:nvSpPr>
          <p:spPr bwMode="auto">
            <a:xfrm rot="-5400000">
              <a:off x="3563" y="1464"/>
              <a:ext cx="23" cy="300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396" name="Rectangle 252"/>
            <p:cNvSpPr>
              <a:spLocks noChangeAspect="1" noChangeArrowheads="1"/>
            </p:cNvSpPr>
            <p:nvPr/>
          </p:nvSpPr>
          <p:spPr bwMode="auto">
            <a:xfrm rot="-5400000">
              <a:off x="3563" y="2029"/>
              <a:ext cx="23" cy="300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397" name="Group 253"/>
          <p:cNvGrpSpPr>
            <a:grpSpLocks noChangeAspect="1"/>
          </p:cNvGrpSpPr>
          <p:nvPr/>
        </p:nvGrpSpPr>
        <p:grpSpPr bwMode="auto">
          <a:xfrm rot="16200000" flipV="1">
            <a:off x="5160168" y="3040358"/>
            <a:ext cx="225425" cy="263525"/>
            <a:chOff x="4729" y="3477"/>
            <a:chExt cx="1767" cy="2052"/>
          </a:xfrm>
        </p:grpSpPr>
        <p:sp>
          <p:nvSpPr>
            <p:cNvPr id="646398" name="Line 254"/>
            <p:cNvSpPr>
              <a:spLocks noChangeAspect="1" noChangeShapeType="1"/>
            </p:cNvSpPr>
            <p:nvPr/>
          </p:nvSpPr>
          <p:spPr bwMode="auto">
            <a:xfrm>
              <a:off x="4729" y="5529"/>
              <a:ext cx="96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399" name="Line 255"/>
            <p:cNvSpPr>
              <a:spLocks noChangeAspect="1" noChangeShapeType="1"/>
            </p:cNvSpPr>
            <p:nvPr/>
          </p:nvSpPr>
          <p:spPr bwMode="auto">
            <a:xfrm flipV="1">
              <a:off x="5698" y="4959"/>
              <a:ext cx="0" cy="57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400" name="Line 256"/>
            <p:cNvSpPr>
              <a:spLocks noChangeAspect="1" noChangeShapeType="1"/>
            </p:cNvSpPr>
            <p:nvPr/>
          </p:nvSpPr>
          <p:spPr bwMode="auto">
            <a:xfrm>
              <a:off x="5698" y="4959"/>
              <a:ext cx="79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401" name="Line 257"/>
            <p:cNvSpPr>
              <a:spLocks noChangeAspect="1" noChangeShapeType="1"/>
            </p:cNvSpPr>
            <p:nvPr/>
          </p:nvSpPr>
          <p:spPr bwMode="auto">
            <a:xfrm flipV="1">
              <a:off x="6496" y="3990"/>
              <a:ext cx="0" cy="9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402" name="Line 258"/>
            <p:cNvSpPr>
              <a:spLocks noChangeAspect="1" noChangeShapeType="1"/>
            </p:cNvSpPr>
            <p:nvPr/>
          </p:nvSpPr>
          <p:spPr bwMode="auto">
            <a:xfrm flipH="1">
              <a:off x="5698" y="3990"/>
              <a:ext cx="79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403" name="Line 259"/>
            <p:cNvSpPr>
              <a:spLocks noChangeAspect="1" noChangeShapeType="1"/>
            </p:cNvSpPr>
            <p:nvPr/>
          </p:nvSpPr>
          <p:spPr bwMode="auto">
            <a:xfrm flipV="1">
              <a:off x="5698" y="3477"/>
              <a:ext cx="0" cy="5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404" name="Line 260"/>
            <p:cNvSpPr>
              <a:spLocks noChangeAspect="1" noChangeShapeType="1"/>
            </p:cNvSpPr>
            <p:nvPr/>
          </p:nvSpPr>
          <p:spPr bwMode="auto">
            <a:xfrm flipH="1">
              <a:off x="4729" y="3477"/>
              <a:ext cx="96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6405" name="Line 261"/>
            <p:cNvSpPr>
              <a:spLocks noChangeAspect="1" noChangeShapeType="1"/>
            </p:cNvSpPr>
            <p:nvPr/>
          </p:nvSpPr>
          <p:spPr bwMode="auto">
            <a:xfrm flipV="1">
              <a:off x="4729" y="3477"/>
              <a:ext cx="0" cy="20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406" name="Group 262"/>
          <p:cNvGrpSpPr>
            <a:grpSpLocks noChangeAspect="1"/>
          </p:cNvGrpSpPr>
          <p:nvPr/>
        </p:nvGrpSpPr>
        <p:grpSpPr bwMode="auto">
          <a:xfrm rot="-5400000" flipH="1" flipV="1">
            <a:off x="4343399" y="3082427"/>
            <a:ext cx="179388" cy="279400"/>
            <a:chOff x="4118" y="2701"/>
            <a:chExt cx="1393" cy="2179"/>
          </a:xfrm>
        </p:grpSpPr>
        <p:sp>
          <p:nvSpPr>
            <p:cNvPr id="646407" name="Rectangle 263"/>
            <p:cNvSpPr>
              <a:spLocks noChangeAspect="1" noChangeArrowheads="1"/>
            </p:cNvSpPr>
            <p:nvPr/>
          </p:nvSpPr>
          <p:spPr bwMode="auto">
            <a:xfrm rot="16200000" flipH="1">
              <a:off x="4142" y="3272"/>
              <a:ext cx="107" cy="155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08" name="Rectangle 264"/>
            <p:cNvSpPr>
              <a:spLocks noChangeAspect="1" noChangeArrowheads="1"/>
            </p:cNvSpPr>
            <p:nvPr/>
          </p:nvSpPr>
          <p:spPr bwMode="auto">
            <a:xfrm rot="-5400000">
              <a:off x="4769" y="2525"/>
              <a:ext cx="92" cy="1197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09" name="Rectangle 265"/>
            <p:cNvSpPr>
              <a:spLocks noChangeAspect="1" noChangeArrowheads="1"/>
            </p:cNvSpPr>
            <p:nvPr/>
          </p:nvSpPr>
          <p:spPr bwMode="auto">
            <a:xfrm rot="-5400000">
              <a:off x="4769" y="2148"/>
              <a:ext cx="92" cy="1197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10" name="Rectangle 266"/>
            <p:cNvSpPr>
              <a:spLocks noChangeAspect="1" noChangeArrowheads="1"/>
            </p:cNvSpPr>
            <p:nvPr/>
          </p:nvSpPr>
          <p:spPr bwMode="auto">
            <a:xfrm rot="16200000" flipH="1">
              <a:off x="4672" y="2394"/>
              <a:ext cx="285" cy="1083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11" name="Rectangle 267"/>
            <p:cNvSpPr>
              <a:spLocks noChangeAspect="1" noChangeArrowheads="1"/>
            </p:cNvSpPr>
            <p:nvPr/>
          </p:nvSpPr>
          <p:spPr bwMode="auto">
            <a:xfrm rot="16200000" flipH="1">
              <a:off x="3960" y="3483"/>
              <a:ext cx="1710" cy="1083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12" name="Rectangle 268"/>
            <p:cNvSpPr>
              <a:spLocks noChangeAspect="1" noChangeArrowheads="1"/>
            </p:cNvSpPr>
            <p:nvPr/>
          </p:nvSpPr>
          <p:spPr bwMode="auto">
            <a:xfrm rot="16200000" flipH="1">
              <a:off x="5380" y="4650"/>
              <a:ext cx="107" cy="155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46413" name="Rectangle 269"/>
          <p:cNvSpPr>
            <a:spLocks noChangeAspect="1" noChangeArrowheads="1"/>
          </p:cNvSpPr>
          <p:nvPr/>
        </p:nvSpPr>
        <p:spPr bwMode="auto">
          <a:xfrm rot="5400000" flipV="1">
            <a:off x="5271293" y="2976858"/>
            <a:ext cx="12700" cy="152400"/>
          </a:xfrm>
          <a:prstGeom prst="rect">
            <a:avLst/>
          </a:prstGeom>
          <a:solidFill>
            <a:srgbClr val="C0C0C0">
              <a:alpha val="89999"/>
            </a:srgb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646414" name="Group 270"/>
          <p:cNvGrpSpPr>
            <a:grpSpLocks noChangeAspect="1"/>
          </p:cNvGrpSpPr>
          <p:nvPr/>
        </p:nvGrpSpPr>
        <p:grpSpPr bwMode="auto">
          <a:xfrm rot="5400000">
            <a:off x="4618830" y="3089571"/>
            <a:ext cx="239713" cy="325438"/>
            <a:chOff x="6685" y="2939"/>
            <a:chExt cx="1877" cy="2520"/>
          </a:xfrm>
        </p:grpSpPr>
        <p:sp>
          <p:nvSpPr>
            <p:cNvPr id="646415" name="Rectangle 271"/>
            <p:cNvSpPr>
              <a:spLocks noChangeAspect="1" noChangeArrowheads="1"/>
            </p:cNvSpPr>
            <p:nvPr/>
          </p:nvSpPr>
          <p:spPr bwMode="auto">
            <a:xfrm rot="-5400000">
              <a:off x="7345" y="2386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16" name="Rectangle 272"/>
            <p:cNvSpPr>
              <a:spLocks noChangeAspect="1" noChangeArrowheads="1"/>
            </p:cNvSpPr>
            <p:nvPr/>
          </p:nvSpPr>
          <p:spPr bwMode="auto">
            <a:xfrm rot="-5400000">
              <a:off x="7345" y="4814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17" name="Rectangle 273"/>
            <p:cNvSpPr>
              <a:spLocks noChangeAspect="1" noChangeArrowheads="1"/>
            </p:cNvSpPr>
            <p:nvPr/>
          </p:nvSpPr>
          <p:spPr bwMode="auto">
            <a:xfrm rot="-10800000">
              <a:off x="8470" y="3608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18" name="Rectangle 274"/>
            <p:cNvSpPr>
              <a:spLocks noChangeAspect="1" noChangeArrowheads="1"/>
            </p:cNvSpPr>
            <p:nvPr/>
          </p:nvSpPr>
          <p:spPr bwMode="auto">
            <a:xfrm rot="-5400000">
              <a:off x="7580" y="2713"/>
              <a:ext cx="88" cy="187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19" name="Rectangle 275"/>
            <p:cNvSpPr>
              <a:spLocks noChangeAspect="1" noChangeArrowheads="1"/>
            </p:cNvSpPr>
            <p:nvPr/>
          </p:nvSpPr>
          <p:spPr bwMode="auto">
            <a:xfrm rot="-5400000">
              <a:off x="7581" y="3822"/>
              <a:ext cx="85" cy="187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20" name="Rectangle 276"/>
            <p:cNvSpPr>
              <a:spLocks noChangeAspect="1" noChangeArrowheads="1"/>
            </p:cNvSpPr>
            <p:nvPr/>
          </p:nvSpPr>
          <p:spPr bwMode="auto">
            <a:xfrm rot="-10800000">
              <a:off x="7897" y="4718"/>
              <a:ext cx="92" cy="649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21" name="Rectangle 277"/>
            <p:cNvSpPr>
              <a:spLocks noChangeAspect="1" noChangeArrowheads="1"/>
            </p:cNvSpPr>
            <p:nvPr/>
          </p:nvSpPr>
          <p:spPr bwMode="auto">
            <a:xfrm rot="10800000" flipH="1">
              <a:off x="7897" y="3034"/>
              <a:ext cx="92" cy="662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22" name="Rectangle 278"/>
            <p:cNvSpPr>
              <a:spLocks noChangeAspect="1" noChangeArrowheads="1"/>
            </p:cNvSpPr>
            <p:nvPr/>
          </p:nvSpPr>
          <p:spPr bwMode="auto">
            <a:xfrm rot="-10800000">
              <a:off x="6792" y="4803"/>
              <a:ext cx="92" cy="564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23" name="Rectangle 279"/>
            <p:cNvSpPr>
              <a:spLocks noChangeAspect="1" noChangeArrowheads="1"/>
            </p:cNvSpPr>
            <p:nvPr/>
          </p:nvSpPr>
          <p:spPr bwMode="auto">
            <a:xfrm rot="-10800000">
              <a:off x="6792" y="3031"/>
              <a:ext cx="92" cy="573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24" name="Rectangle 280"/>
            <p:cNvSpPr>
              <a:spLocks noChangeAspect="1" noChangeArrowheads="1"/>
            </p:cNvSpPr>
            <p:nvPr/>
          </p:nvSpPr>
          <p:spPr bwMode="auto">
            <a:xfrm rot="-10800000">
              <a:off x="6792" y="3696"/>
              <a:ext cx="92" cy="1022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25" name="Rectangle 281"/>
            <p:cNvSpPr>
              <a:spLocks noChangeAspect="1" noChangeArrowheads="1"/>
            </p:cNvSpPr>
            <p:nvPr/>
          </p:nvSpPr>
          <p:spPr bwMode="auto">
            <a:xfrm flipV="1">
              <a:off x="6884" y="4803"/>
              <a:ext cx="1010" cy="56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26" name="Rectangle 282"/>
            <p:cNvSpPr>
              <a:spLocks noChangeAspect="1" noChangeArrowheads="1"/>
            </p:cNvSpPr>
            <p:nvPr/>
          </p:nvSpPr>
          <p:spPr bwMode="auto">
            <a:xfrm flipV="1">
              <a:off x="6887" y="3034"/>
              <a:ext cx="1010" cy="56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27" name="Rectangle 283"/>
            <p:cNvSpPr>
              <a:spLocks noChangeAspect="1" noChangeArrowheads="1"/>
            </p:cNvSpPr>
            <p:nvPr/>
          </p:nvSpPr>
          <p:spPr bwMode="auto">
            <a:xfrm flipV="1">
              <a:off x="6887" y="3696"/>
              <a:ext cx="1581" cy="102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428" name="Group 284"/>
          <p:cNvGrpSpPr>
            <a:grpSpLocks noChangeAspect="1"/>
          </p:cNvGrpSpPr>
          <p:nvPr/>
        </p:nvGrpSpPr>
        <p:grpSpPr bwMode="auto">
          <a:xfrm rot="5400000">
            <a:off x="5691186" y="3090365"/>
            <a:ext cx="239713" cy="323850"/>
            <a:chOff x="6685" y="2939"/>
            <a:chExt cx="1877" cy="2520"/>
          </a:xfrm>
        </p:grpSpPr>
        <p:sp>
          <p:nvSpPr>
            <p:cNvPr id="646429" name="Rectangle 285"/>
            <p:cNvSpPr>
              <a:spLocks noChangeAspect="1" noChangeArrowheads="1"/>
            </p:cNvSpPr>
            <p:nvPr/>
          </p:nvSpPr>
          <p:spPr bwMode="auto">
            <a:xfrm rot="-5400000">
              <a:off x="7345" y="2386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30" name="Rectangle 286"/>
            <p:cNvSpPr>
              <a:spLocks noChangeAspect="1" noChangeArrowheads="1"/>
            </p:cNvSpPr>
            <p:nvPr/>
          </p:nvSpPr>
          <p:spPr bwMode="auto">
            <a:xfrm rot="-5400000">
              <a:off x="7345" y="4814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31" name="Rectangle 287"/>
            <p:cNvSpPr>
              <a:spLocks noChangeAspect="1" noChangeArrowheads="1"/>
            </p:cNvSpPr>
            <p:nvPr/>
          </p:nvSpPr>
          <p:spPr bwMode="auto">
            <a:xfrm rot="-10800000">
              <a:off x="8470" y="3608"/>
              <a:ext cx="92" cy="119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32" name="Rectangle 288"/>
            <p:cNvSpPr>
              <a:spLocks noChangeAspect="1" noChangeArrowheads="1"/>
            </p:cNvSpPr>
            <p:nvPr/>
          </p:nvSpPr>
          <p:spPr bwMode="auto">
            <a:xfrm rot="-5400000">
              <a:off x="7580" y="2713"/>
              <a:ext cx="88" cy="187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33" name="Rectangle 289"/>
            <p:cNvSpPr>
              <a:spLocks noChangeAspect="1" noChangeArrowheads="1"/>
            </p:cNvSpPr>
            <p:nvPr/>
          </p:nvSpPr>
          <p:spPr bwMode="auto">
            <a:xfrm rot="-5400000">
              <a:off x="7581" y="3822"/>
              <a:ext cx="85" cy="1877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34" name="Rectangle 290"/>
            <p:cNvSpPr>
              <a:spLocks noChangeAspect="1" noChangeArrowheads="1"/>
            </p:cNvSpPr>
            <p:nvPr/>
          </p:nvSpPr>
          <p:spPr bwMode="auto">
            <a:xfrm rot="-10800000">
              <a:off x="7897" y="4718"/>
              <a:ext cx="92" cy="649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35" name="Rectangle 291"/>
            <p:cNvSpPr>
              <a:spLocks noChangeAspect="1" noChangeArrowheads="1"/>
            </p:cNvSpPr>
            <p:nvPr/>
          </p:nvSpPr>
          <p:spPr bwMode="auto">
            <a:xfrm rot="10800000" flipH="1">
              <a:off x="7897" y="3034"/>
              <a:ext cx="92" cy="662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36" name="Rectangle 292"/>
            <p:cNvSpPr>
              <a:spLocks noChangeAspect="1" noChangeArrowheads="1"/>
            </p:cNvSpPr>
            <p:nvPr/>
          </p:nvSpPr>
          <p:spPr bwMode="auto">
            <a:xfrm rot="-10800000">
              <a:off x="6792" y="4803"/>
              <a:ext cx="92" cy="564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37" name="Rectangle 293"/>
            <p:cNvSpPr>
              <a:spLocks noChangeAspect="1" noChangeArrowheads="1"/>
            </p:cNvSpPr>
            <p:nvPr/>
          </p:nvSpPr>
          <p:spPr bwMode="auto">
            <a:xfrm rot="-10800000">
              <a:off x="6792" y="3031"/>
              <a:ext cx="92" cy="573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38" name="Rectangle 294"/>
            <p:cNvSpPr>
              <a:spLocks noChangeAspect="1" noChangeArrowheads="1"/>
            </p:cNvSpPr>
            <p:nvPr/>
          </p:nvSpPr>
          <p:spPr bwMode="auto">
            <a:xfrm rot="-10800000">
              <a:off x="6792" y="3696"/>
              <a:ext cx="92" cy="1022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39" name="Rectangle 295"/>
            <p:cNvSpPr>
              <a:spLocks noChangeAspect="1" noChangeArrowheads="1"/>
            </p:cNvSpPr>
            <p:nvPr/>
          </p:nvSpPr>
          <p:spPr bwMode="auto">
            <a:xfrm flipV="1">
              <a:off x="6884" y="4803"/>
              <a:ext cx="1010" cy="56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40" name="Rectangle 296"/>
            <p:cNvSpPr>
              <a:spLocks noChangeAspect="1" noChangeArrowheads="1"/>
            </p:cNvSpPr>
            <p:nvPr/>
          </p:nvSpPr>
          <p:spPr bwMode="auto">
            <a:xfrm flipV="1">
              <a:off x="6887" y="3034"/>
              <a:ext cx="1010" cy="56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41" name="Rectangle 297"/>
            <p:cNvSpPr>
              <a:spLocks noChangeAspect="1" noChangeArrowheads="1"/>
            </p:cNvSpPr>
            <p:nvPr/>
          </p:nvSpPr>
          <p:spPr bwMode="auto">
            <a:xfrm flipV="1">
              <a:off x="6887" y="3696"/>
              <a:ext cx="1581" cy="102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442" name="Group 298"/>
          <p:cNvGrpSpPr>
            <a:grpSpLocks noChangeAspect="1"/>
          </p:cNvGrpSpPr>
          <p:nvPr/>
        </p:nvGrpSpPr>
        <p:grpSpPr bwMode="auto">
          <a:xfrm>
            <a:off x="4917281" y="3059408"/>
            <a:ext cx="711200" cy="279400"/>
            <a:chOff x="2697" y="1678"/>
            <a:chExt cx="332" cy="130"/>
          </a:xfrm>
        </p:grpSpPr>
        <p:sp>
          <p:nvSpPr>
            <p:cNvPr id="646443" name="Freeform 299"/>
            <p:cNvSpPr>
              <a:spLocks noChangeAspect="1"/>
            </p:cNvSpPr>
            <p:nvPr/>
          </p:nvSpPr>
          <p:spPr bwMode="auto">
            <a:xfrm flipV="1">
              <a:off x="2802" y="1678"/>
              <a:ext cx="123" cy="105"/>
            </a:xfrm>
            <a:custGeom>
              <a:avLst/>
              <a:gdLst>
                <a:gd name="T0" fmla="*/ 0 w 2052"/>
                <a:gd name="T1" fmla="*/ 0 h 1767"/>
                <a:gd name="T2" fmla="*/ 2051 w 2052"/>
                <a:gd name="T3" fmla="*/ 0 h 1767"/>
                <a:gd name="T4" fmla="*/ 2052 w 2052"/>
                <a:gd name="T5" fmla="*/ 969 h 1767"/>
                <a:gd name="T6" fmla="*/ 1538 w 2052"/>
                <a:gd name="T7" fmla="*/ 969 h 1767"/>
                <a:gd name="T8" fmla="*/ 1538 w 2052"/>
                <a:gd name="T9" fmla="*/ 1767 h 1767"/>
                <a:gd name="T10" fmla="*/ 569 w 2052"/>
                <a:gd name="T11" fmla="*/ 1767 h 1767"/>
                <a:gd name="T12" fmla="*/ 569 w 2052"/>
                <a:gd name="T13" fmla="*/ 969 h 1767"/>
                <a:gd name="T14" fmla="*/ 0 w 2052"/>
                <a:gd name="T15" fmla="*/ 969 h 1767"/>
                <a:gd name="T16" fmla="*/ 0 w 2052"/>
                <a:gd name="T17" fmla="*/ 0 h 1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2" h="1767">
                  <a:moveTo>
                    <a:pt x="0" y="0"/>
                  </a:moveTo>
                  <a:lnTo>
                    <a:pt x="2051" y="0"/>
                  </a:lnTo>
                  <a:lnTo>
                    <a:pt x="2052" y="969"/>
                  </a:lnTo>
                  <a:lnTo>
                    <a:pt x="1538" y="969"/>
                  </a:lnTo>
                  <a:lnTo>
                    <a:pt x="1538" y="1767"/>
                  </a:lnTo>
                  <a:lnTo>
                    <a:pt x="569" y="1767"/>
                  </a:lnTo>
                  <a:lnTo>
                    <a:pt x="569" y="969"/>
                  </a:lnTo>
                  <a:lnTo>
                    <a:pt x="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44" name="Rectangle 300"/>
            <p:cNvSpPr>
              <a:spLocks noChangeAspect="1" noChangeArrowheads="1"/>
            </p:cNvSpPr>
            <p:nvPr/>
          </p:nvSpPr>
          <p:spPr bwMode="auto">
            <a:xfrm flipH="1" flipV="1">
              <a:off x="2750" y="1783"/>
              <a:ext cx="39" cy="1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45" name="Rectangle 301"/>
            <p:cNvSpPr>
              <a:spLocks noChangeAspect="1" noChangeArrowheads="1"/>
            </p:cNvSpPr>
            <p:nvPr/>
          </p:nvSpPr>
          <p:spPr bwMode="auto">
            <a:xfrm flipH="1" flipV="1">
              <a:off x="2719" y="1783"/>
              <a:ext cx="31" cy="24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46" name="Rectangle 302"/>
            <p:cNvSpPr>
              <a:spLocks noChangeAspect="1" noChangeArrowheads="1"/>
            </p:cNvSpPr>
            <p:nvPr/>
          </p:nvSpPr>
          <p:spPr bwMode="auto">
            <a:xfrm rot="10800000" flipH="1" flipV="1">
              <a:off x="2697" y="1725"/>
              <a:ext cx="332" cy="58"/>
            </a:xfrm>
            <a:prstGeom prst="rect">
              <a:avLst/>
            </a:prstGeom>
            <a:solidFill>
              <a:srgbClr val="C0C0C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47" name="Rectangle 303"/>
            <p:cNvSpPr>
              <a:spLocks noChangeAspect="1" noChangeArrowheads="1"/>
            </p:cNvSpPr>
            <p:nvPr/>
          </p:nvSpPr>
          <p:spPr bwMode="auto">
            <a:xfrm flipH="1" flipV="1">
              <a:off x="2962" y="1784"/>
              <a:ext cx="39" cy="1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48" name="Rectangle 304"/>
            <p:cNvSpPr>
              <a:spLocks noChangeAspect="1" noChangeArrowheads="1"/>
            </p:cNvSpPr>
            <p:nvPr/>
          </p:nvSpPr>
          <p:spPr bwMode="auto">
            <a:xfrm flipH="1" flipV="1">
              <a:off x="2931" y="1784"/>
              <a:ext cx="31" cy="24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46449" name="Line 305"/>
          <p:cNvSpPr>
            <a:spLocks noChangeAspect="1" noChangeShapeType="1"/>
          </p:cNvSpPr>
          <p:nvPr/>
        </p:nvSpPr>
        <p:spPr bwMode="auto">
          <a:xfrm flipV="1">
            <a:off x="5218906" y="3161008"/>
            <a:ext cx="1174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46450" name="Group 306"/>
          <p:cNvGrpSpPr>
            <a:grpSpLocks noChangeAspect="1"/>
          </p:cNvGrpSpPr>
          <p:nvPr/>
        </p:nvGrpSpPr>
        <p:grpSpPr bwMode="auto">
          <a:xfrm flipV="1">
            <a:off x="5733256" y="3378496"/>
            <a:ext cx="153987" cy="303212"/>
            <a:chOff x="3425" y="1602"/>
            <a:chExt cx="300" cy="588"/>
          </a:xfrm>
        </p:grpSpPr>
        <p:sp>
          <p:nvSpPr>
            <p:cNvPr id="646451" name="Rectangle 307"/>
            <p:cNvSpPr>
              <a:spLocks noChangeAspect="1" noChangeArrowheads="1"/>
            </p:cNvSpPr>
            <p:nvPr/>
          </p:nvSpPr>
          <p:spPr bwMode="auto">
            <a:xfrm rot="16200000" flipH="1">
              <a:off x="3304" y="1775"/>
              <a:ext cx="542" cy="242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52" name="Rectangle 308"/>
            <p:cNvSpPr>
              <a:spLocks noChangeAspect="1" noChangeArrowheads="1"/>
            </p:cNvSpPr>
            <p:nvPr/>
          </p:nvSpPr>
          <p:spPr bwMode="auto">
            <a:xfrm rot="-5400000">
              <a:off x="3563" y="1464"/>
              <a:ext cx="23" cy="300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53" name="Rectangle 309"/>
            <p:cNvSpPr>
              <a:spLocks noChangeAspect="1" noChangeArrowheads="1"/>
            </p:cNvSpPr>
            <p:nvPr/>
          </p:nvSpPr>
          <p:spPr bwMode="auto">
            <a:xfrm rot="-5400000">
              <a:off x="3563" y="2029"/>
              <a:ext cx="23" cy="300"/>
            </a:xfrm>
            <a:prstGeom prst="rect">
              <a:avLst/>
            </a:prstGeom>
            <a:solidFill>
              <a:srgbClr val="80808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454" name="Group 310"/>
          <p:cNvGrpSpPr>
            <a:grpSpLocks noChangeAspect="1"/>
          </p:cNvGrpSpPr>
          <p:nvPr/>
        </p:nvGrpSpPr>
        <p:grpSpPr bwMode="auto">
          <a:xfrm flipV="1">
            <a:off x="3391693" y="2830808"/>
            <a:ext cx="1733550" cy="153988"/>
            <a:chOff x="2503" y="8244"/>
            <a:chExt cx="3368" cy="300"/>
          </a:xfrm>
        </p:grpSpPr>
        <p:sp>
          <p:nvSpPr>
            <p:cNvPr id="646455" name="Rectangle 311"/>
            <p:cNvSpPr>
              <a:spLocks noChangeAspect="1" noChangeArrowheads="1"/>
            </p:cNvSpPr>
            <p:nvPr/>
          </p:nvSpPr>
          <p:spPr bwMode="auto">
            <a:xfrm rot="10800000" flipH="1">
              <a:off x="2531" y="8274"/>
              <a:ext cx="3334" cy="242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56" name="Rectangle 312"/>
            <p:cNvSpPr>
              <a:spLocks noChangeAspect="1" noChangeArrowheads="1"/>
            </p:cNvSpPr>
            <p:nvPr/>
          </p:nvSpPr>
          <p:spPr bwMode="auto">
            <a:xfrm rot="-10800000">
              <a:off x="2503" y="8245"/>
              <a:ext cx="28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57" name="Rectangle 313"/>
            <p:cNvSpPr>
              <a:spLocks noChangeAspect="1" noChangeArrowheads="1"/>
            </p:cNvSpPr>
            <p:nvPr/>
          </p:nvSpPr>
          <p:spPr bwMode="auto">
            <a:xfrm rot="-10800000">
              <a:off x="5843" y="8244"/>
              <a:ext cx="28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458" name="Group 314"/>
          <p:cNvGrpSpPr>
            <a:grpSpLocks noChangeAspect="1"/>
          </p:cNvGrpSpPr>
          <p:nvPr/>
        </p:nvGrpSpPr>
        <p:grpSpPr bwMode="auto">
          <a:xfrm flipV="1">
            <a:off x="5415756" y="2830808"/>
            <a:ext cx="1731962" cy="153988"/>
            <a:chOff x="2503" y="8244"/>
            <a:chExt cx="3368" cy="300"/>
          </a:xfrm>
        </p:grpSpPr>
        <p:sp>
          <p:nvSpPr>
            <p:cNvPr id="646459" name="Rectangle 315"/>
            <p:cNvSpPr>
              <a:spLocks noChangeAspect="1" noChangeArrowheads="1"/>
            </p:cNvSpPr>
            <p:nvPr/>
          </p:nvSpPr>
          <p:spPr bwMode="auto">
            <a:xfrm rot="10800000" flipH="1">
              <a:off x="2531" y="8274"/>
              <a:ext cx="3334" cy="242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60" name="Rectangle 316"/>
            <p:cNvSpPr>
              <a:spLocks noChangeAspect="1" noChangeArrowheads="1"/>
            </p:cNvSpPr>
            <p:nvPr/>
          </p:nvSpPr>
          <p:spPr bwMode="auto">
            <a:xfrm rot="-10800000">
              <a:off x="2503" y="8245"/>
              <a:ext cx="28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61" name="Rectangle 317"/>
            <p:cNvSpPr>
              <a:spLocks noChangeAspect="1" noChangeArrowheads="1"/>
            </p:cNvSpPr>
            <p:nvPr/>
          </p:nvSpPr>
          <p:spPr bwMode="auto">
            <a:xfrm rot="-10800000">
              <a:off x="5843" y="8244"/>
              <a:ext cx="28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462" name="Group 318"/>
          <p:cNvGrpSpPr>
            <a:grpSpLocks noChangeAspect="1"/>
          </p:cNvGrpSpPr>
          <p:nvPr/>
        </p:nvGrpSpPr>
        <p:grpSpPr bwMode="auto">
          <a:xfrm>
            <a:off x="8566943" y="2827633"/>
            <a:ext cx="287338" cy="255588"/>
            <a:chOff x="15638" y="4415"/>
            <a:chExt cx="559" cy="493"/>
          </a:xfrm>
        </p:grpSpPr>
        <p:sp>
          <p:nvSpPr>
            <p:cNvPr id="646463" name="Rectangle 319"/>
            <p:cNvSpPr>
              <a:spLocks noChangeAspect="1" noChangeArrowheads="1"/>
            </p:cNvSpPr>
            <p:nvPr/>
          </p:nvSpPr>
          <p:spPr bwMode="auto">
            <a:xfrm>
              <a:off x="16174" y="4415"/>
              <a:ext cx="23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64" name="Rectangle 320"/>
            <p:cNvSpPr>
              <a:spLocks noChangeAspect="1" noChangeArrowheads="1"/>
            </p:cNvSpPr>
            <p:nvPr/>
          </p:nvSpPr>
          <p:spPr bwMode="auto">
            <a:xfrm>
              <a:off x="15638" y="4415"/>
              <a:ext cx="23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65" name="Rectangle 321"/>
            <p:cNvSpPr>
              <a:spLocks noChangeAspect="1" noChangeArrowheads="1"/>
            </p:cNvSpPr>
            <p:nvPr/>
          </p:nvSpPr>
          <p:spPr bwMode="auto">
            <a:xfrm rot="-5400000">
              <a:off x="15913" y="4747"/>
              <a:ext cx="23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66" name="Freeform 322"/>
            <p:cNvSpPr>
              <a:spLocks noChangeAspect="1"/>
            </p:cNvSpPr>
            <p:nvPr/>
          </p:nvSpPr>
          <p:spPr bwMode="auto">
            <a:xfrm>
              <a:off x="15661" y="4443"/>
              <a:ext cx="513" cy="442"/>
            </a:xfrm>
            <a:custGeom>
              <a:avLst/>
              <a:gdLst>
                <a:gd name="T0" fmla="*/ 0 w 2052"/>
                <a:gd name="T1" fmla="*/ 0 h 1767"/>
                <a:gd name="T2" fmla="*/ 2051 w 2052"/>
                <a:gd name="T3" fmla="*/ 0 h 1767"/>
                <a:gd name="T4" fmla="*/ 2052 w 2052"/>
                <a:gd name="T5" fmla="*/ 969 h 1767"/>
                <a:gd name="T6" fmla="*/ 1538 w 2052"/>
                <a:gd name="T7" fmla="*/ 969 h 1767"/>
                <a:gd name="T8" fmla="*/ 1538 w 2052"/>
                <a:gd name="T9" fmla="*/ 1767 h 1767"/>
                <a:gd name="T10" fmla="*/ 569 w 2052"/>
                <a:gd name="T11" fmla="*/ 1767 h 1767"/>
                <a:gd name="T12" fmla="*/ 569 w 2052"/>
                <a:gd name="T13" fmla="*/ 969 h 1767"/>
                <a:gd name="T14" fmla="*/ 0 w 2052"/>
                <a:gd name="T15" fmla="*/ 969 h 1767"/>
                <a:gd name="T16" fmla="*/ 0 w 2052"/>
                <a:gd name="T17" fmla="*/ 0 h 1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2" h="1767">
                  <a:moveTo>
                    <a:pt x="0" y="0"/>
                  </a:moveTo>
                  <a:lnTo>
                    <a:pt x="2051" y="0"/>
                  </a:lnTo>
                  <a:lnTo>
                    <a:pt x="2052" y="969"/>
                  </a:lnTo>
                  <a:lnTo>
                    <a:pt x="1538" y="969"/>
                  </a:lnTo>
                  <a:lnTo>
                    <a:pt x="1538" y="1767"/>
                  </a:lnTo>
                  <a:lnTo>
                    <a:pt x="569" y="1767"/>
                  </a:lnTo>
                  <a:lnTo>
                    <a:pt x="569" y="969"/>
                  </a:lnTo>
                  <a:lnTo>
                    <a:pt x="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467" name="Group 323"/>
          <p:cNvGrpSpPr>
            <a:grpSpLocks noChangeAspect="1"/>
          </p:cNvGrpSpPr>
          <p:nvPr/>
        </p:nvGrpSpPr>
        <p:grpSpPr bwMode="auto">
          <a:xfrm flipV="1">
            <a:off x="7435056" y="2827633"/>
            <a:ext cx="1128712" cy="155575"/>
            <a:chOff x="13839" y="4417"/>
            <a:chExt cx="2192" cy="300"/>
          </a:xfrm>
        </p:grpSpPr>
        <p:sp>
          <p:nvSpPr>
            <p:cNvPr id="646468" name="Rectangle 324"/>
            <p:cNvSpPr>
              <a:spLocks noChangeAspect="1" noChangeArrowheads="1"/>
            </p:cNvSpPr>
            <p:nvPr/>
          </p:nvSpPr>
          <p:spPr bwMode="auto">
            <a:xfrm rot="10800000" flipH="1">
              <a:off x="13867" y="4447"/>
              <a:ext cx="2141" cy="242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69" name="Rectangle 325"/>
            <p:cNvSpPr>
              <a:spLocks noChangeAspect="1" noChangeArrowheads="1"/>
            </p:cNvSpPr>
            <p:nvPr/>
          </p:nvSpPr>
          <p:spPr bwMode="auto">
            <a:xfrm rot="-10800000">
              <a:off x="13839" y="4418"/>
              <a:ext cx="28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70" name="Rectangle 326"/>
            <p:cNvSpPr>
              <a:spLocks noChangeAspect="1" noChangeArrowheads="1"/>
            </p:cNvSpPr>
            <p:nvPr/>
          </p:nvSpPr>
          <p:spPr bwMode="auto">
            <a:xfrm rot="-10800000">
              <a:off x="16003" y="4417"/>
              <a:ext cx="28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46471" name="AutoShape 327"/>
          <p:cNvSpPr>
            <a:spLocks noChangeAspect="1" noChangeArrowheads="1"/>
          </p:cNvSpPr>
          <p:nvPr/>
        </p:nvSpPr>
        <p:spPr bwMode="auto">
          <a:xfrm rot="5400000">
            <a:off x="8502649" y="3231652"/>
            <a:ext cx="439738" cy="215900"/>
          </a:xfrm>
          <a:prstGeom prst="leftArrow">
            <a:avLst>
              <a:gd name="adj1" fmla="val 50000"/>
              <a:gd name="adj2" fmla="val 50919"/>
            </a:avLst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46472" name="Text Box 328"/>
          <p:cNvSpPr txBox="1">
            <a:spLocks noChangeAspect="1" noChangeArrowheads="1"/>
          </p:cNvSpPr>
          <p:nvPr/>
        </p:nvSpPr>
        <p:spPr bwMode="auto">
          <a:xfrm>
            <a:off x="540543" y="4157958"/>
            <a:ext cx="23749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ja-JP" sz="2000" smtClean="0">
                <a:solidFill>
                  <a:srgbClr val="26004D"/>
                </a:solidFill>
                <a:ea typeface="MS PGothic" pitchFamily="34" charset="-128"/>
              </a:rPr>
              <a:t>Shunt tees with integrated phase shifters</a:t>
            </a:r>
            <a:endParaRPr lang="en-GB" sz="2000" dirty="0">
              <a:solidFill>
                <a:srgbClr val="26004D"/>
              </a:solidFill>
            </a:endParaRPr>
          </a:p>
        </p:txBody>
      </p:sp>
      <p:sp>
        <p:nvSpPr>
          <p:cNvPr id="646473" name="Text Box 329"/>
          <p:cNvSpPr txBox="1">
            <a:spLocks noChangeAspect="1" noChangeArrowheads="1"/>
          </p:cNvSpPr>
          <p:nvPr/>
        </p:nvSpPr>
        <p:spPr bwMode="auto">
          <a:xfrm>
            <a:off x="5868193" y="1781471"/>
            <a:ext cx="27352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ja-JP" sz="2000" dirty="0">
                <a:solidFill>
                  <a:srgbClr val="26004D"/>
                </a:solidFill>
                <a:ea typeface="MS PGothic" pitchFamily="34" charset="-128"/>
              </a:rPr>
              <a:t>Asymmetric shunt </a:t>
            </a:r>
            <a:r>
              <a:rPr lang="en-US" altLang="ja-JP" sz="2000" dirty="0" smtClean="0">
                <a:solidFill>
                  <a:srgbClr val="26004D"/>
                </a:solidFill>
                <a:ea typeface="MS PGothic" pitchFamily="34" charset="-128"/>
              </a:rPr>
              <a:t>tees </a:t>
            </a:r>
            <a:r>
              <a:rPr lang="en-US" altLang="ja-JP" sz="2000" dirty="0">
                <a:solidFill>
                  <a:srgbClr val="26004D"/>
                </a:solidFill>
                <a:ea typeface="MS PGothic" pitchFamily="34" charset="-128"/>
              </a:rPr>
              <a:t>3.0 dB, 4.77 dB, 6.0 dB</a:t>
            </a:r>
            <a:r>
              <a:rPr lang="en-US" altLang="ja-JP" sz="2000" dirty="0">
                <a:solidFill>
                  <a:srgbClr val="26004D"/>
                </a:solidFill>
                <a:latin typeface="Symbol" pitchFamily="18" charset="2"/>
                <a:ea typeface="MS PGothic" pitchFamily="34" charset="-128"/>
              </a:rPr>
              <a:t> </a:t>
            </a:r>
            <a:endParaRPr lang="en-GB" dirty="0">
              <a:solidFill>
                <a:srgbClr val="26004D"/>
              </a:solidFill>
            </a:endParaRPr>
          </a:p>
        </p:txBody>
      </p:sp>
      <p:grpSp>
        <p:nvGrpSpPr>
          <p:cNvPr id="646474" name="Group 330"/>
          <p:cNvGrpSpPr>
            <a:grpSpLocks noChangeAspect="1"/>
          </p:cNvGrpSpPr>
          <p:nvPr/>
        </p:nvGrpSpPr>
        <p:grpSpPr bwMode="auto">
          <a:xfrm>
            <a:off x="880268" y="3053058"/>
            <a:ext cx="711200" cy="279400"/>
            <a:chOff x="812" y="1676"/>
            <a:chExt cx="332" cy="130"/>
          </a:xfrm>
        </p:grpSpPr>
        <p:sp>
          <p:nvSpPr>
            <p:cNvPr id="646475" name="Rectangle 331"/>
            <p:cNvSpPr>
              <a:spLocks noChangeAspect="1" noChangeArrowheads="1"/>
            </p:cNvSpPr>
            <p:nvPr/>
          </p:nvSpPr>
          <p:spPr bwMode="auto">
            <a:xfrm flipH="1" flipV="1">
              <a:off x="865" y="1781"/>
              <a:ext cx="39" cy="19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46476" name="Group 332"/>
            <p:cNvGrpSpPr>
              <a:grpSpLocks noChangeAspect="1"/>
            </p:cNvGrpSpPr>
            <p:nvPr/>
          </p:nvGrpSpPr>
          <p:grpSpPr bwMode="auto">
            <a:xfrm>
              <a:off x="812" y="1676"/>
              <a:ext cx="332" cy="129"/>
              <a:chOff x="812" y="1676"/>
              <a:chExt cx="332" cy="129"/>
            </a:xfrm>
          </p:grpSpPr>
          <p:sp>
            <p:nvSpPr>
              <p:cNvPr id="646477" name="Freeform 333"/>
              <p:cNvSpPr>
                <a:spLocks noChangeAspect="1"/>
              </p:cNvSpPr>
              <p:nvPr/>
            </p:nvSpPr>
            <p:spPr bwMode="auto">
              <a:xfrm flipV="1">
                <a:off x="917" y="1676"/>
                <a:ext cx="123" cy="106"/>
              </a:xfrm>
              <a:custGeom>
                <a:avLst/>
                <a:gdLst>
                  <a:gd name="T0" fmla="*/ 0 w 2052"/>
                  <a:gd name="T1" fmla="*/ 0 h 1767"/>
                  <a:gd name="T2" fmla="*/ 2051 w 2052"/>
                  <a:gd name="T3" fmla="*/ 0 h 1767"/>
                  <a:gd name="T4" fmla="*/ 2052 w 2052"/>
                  <a:gd name="T5" fmla="*/ 969 h 1767"/>
                  <a:gd name="T6" fmla="*/ 1538 w 2052"/>
                  <a:gd name="T7" fmla="*/ 969 h 1767"/>
                  <a:gd name="T8" fmla="*/ 1538 w 2052"/>
                  <a:gd name="T9" fmla="*/ 1767 h 1767"/>
                  <a:gd name="T10" fmla="*/ 569 w 2052"/>
                  <a:gd name="T11" fmla="*/ 1767 h 1767"/>
                  <a:gd name="T12" fmla="*/ 569 w 2052"/>
                  <a:gd name="T13" fmla="*/ 969 h 1767"/>
                  <a:gd name="T14" fmla="*/ 0 w 2052"/>
                  <a:gd name="T15" fmla="*/ 969 h 1767"/>
                  <a:gd name="T16" fmla="*/ 0 w 2052"/>
                  <a:gd name="T17" fmla="*/ 0 h 1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2" h="1767">
                    <a:moveTo>
                      <a:pt x="0" y="0"/>
                    </a:moveTo>
                    <a:lnTo>
                      <a:pt x="2051" y="0"/>
                    </a:lnTo>
                    <a:lnTo>
                      <a:pt x="2052" y="969"/>
                    </a:lnTo>
                    <a:lnTo>
                      <a:pt x="1538" y="969"/>
                    </a:lnTo>
                    <a:lnTo>
                      <a:pt x="1538" y="1767"/>
                    </a:lnTo>
                    <a:lnTo>
                      <a:pt x="569" y="1767"/>
                    </a:lnTo>
                    <a:lnTo>
                      <a:pt x="569" y="969"/>
                    </a:lnTo>
                    <a:lnTo>
                      <a:pt x="0" y="9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6478" name="Rectangle 334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834" y="1781"/>
                <a:ext cx="31" cy="24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6479" name="Rectangle 335"/>
              <p:cNvSpPr>
                <a:spLocks noChangeAspect="1" noChangeArrowheads="1"/>
              </p:cNvSpPr>
              <p:nvPr/>
            </p:nvSpPr>
            <p:spPr bwMode="auto">
              <a:xfrm rot="10800000" flipH="1" flipV="1">
                <a:off x="812" y="1723"/>
                <a:ext cx="332" cy="58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46480" name="Rectangle 336"/>
            <p:cNvSpPr>
              <a:spLocks noChangeAspect="1" noChangeArrowheads="1"/>
            </p:cNvSpPr>
            <p:nvPr/>
          </p:nvSpPr>
          <p:spPr bwMode="auto">
            <a:xfrm flipH="1" flipV="1">
              <a:off x="1077" y="1782"/>
              <a:ext cx="39" cy="19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81" name="Rectangle 337"/>
            <p:cNvSpPr>
              <a:spLocks noChangeAspect="1" noChangeArrowheads="1"/>
            </p:cNvSpPr>
            <p:nvPr/>
          </p:nvSpPr>
          <p:spPr bwMode="auto">
            <a:xfrm flipH="1" flipV="1">
              <a:off x="1046" y="1782"/>
              <a:ext cx="31" cy="24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482" name="Group 338"/>
          <p:cNvGrpSpPr>
            <a:grpSpLocks noChangeAspect="1"/>
          </p:cNvGrpSpPr>
          <p:nvPr/>
        </p:nvGrpSpPr>
        <p:grpSpPr bwMode="auto">
          <a:xfrm flipV="1">
            <a:off x="3102768" y="2830808"/>
            <a:ext cx="287338" cy="241300"/>
            <a:chOff x="5868" y="4089"/>
            <a:chExt cx="559" cy="470"/>
          </a:xfrm>
        </p:grpSpPr>
        <p:sp>
          <p:nvSpPr>
            <p:cNvPr id="646483" name="Rectangle 339"/>
            <p:cNvSpPr>
              <a:spLocks noChangeAspect="1" noChangeArrowheads="1"/>
            </p:cNvSpPr>
            <p:nvPr/>
          </p:nvSpPr>
          <p:spPr bwMode="auto">
            <a:xfrm flipV="1">
              <a:off x="6404" y="4260"/>
              <a:ext cx="23" cy="299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84" name="Rectangle 340"/>
            <p:cNvSpPr>
              <a:spLocks noChangeAspect="1" noChangeArrowheads="1"/>
            </p:cNvSpPr>
            <p:nvPr/>
          </p:nvSpPr>
          <p:spPr bwMode="auto">
            <a:xfrm flipV="1">
              <a:off x="5868" y="4260"/>
              <a:ext cx="23" cy="299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85" name="Freeform 341"/>
            <p:cNvSpPr>
              <a:spLocks noChangeAspect="1"/>
            </p:cNvSpPr>
            <p:nvPr/>
          </p:nvSpPr>
          <p:spPr bwMode="auto">
            <a:xfrm flipV="1">
              <a:off x="5891" y="4089"/>
              <a:ext cx="513" cy="442"/>
            </a:xfrm>
            <a:custGeom>
              <a:avLst/>
              <a:gdLst>
                <a:gd name="T0" fmla="*/ 0 w 2052"/>
                <a:gd name="T1" fmla="*/ 0 h 1767"/>
                <a:gd name="T2" fmla="*/ 2051 w 2052"/>
                <a:gd name="T3" fmla="*/ 0 h 1767"/>
                <a:gd name="T4" fmla="*/ 2052 w 2052"/>
                <a:gd name="T5" fmla="*/ 969 h 1767"/>
                <a:gd name="T6" fmla="*/ 1538 w 2052"/>
                <a:gd name="T7" fmla="*/ 969 h 1767"/>
                <a:gd name="T8" fmla="*/ 1538 w 2052"/>
                <a:gd name="T9" fmla="*/ 1767 h 1767"/>
                <a:gd name="T10" fmla="*/ 569 w 2052"/>
                <a:gd name="T11" fmla="*/ 1767 h 1767"/>
                <a:gd name="T12" fmla="*/ 569 w 2052"/>
                <a:gd name="T13" fmla="*/ 969 h 1767"/>
                <a:gd name="T14" fmla="*/ 0 w 2052"/>
                <a:gd name="T15" fmla="*/ 969 h 1767"/>
                <a:gd name="T16" fmla="*/ 0 w 2052"/>
                <a:gd name="T17" fmla="*/ 0 h 1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2" h="1767">
                  <a:moveTo>
                    <a:pt x="0" y="0"/>
                  </a:moveTo>
                  <a:lnTo>
                    <a:pt x="2051" y="0"/>
                  </a:lnTo>
                  <a:lnTo>
                    <a:pt x="2052" y="969"/>
                  </a:lnTo>
                  <a:lnTo>
                    <a:pt x="1538" y="969"/>
                  </a:lnTo>
                  <a:lnTo>
                    <a:pt x="1538" y="1767"/>
                  </a:lnTo>
                  <a:lnTo>
                    <a:pt x="569" y="1767"/>
                  </a:lnTo>
                  <a:lnTo>
                    <a:pt x="569" y="969"/>
                  </a:lnTo>
                  <a:lnTo>
                    <a:pt x="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86" name="Rectangle 342"/>
            <p:cNvSpPr>
              <a:spLocks noChangeAspect="1" noChangeArrowheads="1"/>
            </p:cNvSpPr>
            <p:nvPr/>
          </p:nvSpPr>
          <p:spPr bwMode="auto">
            <a:xfrm rot="5400000" flipV="1">
              <a:off x="6146" y="4005"/>
              <a:ext cx="23" cy="299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487" name="Group 343"/>
          <p:cNvGrpSpPr>
            <a:grpSpLocks noChangeAspect="1"/>
          </p:cNvGrpSpPr>
          <p:nvPr/>
        </p:nvGrpSpPr>
        <p:grpSpPr bwMode="auto">
          <a:xfrm>
            <a:off x="2890043" y="3048296"/>
            <a:ext cx="712788" cy="279400"/>
            <a:chOff x="812" y="1676"/>
            <a:chExt cx="332" cy="130"/>
          </a:xfrm>
        </p:grpSpPr>
        <p:sp>
          <p:nvSpPr>
            <p:cNvPr id="646488" name="Rectangle 344"/>
            <p:cNvSpPr>
              <a:spLocks noChangeAspect="1" noChangeArrowheads="1"/>
            </p:cNvSpPr>
            <p:nvPr/>
          </p:nvSpPr>
          <p:spPr bwMode="auto">
            <a:xfrm flipH="1" flipV="1">
              <a:off x="865" y="1781"/>
              <a:ext cx="39" cy="19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46489" name="Group 345"/>
            <p:cNvGrpSpPr>
              <a:grpSpLocks noChangeAspect="1"/>
            </p:cNvGrpSpPr>
            <p:nvPr/>
          </p:nvGrpSpPr>
          <p:grpSpPr bwMode="auto">
            <a:xfrm>
              <a:off x="812" y="1676"/>
              <a:ext cx="332" cy="129"/>
              <a:chOff x="812" y="1676"/>
              <a:chExt cx="332" cy="129"/>
            </a:xfrm>
          </p:grpSpPr>
          <p:sp>
            <p:nvSpPr>
              <p:cNvPr id="646490" name="Freeform 346"/>
              <p:cNvSpPr>
                <a:spLocks noChangeAspect="1"/>
              </p:cNvSpPr>
              <p:nvPr/>
            </p:nvSpPr>
            <p:spPr bwMode="auto">
              <a:xfrm flipV="1">
                <a:off x="917" y="1676"/>
                <a:ext cx="123" cy="106"/>
              </a:xfrm>
              <a:custGeom>
                <a:avLst/>
                <a:gdLst>
                  <a:gd name="T0" fmla="*/ 0 w 2052"/>
                  <a:gd name="T1" fmla="*/ 0 h 1767"/>
                  <a:gd name="T2" fmla="*/ 2051 w 2052"/>
                  <a:gd name="T3" fmla="*/ 0 h 1767"/>
                  <a:gd name="T4" fmla="*/ 2052 w 2052"/>
                  <a:gd name="T5" fmla="*/ 969 h 1767"/>
                  <a:gd name="T6" fmla="*/ 1538 w 2052"/>
                  <a:gd name="T7" fmla="*/ 969 h 1767"/>
                  <a:gd name="T8" fmla="*/ 1538 w 2052"/>
                  <a:gd name="T9" fmla="*/ 1767 h 1767"/>
                  <a:gd name="T10" fmla="*/ 569 w 2052"/>
                  <a:gd name="T11" fmla="*/ 1767 h 1767"/>
                  <a:gd name="T12" fmla="*/ 569 w 2052"/>
                  <a:gd name="T13" fmla="*/ 969 h 1767"/>
                  <a:gd name="T14" fmla="*/ 0 w 2052"/>
                  <a:gd name="T15" fmla="*/ 969 h 1767"/>
                  <a:gd name="T16" fmla="*/ 0 w 2052"/>
                  <a:gd name="T17" fmla="*/ 0 h 1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2" h="1767">
                    <a:moveTo>
                      <a:pt x="0" y="0"/>
                    </a:moveTo>
                    <a:lnTo>
                      <a:pt x="2051" y="0"/>
                    </a:lnTo>
                    <a:lnTo>
                      <a:pt x="2052" y="969"/>
                    </a:lnTo>
                    <a:lnTo>
                      <a:pt x="1538" y="969"/>
                    </a:lnTo>
                    <a:lnTo>
                      <a:pt x="1538" y="1767"/>
                    </a:lnTo>
                    <a:lnTo>
                      <a:pt x="569" y="1767"/>
                    </a:lnTo>
                    <a:lnTo>
                      <a:pt x="569" y="969"/>
                    </a:lnTo>
                    <a:lnTo>
                      <a:pt x="0" y="9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6491" name="Rectangle 347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834" y="1781"/>
                <a:ext cx="31" cy="24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6492" name="Rectangle 348"/>
              <p:cNvSpPr>
                <a:spLocks noChangeAspect="1" noChangeArrowheads="1"/>
              </p:cNvSpPr>
              <p:nvPr/>
            </p:nvSpPr>
            <p:spPr bwMode="auto">
              <a:xfrm rot="10800000" flipH="1" flipV="1">
                <a:off x="812" y="1723"/>
                <a:ext cx="332" cy="58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46493" name="Rectangle 349"/>
            <p:cNvSpPr>
              <a:spLocks noChangeAspect="1" noChangeArrowheads="1"/>
            </p:cNvSpPr>
            <p:nvPr/>
          </p:nvSpPr>
          <p:spPr bwMode="auto">
            <a:xfrm flipH="1" flipV="1">
              <a:off x="1077" y="1782"/>
              <a:ext cx="39" cy="19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94" name="Rectangle 350"/>
            <p:cNvSpPr>
              <a:spLocks noChangeAspect="1" noChangeArrowheads="1"/>
            </p:cNvSpPr>
            <p:nvPr/>
          </p:nvSpPr>
          <p:spPr bwMode="auto">
            <a:xfrm flipH="1" flipV="1">
              <a:off x="1046" y="1782"/>
              <a:ext cx="31" cy="24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495" name="Group 351"/>
          <p:cNvGrpSpPr>
            <a:grpSpLocks noChangeAspect="1"/>
          </p:cNvGrpSpPr>
          <p:nvPr/>
        </p:nvGrpSpPr>
        <p:grpSpPr bwMode="auto">
          <a:xfrm flipV="1">
            <a:off x="7147718" y="2832396"/>
            <a:ext cx="287338" cy="242887"/>
            <a:chOff x="5868" y="4089"/>
            <a:chExt cx="559" cy="470"/>
          </a:xfrm>
        </p:grpSpPr>
        <p:sp>
          <p:nvSpPr>
            <p:cNvPr id="646496" name="Rectangle 352"/>
            <p:cNvSpPr>
              <a:spLocks noChangeAspect="1" noChangeArrowheads="1"/>
            </p:cNvSpPr>
            <p:nvPr/>
          </p:nvSpPr>
          <p:spPr bwMode="auto">
            <a:xfrm flipV="1">
              <a:off x="6404" y="4260"/>
              <a:ext cx="23" cy="299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97" name="Rectangle 353"/>
            <p:cNvSpPr>
              <a:spLocks noChangeAspect="1" noChangeArrowheads="1"/>
            </p:cNvSpPr>
            <p:nvPr/>
          </p:nvSpPr>
          <p:spPr bwMode="auto">
            <a:xfrm flipV="1">
              <a:off x="5868" y="4260"/>
              <a:ext cx="23" cy="299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98" name="Freeform 354"/>
            <p:cNvSpPr>
              <a:spLocks noChangeAspect="1"/>
            </p:cNvSpPr>
            <p:nvPr/>
          </p:nvSpPr>
          <p:spPr bwMode="auto">
            <a:xfrm flipV="1">
              <a:off x="5891" y="4089"/>
              <a:ext cx="513" cy="442"/>
            </a:xfrm>
            <a:custGeom>
              <a:avLst/>
              <a:gdLst>
                <a:gd name="T0" fmla="*/ 0 w 2052"/>
                <a:gd name="T1" fmla="*/ 0 h 1767"/>
                <a:gd name="T2" fmla="*/ 2051 w 2052"/>
                <a:gd name="T3" fmla="*/ 0 h 1767"/>
                <a:gd name="T4" fmla="*/ 2052 w 2052"/>
                <a:gd name="T5" fmla="*/ 969 h 1767"/>
                <a:gd name="T6" fmla="*/ 1538 w 2052"/>
                <a:gd name="T7" fmla="*/ 969 h 1767"/>
                <a:gd name="T8" fmla="*/ 1538 w 2052"/>
                <a:gd name="T9" fmla="*/ 1767 h 1767"/>
                <a:gd name="T10" fmla="*/ 569 w 2052"/>
                <a:gd name="T11" fmla="*/ 1767 h 1767"/>
                <a:gd name="T12" fmla="*/ 569 w 2052"/>
                <a:gd name="T13" fmla="*/ 969 h 1767"/>
                <a:gd name="T14" fmla="*/ 0 w 2052"/>
                <a:gd name="T15" fmla="*/ 969 h 1767"/>
                <a:gd name="T16" fmla="*/ 0 w 2052"/>
                <a:gd name="T17" fmla="*/ 0 h 1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2" h="1767">
                  <a:moveTo>
                    <a:pt x="0" y="0"/>
                  </a:moveTo>
                  <a:lnTo>
                    <a:pt x="2051" y="0"/>
                  </a:lnTo>
                  <a:lnTo>
                    <a:pt x="2052" y="969"/>
                  </a:lnTo>
                  <a:lnTo>
                    <a:pt x="1538" y="969"/>
                  </a:lnTo>
                  <a:lnTo>
                    <a:pt x="1538" y="1767"/>
                  </a:lnTo>
                  <a:lnTo>
                    <a:pt x="569" y="1767"/>
                  </a:lnTo>
                  <a:lnTo>
                    <a:pt x="569" y="969"/>
                  </a:lnTo>
                  <a:lnTo>
                    <a:pt x="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499" name="Rectangle 355"/>
            <p:cNvSpPr>
              <a:spLocks noChangeAspect="1" noChangeArrowheads="1"/>
            </p:cNvSpPr>
            <p:nvPr/>
          </p:nvSpPr>
          <p:spPr bwMode="auto">
            <a:xfrm rot="5400000" flipV="1">
              <a:off x="6146" y="4005"/>
              <a:ext cx="23" cy="299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500" name="Group 356"/>
          <p:cNvGrpSpPr>
            <a:grpSpLocks noChangeAspect="1"/>
          </p:cNvGrpSpPr>
          <p:nvPr/>
        </p:nvGrpSpPr>
        <p:grpSpPr bwMode="auto">
          <a:xfrm flipV="1">
            <a:off x="5131593" y="2827633"/>
            <a:ext cx="287338" cy="242888"/>
            <a:chOff x="5868" y="4089"/>
            <a:chExt cx="559" cy="470"/>
          </a:xfrm>
        </p:grpSpPr>
        <p:sp>
          <p:nvSpPr>
            <p:cNvPr id="646501" name="Rectangle 357"/>
            <p:cNvSpPr>
              <a:spLocks noChangeAspect="1" noChangeArrowheads="1"/>
            </p:cNvSpPr>
            <p:nvPr/>
          </p:nvSpPr>
          <p:spPr bwMode="auto">
            <a:xfrm flipV="1">
              <a:off x="6404" y="4260"/>
              <a:ext cx="23" cy="299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502" name="Rectangle 358"/>
            <p:cNvSpPr>
              <a:spLocks noChangeAspect="1" noChangeArrowheads="1"/>
            </p:cNvSpPr>
            <p:nvPr/>
          </p:nvSpPr>
          <p:spPr bwMode="auto">
            <a:xfrm flipV="1">
              <a:off x="5868" y="4260"/>
              <a:ext cx="23" cy="299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503" name="Freeform 359"/>
            <p:cNvSpPr>
              <a:spLocks noChangeAspect="1"/>
            </p:cNvSpPr>
            <p:nvPr/>
          </p:nvSpPr>
          <p:spPr bwMode="auto">
            <a:xfrm flipV="1">
              <a:off x="5891" y="4089"/>
              <a:ext cx="513" cy="442"/>
            </a:xfrm>
            <a:custGeom>
              <a:avLst/>
              <a:gdLst>
                <a:gd name="T0" fmla="*/ 0 w 2052"/>
                <a:gd name="T1" fmla="*/ 0 h 1767"/>
                <a:gd name="T2" fmla="*/ 2051 w 2052"/>
                <a:gd name="T3" fmla="*/ 0 h 1767"/>
                <a:gd name="T4" fmla="*/ 2052 w 2052"/>
                <a:gd name="T5" fmla="*/ 969 h 1767"/>
                <a:gd name="T6" fmla="*/ 1538 w 2052"/>
                <a:gd name="T7" fmla="*/ 969 h 1767"/>
                <a:gd name="T8" fmla="*/ 1538 w 2052"/>
                <a:gd name="T9" fmla="*/ 1767 h 1767"/>
                <a:gd name="T10" fmla="*/ 569 w 2052"/>
                <a:gd name="T11" fmla="*/ 1767 h 1767"/>
                <a:gd name="T12" fmla="*/ 569 w 2052"/>
                <a:gd name="T13" fmla="*/ 969 h 1767"/>
                <a:gd name="T14" fmla="*/ 0 w 2052"/>
                <a:gd name="T15" fmla="*/ 969 h 1767"/>
                <a:gd name="T16" fmla="*/ 0 w 2052"/>
                <a:gd name="T17" fmla="*/ 0 h 1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2" h="1767">
                  <a:moveTo>
                    <a:pt x="0" y="0"/>
                  </a:moveTo>
                  <a:lnTo>
                    <a:pt x="2051" y="0"/>
                  </a:lnTo>
                  <a:lnTo>
                    <a:pt x="2052" y="969"/>
                  </a:lnTo>
                  <a:lnTo>
                    <a:pt x="1538" y="969"/>
                  </a:lnTo>
                  <a:lnTo>
                    <a:pt x="1538" y="1767"/>
                  </a:lnTo>
                  <a:lnTo>
                    <a:pt x="569" y="1767"/>
                  </a:lnTo>
                  <a:lnTo>
                    <a:pt x="569" y="969"/>
                  </a:lnTo>
                  <a:lnTo>
                    <a:pt x="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504" name="Rectangle 360"/>
            <p:cNvSpPr>
              <a:spLocks noChangeAspect="1" noChangeArrowheads="1"/>
            </p:cNvSpPr>
            <p:nvPr/>
          </p:nvSpPr>
          <p:spPr bwMode="auto">
            <a:xfrm rot="5400000" flipV="1">
              <a:off x="6146" y="4005"/>
              <a:ext cx="23" cy="299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505" name="Group 361"/>
          <p:cNvGrpSpPr>
            <a:grpSpLocks noChangeAspect="1"/>
          </p:cNvGrpSpPr>
          <p:nvPr/>
        </p:nvGrpSpPr>
        <p:grpSpPr bwMode="auto">
          <a:xfrm>
            <a:off x="4920456" y="3057821"/>
            <a:ext cx="712787" cy="277812"/>
            <a:chOff x="812" y="1676"/>
            <a:chExt cx="332" cy="130"/>
          </a:xfrm>
        </p:grpSpPr>
        <p:sp>
          <p:nvSpPr>
            <p:cNvPr id="646506" name="Rectangle 362"/>
            <p:cNvSpPr>
              <a:spLocks noChangeAspect="1" noChangeArrowheads="1"/>
            </p:cNvSpPr>
            <p:nvPr/>
          </p:nvSpPr>
          <p:spPr bwMode="auto">
            <a:xfrm flipH="1" flipV="1">
              <a:off x="865" y="1781"/>
              <a:ext cx="39" cy="19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46507" name="Group 363"/>
            <p:cNvGrpSpPr>
              <a:grpSpLocks noChangeAspect="1"/>
            </p:cNvGrpSpPr>
            <p:nvPr/>
          </p:nvGrpSpPr>
          <p:grpSpPr bwMode="auto">
            <a:xfrm>
              <a:off x="812" y="1676"/>
              <a:ext cx="332" cy="129"/>
              <a:chOff x="812" y="1676"/>
              <a:chExt cx="332" cy="129"/>
            </a:xfrm>
          </p:grpSpPr>
          <p:sp>
            <p:nvSpPr>
              <p:cNvPr id="646508" name="Freeform 364"/>
              <p:cNvSpPr>
                <a:spLocks noChangeAspect="1"/>
              </p:cNvSpPr>
              <p:nvPr/>
            </p:nvSpPr>
            <p:spPr bwMode="auto">
              <a:xfrm flipV="1">
                <a:off x="917" y="1676"/>
                <a:ext cx="123" cy="106"/>
              </a:xfrm>
              <a:custGeom>
                <a:avLst/>
                <a:gdLst>
                  <a:gd name="T0" fmla="*/ 0 w 2052"/>
                  <a:gd name="T1" fmla="*/ 0 h 1767"/>
                  <a:gd name="T2" fmla="*/ 2051 w 2052"/>
                  <a:gd name="T3" fmla="*/ 0 h 1767"/>
                  <a:gd name="T4" fmla="*/ 2052 w 2052"/>
                  <a:gd name="T5" fmla="*/ 969 h 1767"/>
                  <a:gd name="T6" fmla="*/ 1538 w 2052"/>
                  <a:gd name="T7" fmla="*/ 969 h 1767"/>
                  <a:gd name="T8" fmla="*/ 1538 w 2052"/>
                  <a:gd name="T9" fmla="*/ 1767 h 1767"/>
                  <a:gd name="T10" fmla="*/ 569 w 2052"/>
                  <a:gd name="T11" fmla="*/ 1767 h 1767"/>
                  <a:gd name="T12" fmla="*/ 569 w 2052"/>
                  <a:gd name="T13" fmla="*/ 969 h 1767"/>
                  <a:gd name="T14" fmla="*/ 0 w 2052"/>
                  <a:gd name="T15" fmla="*/ 969 h 1767"/>
                  <a:gd name="T16" fmla="*/ 0 w 2052"/>
                  <a:gd name="T17" fmla="*/ 0 h 1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2" h="1767">
                    <a:moveTo>
                      <a:pt x="0" y="0"/>
                    </a:moveTo>
                    <a:lnTo>
                      <a:pt x="2051" y="0"/>
                    </a:lnTo>
                    <a:lnTo>
                      <a:pt x="2052" y="969"/>
                    </a:lnTo>
                    <a:lnTo>
                      <a:pt x="1538" y="969"/>
                    </a:lnTo>
                    <a:lnTo>
                      <a:pt x="1538" y="1767"/>
                    </a:lnTo>
                    <a:lnTo>
                      <a:pt x="569" y="1767"/>
                    </a:lnTo>
                    <a:lnTo>
                      <a:pt x="569" y="969"/>
                    </a:lnTo>
                    <a:lnTo>
                      <a:pt x="0" y="9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6509" name="Rectangle 365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834" y="1781"/>
                <a:ext cx="31" cy="24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6510" name="Rectangle 366"/>
              <p:cNvSpPr>
                <a:spLocks noChangeAspect="1" noChangeArrowheads="1"/>
              </p:cNvSpPr>
              <p:nvPr/>
            </p:nvSpPr>
            <p:spPr bwMode="auto">
              <a:xfrm rot="10800000" flipH="1" flipV="1">
                <a:off x="812" y="1723"/>
                <a:ext cx="332" cy="58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46511" name="Rectangle 367"/>
            <p:cNvSpPr>
              <a:spLocks noChangeAspect="1" noChangeArrowheads="1"/>
            </p:cNvSpPr>
            <p:nvPr/>
          </p:nvSpPr>
          <p:spPr bwMode="auto">
            <a:xfrm flipH="1" flipV="1">
              <a:off x="1077" y="1782"/>
              <a:ext cx="39" cy="19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512" name="Rectangle 368"/>
            <p:cNvSpPr>
              <a:spLocks noChangeAspect="1" noChangeArrowheads="1"/>
            </p:cNvSpPr>
            <p:nvPr/>
          </p:nvSpPr>
          <p:spPr bwMode="auto">
            <a:xfrm flipH="1" flipV="1">
              <a:off x="1046" y="1782"/>
              <a:ext cx="31" cy="24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513" name="Group 369"/>
          <p:cNvGrpSpPr>
            <a:grpSpLocks noChangeAspect="1"/>
          </p:cNvGrpSpPr>
          <p:nvPr/>
        </p:nvGrpSpPr>
        <p:grpSpPr bwMode="auto">
          <a:xfrm>
            <a:off x="6931818" y="3057821"/>
            <a:ext cx="711200" cy="277812"/>
            <a:chOff x="812" y="1676"/>
            <a:chExt cx="332" cy="130"/>
          </a:xfrm>
        </p:grpSpPr>
        <p:sp>
          <p:nvSpPr>
            <p:cNvPr id="646514" name="Rectangle 370"/>
            <p:cNvSpPr>
              <a:spLocks noChangeAspect="1" noChangeArrowheads="1"/>
            </p:cNvSpPr>
            <p:nvPr/>
          </p:nvSpPr>
          <p:spPr bwMode="auto">
            <a:xfrm flipH="1" flipV="1">
              <a:off x="865" y="1781"/>
              <a:ext cx="39" cy="19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46515" name="Group 371"/>
            <p:cNvGrpSpPr>
              <a:grpSpLocks noChangeAspect="1"/>
            </p:cNvGrpSpPr>
            <p:nvPr/>
          </p:nvGrpSpPr>
          <p:grpSpPr bwMode="auto">
            <a:xfrm>
              <a:off x="812" y="1676"/>
              <a:ext cx="332" cy="129"/>
              <a:chOff x="812" y="1676"/>
              <a:chExt cx="332" cy="129"/>
            </a:xfrm>
          </p:grpSpPr>
          <p:sp>
            <p:nvSpPr>
              <p:cNvPr id="646516" name="Freeform 372"/>
              <p:cNvSpPr>
                <a:spLocks noChangeAspect="1"/>
              </p:cNvSpPr>
              <p:nvPr/>
            </p:nvSpPr>
            <p:spPr bwMode="auto">
              <a:xfrm flipV="1">
                <a:off x="917" y="1676"/>
                <a:ext cx="123" cy="106"/>
              </a:xfrm>
              <a:custGeom>
                <a:avLst/>
                <a:gdLst>
                  <a:gd name="T0" fmla="*/ 0 w 2052"/>
                  <a:gd name="T1" fmla="*/ 0 h 1767"/>
                  <a:gd name="T2" fmla="*/ 2051 w 2052"/>
                  <a:gd name="T3" fmla="*/ 0 h 1767"/>
                  <a:gd name="T4" fmla="*/ 2052 w 2052"/>
                  <a:gd name="T5" fmla="*/ 969 h 1767"/>
                  <a:gd name="T6" fmla="*/ 1538 w 2052"/>
                  <a:gd name="T7" fmla="*/ 969 h 1767"/>
                  <a:gd name="T8" fmla="*/ 1538 w 2052"/>
                  <a:gd name="T9" fmla="*/ 1767 h 1767"/>
                  <a:gd name="T10" fmla="*/ 569 w 2052"/>
                  <a:gd name="T11" fmla="*/ 1767 h 1767"/>
                  <a:gd name="T12" fmla="*/ 569 w 2052"/>
                  <a:gd name="T13" fmla="*/ 969 h 1767"/>
                  <a:gd name="T14" fmla="*/ 0 w 2052"/>
                  <a:gd name="T15" fmla="*/ 969 h 1767"/>
                  <a:gd name="T16" fmla="*/ 0 w 2052"/>
                  <a:gd name="T17" fmla="*/ 0 h 1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2" h="1767">
                    <a:moveTo>
                      <a:pt x="0" y="0"/>
                    </a:moveTo>
                    <a:lnTo>
                      <a:pt x="2051" y="0"/>
                    </a:lnTo>
                    <a:lnTo>
                      <a:pt x="2052" y="969"/>
                    </a:lnTo>
                    <a:lnTo>
                      <a:pt x="1538" y="969"/>
                    </a:lnTo>
                    <a:lnTo>
                      <a:pt x="1538" y="1767"/>
                    </a:lnTo>
                    <a:lnTo>
                      <a:pt x="569" y="1767"/>
                    </a:lnTo>
                    <a:lnTo>
                      <a:pt x="569" y="969"/>
                    </a:lnTo>
                    <a:lnTo>
                      <a:pt x="0" y="9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6517" name="Rectangle 373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834" y="1781"/>
                <a:ext cx="31" cy="24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6518" name="Rectangle 374"/>
              <p:cNvSpPr>
                <a:spLocks noChangeAspect="1" noChangeArrowheads="1"/>
              </p:cNvSpPr>
              <p:nvPr/>
            </p:nvSpPr>
            <p:spPr bwMode="auto">
              <a:xfrm rot="10800000" flipH="1" flipV="1">
                <a:off x="812" y="1723"/>
                <a:ext cx="332" cy="58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46519" name="Rectangle 375"/>
            <p:cNvSpPr>
              <a:spLocks noChangeAspect="1" noChangeArrowheads="1"/>
            </p:cNvSpPr>
            <p:nvPr/>
          </p:nvSpPr>
          <p:spPr bwMode="auto">
            <a:xfrm flipH="1" flipV="1">
              <a:off x="1077" y="1782"/>
              <a:ext cx="39" cy="19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520" name="Rectangle 376"/>
            <p:cNvSpPr>
              <a:spLocks noChangeAspect="1" noChangeArrowheads="1"/>
            </p:cNvSpPr>
            <p:nvPr/>
          </p:nvSpPr>
          <p:spPr bwMode="auto">
            <a:xfrm flipH="1" flipV="1">
              <a:off x="1046" y="1782"/>
              <a:ext cx="31" cy="24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521" name="Group 377"/>
          <p:cNvGrpSpPr>
            <a:grpSpLocks noChangeAspect="1"/>
          </p:cNvGrpSpPr>
          <p:nvPr/>
        </p:nvGrpSpPr>
        <p:grpSpPr bwMode="auto">
          <a:xfrm flipV="1">
            <a:off x="1377156" y="2826046"/>
            <a:ext cx="1733550" cy="153987"/>
            <a:chOff x="2503" y="8244"/>
            <a:chExt cx="3368" cy="300"/>
          </a:xfrm>
        </p:grpSpPr>
        <p:sp>
          <p:nvSpPr>
            <p:cNvPr id="646522" name="Rectangle 378"/>
            <p:cNvSpPr>
              <a:spLocks noChangeAspect="1" noChangeArrowheads="1"/>
            </p:cNvSpPr>
            <p:nvPr/>
          </p:nvSpPr>
          <p:spPr bwMode="auto">
            <a:xfrm rot="10800000" flipH="1">
              <a:off x="2531" y="8274"/>
              <a:ext cx="3334" cy="242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523" name="Rectangle 379"/>
            <p:cNvSpPr>
              <a:spLocks noChangeAspect="1" noChangeArrowheads="1"/>
            </p:cNvSpPr>
            <p:nvPr/>
          </p:nvSpPr>
          <p:spPr bwMode="auto">
            <a:xfrm rot="-10800000">
              <a:off x="2503" y="8245"/>
              <a:ext cx="28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524" name="Rectangle 380"/>
            <p:cNvSpPr>
              <a:spLocks noChangeAspect="1" noChangeArrowheads="1"/>
            </p:cNvSpPr>
            <p:nvPr/>
          </p:nvSpPr>
          <p:spPr bwMode="auto">
            <a:xfrm rot="-10800000">
              <a:off x="5843" y="8244"/>
              <a:ext cx="28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525" name="Group 381"/>
          <p:cNvGrpSpPr>
            <a:grpSpLocks noChangeAspect="1"/>
          </p:cNvGrpSpPr>
          <p:nvPr/>
        </p:nvGrpSpPr>
        <p:grpSpPr bwMode="auto">
          <a:xfrm flipV="1">
            <a:off x="3396456" y="2833983"/>
            <a:ext cx="1735137" cy="155575"/>
            <a:chOff x="2503" y="8244"/>
            <a:chExt cx="3368" cy="300"/>
          </a:xfrm>
        </p:grpSpPr>
        <p:sp>
          <p:nvSpPr>
            <p:cNvPr id="646526" name="Rectangle 382"/>
            <p:cNvSpPr>
              <a:spLocks noChangeAspect="1" noChangeArrowheads="1"/>
            </p:cNvSpPr>
            <p:nvPr/>
          </p:nvSpPr>
          <p:spPr bwMode="auto">
            <a:xfrm rot="10800000" flipH="1">
              <a:off x="2531" y="8274"/>
              <a:ext cx="3334" cy="242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527" name="Rectangle 383"/>
            <p:cNvSpPr>
              <a:spLocks noChangeAspect="1" noChangeArrowheads="1"/>
            </p:cNvSpPr>
            <p:nvPr/>
          </p:nvSpPr>
          <p:spPr bwMode="auto">
            <a:xfrm rot="-10800000">
              <a:off x="2503" y="8245"/>
              <a:ext cx="28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528" name="Rectangle 384"/>
            <p:cNvSpPr>
              <a:spLocks noChangeAspect="1" noChangeArrowheads="1"/>
            </p:cNvSpPr>
            <p:nvPr/>
          </p:nvSpPr>
          <p:spPr bwMode="auto">
            <a:xfrm rot="-10800000">
              <a:off x="5843" y="8244"/>
              <a:ext cx="28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6529" name="Group 385"/>
          <p:cNvGrpSpPr>
            <a:grpSpLocks noChangeAspect="1"/>
          </p:cNvGrpSpPr>
          <p:nvPr/>
        </p:nvGrpSpPr>
        <p:grpSpPr bwMode="auto">
          <a:xfrm flipV="1">
            <a:off x="5422106" y="2827633"/>
            <a:ext cx="1735137" cy="155575"/>
            <a:chOff x="2503" y="8244"/>
            <a:chExt cx="3368" cy="300"/>
          </a:xfrm>
        </p:grpSpPr>
        <p:sp>
          <p:nvSpPr>
            <p:cNvPr id="646530" name="Rectangle 386"/>
            <p:cNvSpPr>
              <a:spLocks noChangeAspect="1" noChangeArrowheads="1"/>
            </p:cNvSpPr>
            <p:nvPr/>
          </p:nvSpPr>
          <p:spPr bwMode="auto">
            <a:xfrm rot="10800000" flipH="1">
              <a:off x="2531" y="8274"/>
              <a:ext cx="3334" cy="242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531" name="Rectangle 387"/>
            <p:cNvSpPr>
              <a:spLocks noChangeAspect="1" noChangeArrowheads="1"/>
            </p:cNvSpPr>
            <p:nvPr/>
          </p:nvSpPr>
          <p:spPr bwMode="auto">
            <a:xfrm rot="-10800000">
              <a:off x="2503" y="8245"/>
              <a:ext cx="28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532" name="Rectangle 388"/>
            <p:cNvSpPr>
              <a:spLocks noChangeAspect="1" noChangeArrowheads="1"/>
            </p:cNvSpPr>
            <p:nvPr/>
          </p:nvSpPr>
          <p:spPr bwMode="auto">
            <a:xfrm rot="-10800000">
              <a:off x="5843" y="8244"/>
              <a:ext cx="28" cy="299"/>
            </a:xfrm>
            <a:prstGeom prst="rect">
              <a:avLst/>
            </a:prstGeom>
            <a:solidFill>
              <a:srgbClr val="C0C0C0">
                <a:alpha val="89999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46533" name="Line 389"/>
          <p:cNvSpPr>
            <a:spLocks noChangeAspect="1" noChangeShapeType="1"/>
          </p:cNvSpPr>
          <p:nvPr/>
        </p:nvSpPr>
        <p:spPr bwMode="auto">
          <a:xfrm flipH="1" flipV="1">
            <a:off x="1188243" y="3149896"/>
            <a:ext cx="630238" cy="1119187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6534" name="Line 390"/>
          <p:cNvSpPr>
            <a:spLocks noChangeAspect="1" noChangeShapeType="1"/>
          </p:cNvSpPr>
          <p:nvPr/>
        </p:nvSpPr>
        <p:spPr bwMode="auto">
          <a:xfrm flipH="1">
            <a:off x="7254081" y="2502196"/>
            <a:ext cx="192087" cy="423862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6535" name="Line 391"/>
          <p:cNvSpPr>
            <a:spLocks noChangeAspect="1" noChangeShapeType="1"/>
          </p:cNvSpPr>
          <p:nvPr/>
        </p:nvSpPr>
        <p:spPr bwMode="auto">
          <a:xfrm>
            <a:off x="2556668" y="2286296"/>
            <a:ext cx="36513" cy="544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6536" name="Line 392"/>
          <p:cNvSpPr>
            <a:spLocks noChangeAspect="1" noChangeShapeType="1"/>
          </p:cNvSpPr>
          <p:nvPr/>
        </p:nvSpPr>
        <p:spPr bwMode="auto">
          <a:xfrm flipH="1" flipV="1">
            <a:off x="5868193" y="3294358"/>
            <a:ext cx="630238" cy="1119188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6537" name="Text Box 393"/>
          <p:cNvSpPr txBox="1">
            <a:spLocks noChangeArrowheads="1"/>
          </p:cNvSpPr>
          <p:nvPr/>
        </p:nvSpPr>
        <p:spPr bwMode="auto">
          <a:xfrm>
            <a:off x="5507831" y="4373858"/>
            <a:ext cx="2000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dirty="0" smtClean="0"/>
              <a:t>350kW </a:t>
            </a:r>
            <a:r>
              <a:rPr lang="de-DE" sz="2000" dirty="0" err="1"/>
              <a:t>Circulator</a:t>
            </a:r>
            <a:endParaRPr lang="en-GB" sz="2000" dirty="0"/>
          </a:p>
        </p:txBody>
      </p:sp>
      <p:sp>
        <p:nvSpPr>
          <p:cNvPr id="646538" name="Line 394"/>
          <p:cNvSpPr>
            <a:spLocks noChangeAspect="1" noChangeShapeType="1"/>
          </p:cNvSpPr>
          <p:nvPr/>
        </p:nvSpPr>
        <p:spPr bwMode="auto">
          <a:xfrm flipV="1">
            <a:off x="3972718" y="3294358"/>
            <a:ext cx="434975" cy="935038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6539" name="Text Box 395"/>
          <p:cNvSpPr txBox="1">
            <a:spLocks noChangeArrowheads="1"/>
          </p:cNvSpPr>
          <p:nvPr/>
        </p:nvSpPr>
        <p:spPr bwMode="auto">
          <a:xfrm>
            <a:off x="3348831" y="4229396"/>
            <a:ext cx="15319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sz="2000" dirty="0"/>
              <a:t>350kW Ferrite Load</a:t>
            </a:r>
            <a:endParaRPr lang="en-GB" sz="2000" dirty="0"/>
          </a:p>
        </p:txBody>
      </p:sp>
      <p:sp>
        <p:nvSpPr>
          <p:cNvPr id="646540" name="Line 396"/>
          <p:cNvSpPr>
            <a:spLocks noChangeAspect="1" noChangeShapeType="1"/>
          </p:cNvSpPr>
          <p:nvPr/>
        </p:nvSpPr>
        <p:spPr bwMode="auto">
          <a:xfrm flipH="1" flipV="1">
            <a:off x="7812881" y="3581696"/>
            <a:ext cx="284162" cy="5048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6541" name="Text Box 397"/>
          <p:cNvSpPr txBox="1">
            <a:spLocks noChangeArrowheads="1"/>
          </p:cNvSpPr>
          <p:nvPr/>
        </p:nvSpPr>
        <p:spPr bwMode="auto">
          <a:xfrm>
            <a:off x="7308056" y="4086521"/>
            <a:ext cx="1908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sz="2000"/>
              <a:t>Waveguide Bellow</a:t>
            </a:r>
            <a:endParaRPr lang="en-GB" sz="2000"/>
          </a:p>
        </p:txBody>
      </p:sp>
      <p:sp>
        <p:nvSpPr>
          <p:cNvPr id="646542" name="Rectangle 39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Module Waveguide Distribution (individual cavities and modules)</a:t>
            </a:r>
            <a:endParaRPr lang="en-GB" dirty="0"/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5984832" y="1781471"/>
            <a:ext cx="2286772" cy="8636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01" name="Text Box 329"/>
          <p:cNvSpPr txBox="1">
            <a:spLocks noChangeAspect="1" noChangeArrowheads="1"/>
          </p:cNvSpPr>
          <p:nvPr/>
        </p:nvSpPr>
        <p:spPr bwMode="auto">
          <a:xfrm>
            <a:off x="3231857" y="1457621"/>
            <a:ext cx="27352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  <a:ea typeface="MS PGothic" pitchFamily="34" charset="-128"/>
              </a:rPr>
              <a:t>Asymmetric shunt </a:t>
            </a:r>
            <a:r>
              <a:rPr lang="en-US" altLang="ja-JP" sz="2000" dirty="0" smtClean="0">
                <a:solidFill>
                  <a:srgbClr val="FF0000"/>
                </a:solidFill>
                <a:ea typeface="MS PGothic" pitchFamily="34" charset="-128"/>
              </a:rPr>
              <a:t>tees with individual coupling factors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03" name="Line 396"/>
          <p:cNvSpPr>
            <a:spLocks noChangeAspect="1" noChangeShapeType="1"/>
          </p:cNvSpPr>
          <p:nvPr/>
        </p:nvSpPr>
        <p:spPr bwMode="auto">
          <a:xfrm>
            <a:off x="4889137" y="2327274"/>
            <a:ext cx="342101" cy="607756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" name="Rechteck 403"/>
          <p:cNvSpPr/>
          <p:nvPr/>
        </p:nvSpPr>
        <p:spPr>
          <a:xfrm>
            <a:off x="7583038" y="1236898"/>
            <a:ext cx="1542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26004D"/>
                </a:solidFill>
                <a:ea typeface="MS PGothic" pitchFamily="34" charset="-128"/>
              </a:rPr>
              <a:t>Shunt tee </a:t>
            </a:r>
            <a:endParaRPr lang="de-DE" sz="2000" dirty="0"/>
          </a:p>
        </p:txBody>
      </p:sp>
      <p:cxnSp>
        <p:nvCxnSpPr>
          <p:cNvPr id="405" name="Gerade Verbindung mit Pfeil 404"/>
          <p:cNvCxnSpPr/>
          <p:nvPr/>
        </p:nvCxnSpPr>
        <p:spPr bwMode="auto">
          <a:xfrm>
            <a:off x="8549350" y="1637008"/>
            <a:ext cx="161261" cy="1189038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06" name="Gerade Verbindung 405"/>
          <p:cNvCxnSpPr/>
          <p:nvPr/>
        </p:nvCxnSpPr>
        <p:spPr bwMode="auto">
          <a:xfrm>
            <a:off x="675095" y="4142379"/>
            <a:ext cx="2286772" cy="8636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" name="Rechteck 1"/>
          <p:cNvSpPr/>
          <p:nvPr/>
        </p:nvSpPr>
        <p:spPr>
          <a:xfrm>
            <a:off x="1846797" y="5431900"/>
            <a:ext cx="3826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  <a:ea typeface="MS PGothic" pitchFamily="34" charset="-128"/>
              </a:rPr>
              <a:t>Asymmetric shunt tees with individual coupling </a:t>
            </a:r>
            <a:r>
              <a:rPr lang="en-US" altLang="ja-JP" sz="2000" dirty="0" smtClean="0">
                <a:solidFill>
                  <a:srgbClr val="FF0000"/>
                </a:solidFill>
                <a:ea typeface="MS PGothic" pitchFamily="34" charset="-128"/>
              </a:rPr>
              <a:t>factors (induct. + cap. </a:t>
            </a:r>
            <a:r>
              <a:rPr lang="en-US" altLang="ja-JP" sz="2000" dirty="0">
                <a:solidFill>
                  <a:srgbClr val="FF0000"/>
                </a:solidFill>
                <a:ea typeface="MS PGothic" pitchFamily="34" charset="-128"/>
              </a:rPr>
              <a:t>p</a:t>
            </a:r>
            <a:r>
              <a:rPr lang="en-US" altLang="ja-JP" sz="2000" dirty="0" smtClean="0">
                <a:solidFill>
                  <a:srgbClr val="FF0000"/>
                </a:solidFill>
                <a:ea typeface="MS PGothic" pitchFamily="34" charset="-128"/>
              </a:rPr>
              <a:t>osts) </a:t>
            </a:r>
            <a:endParaRPr lang="en-GB" sz="2000" dirty="0">
              <a:solidFill>
                <a:srgbClr val="FF0000"/>
              </a:solidFill>
            </a:endParaRPr>
          </a:p>
        </p:txBody>
      </p:sp>
      <p:cxnSp>
        <p:nvCxnSpPr>
          <p:cNvPr id="7" name="Gerade Verbindung mit Pfeil 6"/>
          <p:cNvCxnSpPr>
            <a:endCxn id="646492" idx="2"/>
          </p:cNvCxnSpPr>
          <p:nvPr/>
        </p:nvCxnSpPr>
        <p:spPr bwMode="auto">
          <a:xfrm flipH="1" flipV="1">
            <a:off x="3246437" y="3273965"/>
            <a:ext cx="298001" cy="2157935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07" name="Gerade Verbindung 406"/>
          <p:cNvCxnSpPr/>
          <p:nvPr/>
        </p:nvCxnSpPr>
        <p:spPr bwMode="auto">
          <a:xfrm>
            <a:off x="7544212" y="1236898"/>
            <a:ext cx="1399763" cy="544573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10" name="Text Box 329"/>
          <p:cNvSpPr txBox="1">
            <a:spLocks noChangeAspect="1" noChangeArrowheads="1"/>
          </p:cNvSpPr>
          <p:nvPr/>
        </p:nvSpPr>
        <p:spPr bwMode="auto">
          <a:xfrm>
            <a:off x="6129347" y="5431900"/>
            <a:ext cx="27352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  <a:ea typeface="MS PGothic" pitchFamily="34" charset="-128"/>
              </a:rPr>
              <a:t>Asymmetric shunt </a:t>
            </a:r>
            <a:r>
              <a:rPr lang="en-US" altLang="ja-JP" sz="2000" dirty="0" smtClean="0">
                <a:solidFill>
                  <a:srgbClr val="FF0000"/>
                </a:solidFill>
                <a:ea typeface="MS PGothic" pitchFamily="34" charset="-128"/>
              </a:rPr>
              <a:t>tee with individual coupling factor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411" name="Gerade Verbindung mit Pfeil 410"/>
          <p:cNvCxnSpPr>
            <a:endCxn id="646466" idx="6"/>
          </p:cNvCxnSpPr>
          <p:nvPr/>
        </p:nvCxnSpPr>
        <p:spPr bwMode="auto">
          <a:xfrm flipV="1">
            <a:off x="7643018" y="2967811"/>
            <a:ext cx="1008867" cy="2464090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69266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LLRF </a:t>
            </a:r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18433" y="1180083"/>
            <a:ext cx="7972425" cy="4932362"/>
          </a:xfrm>
        </p:spPr>
        <p:txBody>
          <a:bodyPr/>
          <a:lstStyle/>
          <a:p>
            <a:r>
              <a:rPr lang="en-GB" dirty="0" smtClean="0"/>
              <a:t>Provide stable acceleration </a:t>
            </a:r>
          </a:p>
          <a:p>
            <a:pPr lvl="1"/>
            <a:r>
              <a:rPr lang="en-GB" dirty="0" smtClean="0"/>
              <a:t>Within pulse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Pulse to pulse</a:t>
            </a:r>
          </a:p>
          <a:p>
            <a:pPr lvl="1"/>
            <a:r>
              <a:rPr lang="en-GB" dirty="0" smtClean="0"/>
              <a:t>Optimize cavity and module performance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</p:spPr>
        <p:txBody>
          <a:bodyPr/>
          <a:lstStyle/>
          <a:p>
            <a:fld id="{D56D2688-B1D5-4C95-8D03-157A112CB633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505575"/>
            <a:ext cx="5702300" cy="2667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November 8</a:t>
            </a:r>
            <a:r>
              <a:rPr lang="en-GB" baseline="30000" smtClean="0"/>
              <a:t>th</a:t>
            </a:r>
            <a:r>
              <a:rPr lang="en-GB" smtClean="0"/>
              <a:t> 2012, Joint DESY/XFEL MAC</a:t>
            </a:r>
          </a:p>
          <a:p>
            <a:r>
              <a:rPr lang="en-GB" smtClean="0"/>
              <a:t>J. Branlard, WP02 – LLRF</a:t>
            </a:r>
            <a:endParaRPr lang="en-GB" dirty="0"/>
          </a:p>
        </p:txBody>
      </p:sp>
      <p:pic>
        <p:nvPicPr>
          <p:cNvPr id="1027" name="Picture 3" descr="D:\Conferences\Linac 2012\poster\flatwithbeam_a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6846"/>
            <a:ext cx="3203150" cy="239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Conferences\Linac 2012\poster\flatwithbeam_b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99259" y="4082977"/>
            <a:ext cx="3203150" cy="231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Conferences\Linac 2012\poster\flatwithbeam_c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7832" y="3973454"/>
            <a:ext cx="3080826" cy="240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564" y="4262162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Beam 4.5 mA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484823" y="4255864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Beam 4.5 mA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555115" y="4255864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Beam 4.5 mA</a:t>
            </a:r>
            <a:endParaRPr lang="en-US" sz="1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271" y="1954530"/>
            <a:ext cx="4371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2387" y="1152469"/>
            <a:ext cx="3085456" cy="220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7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4350" y="2500600"/>
            <a:ext cx="3178690" cy="27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LLRF System Description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57" y="3162374"/>
            <a:ext cx="5863544" cy="312940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</p:spPr>
        <p:txBody>
          <a:bodyPr/>
          <a:lstStyle/>
          <a:p>
            <a:fld id="{D56D2688-B1D5-4C95-8D03-157A112CB633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505575"/>
            <a:ext cx="5702300" cy="2667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November 8</a:t>
            </a:r>
            <a:r>
              <a:rPr lang="en-GB" baseline="30000" smtClean="0"/>
              <a:t>th</a:t>
            </a:r>
            <a:r>
              <a:rPr lang="en-GB" smtClean="0"/>
              <a:t> 2012, Joint DESY/XFEL MAC</a:t>
            </a:r>
          </a:p>
          <a:p>
            <a:r>
              <a:rPr lang="en-GB" smtClean="0"/>
              <a:t>J. Branlard, WP02 – LLRF</a:t>
            </a:r>
            <a:endParaRPr lang="en-GB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751545" y="2723458"/>
            <a:ext cx="5312590" cy="4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 station: semi-distributed LLRF system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7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9" y="1015911"/>
            <a:ext cx="8926741" cy="1507549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791249"/>
              </p:ext>
            </p:extLst>
          </p:nvPr>
        </p:nvGraphicFramePr>
        <p:xfrm>
          <a:off x="6026035" y="5250179"/>
          <a:ext cx="2966254" cy="11582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83137"/>
                <a:gridCol w="1019012"/>
                <a:gridCol w="1064105"/>
              </a:tblGrid>
              <a:tr h="21583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Section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Rack space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Redundancy</a:t>
                      </a:r>
                      <a:endParaRPr lang="en-US" sz="1000" dirty="0"/>
                    </a:p>
                  </a:txBody>
                  <a:tcPr/>
                </a:tc>
              </a:tr>
              <a:tr h="205841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Gun, I1, 3H1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rgbClr val="FF0000"/>
                          </a:solidFill>
                        </a:rPr>
                        <a:t>16U</a:t>
                      </a:r>
                      <a:endParaRPr lang="en-US" sz="9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rgbClr val="FF0000"/>
                          </a:solidFill>
                        </a:rPr>
                        <a:t>Full</a:t>
                      </a:r>
                      <a:endParaRPr lang="en-US" sz="9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0234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Linac 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28U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Full</a:t>
                      </a:r>
                      <a:endParaRPr lang="en-US" sz="900" dirty="0"/>
                    </a:p>
                  </a:txBody>
                  <a:tcPr/>
                </a:tc>
              </a:tr>
              <a:tr h="20234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Linac 2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28U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No</a:t>
                      </a:r>
                      <a:endParaRPr lang="en-US" sz="900" dirty="0"/>
                    </a:p>
                  </a:txBody>
                  <a:tcPr/>
                </a:tc>
              </a:tr>
              <a:tr h="20234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Linac 3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28U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No</a:t>
                      </a:r>
                      <a:endParaRPr lang="en-US" sz="9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441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29" t="30391" r="754" b="30028"/>
          <a:stretch>
            <a:fillRect/>
          </a:stretch>
        </p:blipFill>
        <p:spPr>
          <a:xfrm>
            <a:off x="379862" y="1795776"/>
            <a:ext cx="8499475" cy="2071687"/>
          </a:xfrm>
          <a:prstGeom prst="rect">
            <a:avLst/>
          </a:prstGeom>
        </p:spPr>
      </p:pic>
      <p:sp>
        <p:nvSpPr>
          <p:cNvPr id="8200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</a:t>
            </a:r>
            <a:r>
              <a:rPr lang="en-US" dirty="0" smtClean="0"/>
              <a:t>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1219B-1E0C-4AD5-9BA5-31ADD4928749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2" name="Rounded Rectangular Callout 1"/>
          <p:cNvSpPr/>
          <p:nvPr/>
        </p:nvSpPr>
        <p:spPr bwMode="auto">
          <a:xfrm rot="600000">
            <a:off x="7592521" y="2985671"/>
            <a:ext cx="469409" cy="355779"/>
          </a:xfrm>
          <a:prstGeom prst="wedgeRoundRectCallout">
            <a:avLst>
              <a:gd name="adj1" fmla="val -73555"/>
              <a:gd name="adj2" fmla="val -217519"/>
              <a:gd name="adj3" fmla="val 16667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GB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71616" y="4130098"/>
            <a:ext cx="1410066" cy="701731"/>
          </a:xfrm>
          <a:prstGeom prst="rect">
            <a:avLst/>
          </a:prstGeom>
          <a:noFill/>
          <a:ln w="28575">
            <a:solidFill>
              <a:srgbClr val="FD930A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800" dirty="0" smtClean="0"/>
              <a:t>L1</a:t>
            </a:r>
          </a:p>
          <a:p>
            <a:pPr>
              <a:buNone/>
            </a:pPr>
            <a:r>
              <a:rPr lang="en-GB" sz="1800" dirty="0" smtClean="0"/>
              <a:t>BC1 Dump</a:t>
            </a:r>
          </a:p>
        </p:txBody>
      </p:sp>
      <p:sp>
        <p:nvSpPr>
          <p:cNvPr id="43" name="Rounded Rectangular Callout 42"/>
          <p:cNvSpPr/>
          <p:nvPr/>
        </p:nvSpPr>
        <p:spPr bwMode="auto">
          <a:xfrm rot="713367">
            <a:off x="2097274" y="2105494"/>
            <a:ext cx="1902838" cy="347382"/>
          </a:xfrm>
          <a:prstGeom prst="wedgeRoundRectCallout">
            <a:avLst>
              <a:gd name="adj1" fmla="val 1601"/>
              <a:gd name="adj2" fmla="val -154124"/>
              <a:gd name="adj3" fmla="val 16667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GB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63685" y="1083440"/>
            <a:ext cx="3165914" cy="701731"/>
          </a:xfrm>
          <a:prstGeom prst="rect">
            <a:avLst/>
          </a:prstGeom>
          <a:noFill/>
          <a:ln w="28575">
            <a:solidFill>
              <a:srgbClr val="FD930A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800" dirty="0" smtClean="0"/>
              <a:t>North Branch</a:t>
            </a:r>
          </a:p>
          <a:p>
            <a:pPr>
              <a:buNone/>
            </a:pPr>
            <a:r>
              <a:rPr lang="en-GB" sz="1800" dirty="0" smtClean="0"/>
              <a:t>SASE1, SASE3, </a:t>
            </a:r>
            <a:r>
              <a:rPr lang="en-GB" sz="1800" dirty="0" smtClean="0"/>
              <a:t>T4D Dump</a:t>
            </a:r>
            <a:endParaRPr lang="en-GB" sz="1800" dirty="0"/>
          </a:p>
        </p:txBody>
      </p:sp>
      <p:sp>
        <p:nvSpPr>
          <p:cNvPr id="45" name="Rounded Rectangular Callout 44"/>
          <p:cNvSpPr/>
          <p:nvPr/>
        </p:nvSpPr>
        <p:spPr bwMode="auto">
          <a:xfrm rot="607105">
            <a:off x="3956009" y="2627526"/>
            <a:ext cx="3620694" cy="342630"/>
          </a:xfrm>
          <a:prstGeom prst="wedgeRoundRectCallout">
            <a:avLst>
              <a:gd name="adj1" fmla="val -56588"/>
              <a:gd name="adj2" fmla="val 267226"/>
              <a:gd name="adj3" fmla="val 16667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GB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57175" y="3352551"/>
            <a:ext cx="1300356" cy="701731"/>
          </a:xfrm>
          <a:prstGeom prst="rect">
            <a:avLst/>
          </a:prstGeom>
          <a:noFill/>
          <a:ln w="28575">
            <a:solidFill>
              <a:srgbClr val="FD930A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800" dirty="0" smtClean="0"/>
              <a:t>L3</a:t>
            </a:r>
          </a:p>
          <a:p>
            <a:pPr>
              <a:buNone/>
            </a:pPr>
            <a:r>
              <a:rPr lang="en-GB" sz="1800" dirty="0" smtClean="0"/>
              <a:t>TLD </a:t>
            </a:r>
            <a:r>
              <a:rPr lang="en-GB" sz="1800" dirty="0" smtClean="0"/>
              <a:t>Dump</a:t>
            </a:r>
            <a:endParaRPr lang="en-GB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263454" y="4388876"/>
            <a:ext cx="5223496" cy="1508105"/>
          </a:xfrm>
          <a:prstGeom prst="rect">
            <a:avLst/>
          </a:prstGeom>
          <a:noFill/>
          <a:ln w="28575">
            <a:solidFill>
              <a:srgbClr val="251555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SzPct val="80000"/>
            </a:pPr>
            <a:r>
              <a:rPr lang="en-GB" sz="2000" dirty="0" smtClean="0"/>
              <a:t>1 km of superconducting linac</a:t>
            </a:r>
          </a:p>
          <a:p>
            <a:pPr marL="285750" indent="-285750">
              <a:buSzPct val="80000"/>
            </a:pPr>
            <a:r>
              <a:rPr lang="en-GB" sz="2000" dirty="0" smtClean="0"/>
              <a:t>3.3 km warm electron beam line</a:t>
            </a:r>
          </a:p>
          <a:p>
            <a:pPr marL="285750" indent="-285750">
              <a:buSzPct val="80000"/>
            </a:pPr>
            <a:r>
              <a:rPr lang="en-GB" sz="2000" dirty="0" smtClean="0"/>
              <a:t>450 m </a:t>
            </a:r>
            <a:r>
              <a:rPr lang="en-GB" sz="2000" dirty="0" smtClean="0"/>
              <a:t>undulator</a:t>
            </a:r>
          </a:p>
          <a:p>
            <a:pPr marL="285750" indent="-285750">
              <a:buSzPct val="80000"/>
            </a:pPr>
            <a:r>
              <a:rPr lang="en-GB" sz="2000" dirty="0" smtClean="0"/>
              <a:t>…</a:t>
            </a:r>
            <a:endParaRPr lang="en-GB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297628" y="1623858"/>
            <a:ext cx="1351795" cy="701731"/>
          </a:xfrm>
          <a:prstGeom prst="rect">
            <a:avLst/>
          </a:prstGeom>
          <a:noFill/>
          <a:ln w="28575">
            <a:solidFill>
              <a:srgbClr val="FD930A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800" dirty="0" smtClean="0"/>
              <a:t>L2</a:t>
            </a:r>
          </a:p>
          <a:p>
            <a:pPr>
              <a:buNone/>
            </a:pPr>
            <a:r>
              <a:rPr lang="en-GB" sz="1800" dirty="0" smtClean="0"/>
              <a:t>BC2 Dump</a:t>
            </a:r>
            <a:endParaRPr lang="en-GB" sz="1800" dirty="0"/>
          </a:p>
        </p:txBody>
      </p:sp>
      <p:sp>
        <p:nvSpPr>
          <p:cNvPr id="17" name="Rounded Rectangular Callout 16"/>
          <p:cNvSpPr/>
          <p:nvPr/>
        </p:nvSpPr>
        <p:spPr bwMode="auto">
          <a:xfrm rot="600000">
            <a:off x="8093900" y="3060248"/>
            <a:ext cx="288000" cy="360000"/>
          </a:xfrm>
          <a:prstGeom prst="wedgeRoundRectCallout">
            <a:avLst>
              <a:gd name="adj1" fmla="val -108786"/>
              <a:gd name="adj2" fmla="val 258903"/>
              <a:gd name="adj3" fmla="val 16667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GB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8" name="Rounded Rectangular Callout 17"/>
          <p:cNvSpPr/>
          <p:nvPr/>
        </p:nvSpPr>
        <p:spPr bwMode="auto">
          <a:xfrm rot="600000">
            <a:off x="8419377" y="3109785"/>
            <a:ext cx="144000" cy="360000"/>
          </a:xfrm>
          <a:prstGeom prst="wedgeRoundRectCallout">
            <a:avLst>
              <a:gd name="adj1" fmla="val -73555"/>
              <a:gd name="adj2" fmla="val -217519"/>
              <a:gd name="adj3" fmla="val 16667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GB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24490" y="2114029"/>
            <a:ext cx="1005517" cy="369332"/>
          </a:xfrm>
          <a:prstGeom prst="rect">
            <a:avLst/>
          </a:prstGeom>
          <a:noFill/>
          <a:ln w="28575">
            <a:solidFill>
              <a:srgbClr val="FD930A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800" dirty="0" smtClean="0"/>
              <a:t>Injector</a:t>
            </a:r>
            <a:endParaRPr lang="en-GB" sz="1800" dirty="0"/>
          </a:p>
        </p:txBody>
      </p:sp>
      <p:sp>
        <p:nvSpPr>
          <p:cNvPr id="16" name="Rounded Rectangular Callout 15"/>
          <p:cNvSpPr/>
          <p:nvPr/>
        </p:nvSpPr>
        <p:spPr bwMode="auto">
          <a:xfrm rot="11198970">
            <a:off x="1037159" y="2369312"/>
            <a:ext cx="2932980" cy="347382"/>
          </a:xfrm>
          <a:prstGeom prst="wedgeRoundRectCallout">
            <a:avLst>
              <a:gd name="adj1" fmla="val 24604"/>
              <a:gd name="adj2" fmla="val -179847"/>
              <a:gd name="adj3" fmla="val 16667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GB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2351" y="3078261"/>
            <a:ext cx="2232851" cy="701731"/>
          </a:xfrm>
          <a:prstGeom prst="rect">
            <a:avLst/>
          </a:prstGeom>
          <a:noFill/>
          <a:ln w="28575">
            <a:solidFill>
              <a:srgbClr val="FD930A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800" dirty="0" smtClean="0"/>
              <a:t>South Branch</a:t>
            </a:r>
            <a:endParaRPr lang="en-GB" sz="1800" dirty="0" smtClean="0"/>
          </a:p>
          <a:p>
            <a:pPr>
              <a:buNone/>
            </a:pPr>
            <a:r>
              <a:rPr lang="en-GB" sz="1800" dirty="0" smtClean="0"/>
              <a:t>SASE2, </a:t>
            </a:r>
            <a:r>
              <a:rPr lang="en-GB" sz="1800" dirty="0" smtClean="0"/>
              <a:t>T5D Dump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87204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2113291" y="5551058"/>
            <a:ext cx="726804" cy="228600"/>
          </a:xfrm>
          <a:prstGeom prst="roundRect">
            <a:avLst/>
          </a:prstGeom>
          <a:solidFill>
            <a:srgbClr val="F4E578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LLRF System Description</a:t>
            </a:r>
          </a:p>
        </p:txBody>
      </p:sp>
      <p:pic>
        <p:nvPicPr>
          <p:cNvPr id="6" name="Content Placeholder 5" descr="LLRFsimplified7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793" y="1907223"/>
            <a:ext cx="4659324" cy="340055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</p:spPr>
        <p:txBody>
          <a:bodyPr/>
          <a:lstStyle/>
          <a:p>
            <a:fld id="{D56D2688-B1D5-4C95-8D03-157A112CB633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505575"/>
            <a:ext cx="5702300" cy="2667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November 8</a:t>
            </a:r>
            <a:r>
              <a:rPr lang="en-GB" baseline="30000" dirty="0" smtClean="0"/>
              <a:t>th</a:t>
            </a:r>
            <a:r>
              <a:rPr lang="en-GB" dirty="0" smtClean="0"/>
              <a:t> 2012, Joint DESY/XFEL MAC</a:t>
            </a:r>
          </a:p>
          <a:p>
            <a:r>
              <a:rPr lang="en-GB" dirty="0" smtClean="0"/>
              <a:t>J. Branlard, WP02 – LLRF</a:t>
            </a:r>
            <a:endParaRPr lang="en-GB" dirty="0"/>
          </a:p>
        </p:txBody>
      </p:sp>
      <p:pic>
        <p:nvPicPr>
          <p:cNvPr id="9" name="Content Placeholder 5" descr="LLRFsimplified6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2354" y="2966858"/>
            <a:ext cx="383525" cy="19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5" descr="LLRFsimplified6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05359" y="2988490"/>
            <a:ext cx="134736" cy="14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1236128"/>
            <a:ext cx="2276746" cy="517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 smtClean="0"/>
              <a:t>REFM</a:t>
            </a:r>
          </a:p>
          <a:p>
            <a:pPr>
              <a:buNone/>
            </a:pPr>
            <a:r>
              <a:rPr lang="en-US" sz="1400" dirty="0" smtClean="0"/>
              <a:t>RF Reference Module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b="1" dirty="0" smtClean="0"/>
              <a:t>LOGM</a:t>
            </a:r>
          </a:p>
          <a:p>
            <a:pPr>
              <a:buNone/>
            </a:pPr>
            <a:r>
              <a:rPr lang="en-US" sz="1400" dirty="0" smtClean="0"/>
              <a:t>Local Oscillator</a:t>
            </a:r>
          </a:p>
          <a:p>
            <a:pPr>
              <a:buNone/>
            </a:pPr>
            <a:r>
              <a:rPr lang="en-US" sz="1400" dirty="0" smtClean="0"/>
              <a:t>Generation Module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b="1" dirty="0" smtClean="0"/>
              <a:t>DCM </a:t>
            </a:r>
          </a:p>
          <a:p>
            <a:pPr>
              <a:buNone/>
            </a:pPr>
            <a:r>
              <a:rPr lang="en-US" sz="1400" dirty="0" smtClean="0"/>
              <a:t>Drift Compensation</a:t>
            </a:r>
          </a:p>
          <a:p>
            <a:pPr>
              <a:buNone/>
            </a:pPr>
            <a:r>
              <a:rPr lang="en-US" sz="1400" dirty="0" smtClean="0"/>
              <a:t>Module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b="1" dirty="0" smtClean="0"/>
              <a:t>PZ16M</a:t>
            </a:r>
          </a:p>
          <a:p>
            <a:pPr>
              <a:buNone/>
            </a:pPr>
            <a:r>
              <a:rPr lang="en-US" sz="1400" dirty="0" smtClean="0"/>
              <a:t>Piezo Driver Module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b="1" dirty="0" smtClean="0"/>
              <a:t>PSM</a:t>
            </a:r>
          </a:p>
          <a:p>
            <a:pPr>
              <a:buNone/>
            </a:pPr>
            <a:r>
              <a:rPr lang="en-US" sz="1400" dirty="0" smtClean="0"/>
              <a:t>Power Supply Module 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b="1" dirty="0" smtClean="0"/>
              <a:t>CPIM</a:t>
            </a:r>
          </a:p>
          <a:p>
            <a:pPr>
              <a:buNone/>
            </a:pPr>
            <a:r>
              <a:rPr lang="en-US" sz="1400" dirty="0" smtClean="0"/>
              <a:t>Coupler Processing</a:t>
            </a:r>
            <a:br>
              <a:rPr lang="en-US" sz="1400" dirty="0" smtClean="0"/>
            </a:br>
            <a:r>
              <a:rPr lang="en-US" sz="1400" dirty="0" smtClean="0"/>
              <a:t>interlock Module</a:t>
            </a:r>
            <a:endParaRPr lang="en-US" sz="1600" dirty="0"/>
          </a:p>
        </p:txBody>
      </p:sp>
      <p:pic>
        <p:nvPicPr>
          <p:cNvPr id="12" name="Picture 2" descr="C:\Users\branlard\Desktop\CPIM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4677" y="2402523"/>
            <a:ext cx="565293" cy="32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67254" y="1197470"/>
            <a:ext cx="2276746" cy="531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 err="1" smtClean="0"/>
              <a:t>uPS</a:t>
            </a:r>
            <a:r>
              <a:rPr lang="en-US" sz="1400" b="1" dirty="0" smtClean="0"/>
              <a:t>       </a:t>
            </a:r>
            <a:r>
              <a:rPr lang="en-US" sz="1400" dirty="0" smtClean="0"/>
              <a:t>Power Supply</a:t>
            </a:r>
          </a:p>
          <a:p>
            <a:pPr>
              <a:buNone/>
            </a:pPr>
            <a:endParaRPr lang="en-US" sz="1000" b="1" dirty="0" smtClean="0"/>
          </a:p>
          <a:p>
            <a:pPr>
              <a:buNone/>
            </a:pPr>
            <a:r>
              <a:rPr lang="en-US" sz="1400" b="1" dirty="0" smtClean="0"/>
              <a:t>MCH     </a:t>
            </a:r>
            <a:r>
              <a:rPr lang="en-US" sz="1400" dirty="0" smtClean="0"/>
              <a:t>Management and</a:t>
            </a:r>
            <a:br>
              <a:rPr lang="en-US" sz="1400" dirty="0" smtClean="0"/>
            </a:br>
            <a:r>
              <a:rPr lang="en-US" sz="1400" dirty="0" smtClean="0"/>
              <a:t>              Control Hub</a:t>
            </a:r>
          </a:p>
          <a:p>
            <a:pPr>
              <a:buNone/>
            </a:pPr>
            <a:endParaRPr lang="en-US" sz="1050" b="1" dirty="0" smtClean="0"/>
          </a:p>
          <a:p>
            <a:pPr>
              <a:buNone/>
            </a:pPr>
            <a:r>
              <a:rPr lang="en-US" sz="1400" b="1" dirty="0" smtClean="0"/>
              <a:t>CPU      </a:t>
            </a:r>
            <a:r>
              <a:rPr lang="en-US" sz="1400" dirty="0" smtClean="0"/>
              <a:t>Computing Unit</a:t>
            </a:r>
          </a:p>
          <a:p>
            <a:pPr>
              <a:buNone/>
            </a:pPr>
            <a:endParaRPr lang="en-US" sz="1050" b="1" dirty="0" smtClean="0"/>
          </a:p>
          <a:p>
            <a:pPr>
              <a:buNone/>
            </a:pPr>
            <a:r>
              <a:rPr lang="en-US" sz="1400" b="1" dirty="0" smtClean="0"/>
              <a:t>TMG      </a:t>
            </a:r>
            <a:r>
              <a:rPr lang="en-US" sz="1400" dirty="0" smtClean="0"/>
              <a:t>Timing </a:t>
            </a:r>
            <a:endParaRPr lang="en-US" sz="1400" dirty="0"/>
          </a:p>
          <a:p>
            <a:pPr>
              <a:buNone/>
            </a:pPr>
            <a:endParaRPr lang="en-US" sz="1050" b="1" dirty="0" smtClean="0"/>
          </a:p>
          <a:p>
            <a:pPr>
              <a:buNone/>
            </a:pPr>
            <a:r>
              <a:rPr lang="en-US" sz="1400" b="1" dirty="0" err="1" smtClean="0"/>
              <a:t>uTC</a:t>
            </a:r>
            <a:r>
              <a:rPr lang="en-US" sz="1400" b="1" dirty="0" smtClean="0"/>
              <a:t>       </a:t>
            </a:r>
            <a:r>
              <a:rPr lang="en-US" sz="1400" dirty="0" smtClean="0"/>
              <a:t>Control </a:t>
            </a:r>
            <a:r>
              <a:rPr lang="en-US" sz="1400" dirty="0"/>
              <a:t>board</a:t>
            </a:r>
          </a:p>
          <a:p>
            <a:pPr>
              <a:buNone/>
            </a:pPr>
            <a:endParaRPr lang="en-US" sz="1050" b="1" dirty="0" smtClean="0"/>
          </a:p>
          <a:p>
            <a:pPr>
              <a:buNone/>
            </a:pPr>
            <a:r>
              <a:rPr lang="en-US" sz="1400" b="1" dirty="0" smtClean="0"/>
              <a:t>uDS800    </a:t>
            </a:r>
            <a:r>
              <a:rPr lang="en-US" sz="1400" dirty="0" smtClean="0"/>
              <a:t>Fast ADC </a:t>
            </a:r>
          </a:p>
          <a:p>
            <a:pPr>
              <a:buNone/>
            </a:pPr>
            <a:endParaRPr lang="en-US" sz="1050" b="1" dirty="0" smtClean="0"/>
          </a:p>
          <a:p>
            <a:pPr>
              <a:buNone/>
            </a:pPr>
            <a:r>
              <a:rPr lang="en-US" sz="1400" b="1" dirty="0" smtClean="0"/>
              <a:t>uDAQ    </a:t>
            </a:r>
            <a:r>
              <a:rPr lang="en-US" sz="1400" dirty="0" smtClean="0"/>
              <a:t>Digitizer board</a:t>
            </a:r>
          </a:p>
          <a:p>
            <a:pPr>
              <a:buNone/>
            </a:pPr>
            <a:endParaRPr lang="en-US" sz="1050" b="1" dirty="0" smtClean="0"/>
          </a:p>
          <a:p>
            <a:pPr>
              <a:buNone/>
            </a:pPr>
            <a:r>
              <a:rPr lang="en-US" sz="1400" b="1" dirty="0" err="1" smtClean="0"/>
              <a:t>uVM</a:t>
            </a:r>
            <a:r>
              <a:rPr lang="en-US" sz="1400" b="1" dirty="0" smtClean="0"/>
              <a:t>      </a:t>
            </a:r>
            <a:r>
              <a:rPr lang="en-US" sz="1400" dirty="0" smtClean="0"/>
              <a:t>Vector Modulator</a:t>
            </a:r>
          </a:p>
          <a:p>
            <a:pPr>
              <a:buNone/>
            </a:pPr>
            <a:endParaRPr lang="en-US" sz="1050" b="1" dirty="0" smtClean="0"/>
          </a:p>
          <a:p>
            <a:pPr>
              <a:buNone/>
            </a:pPr>
            <a:r>
              <a:rPr lang="en-US" sz="1400" b="1" dirty="0" smtClean="0"/>
              <a:t>ITLK      </a:t>
            </a:r>
            <a:r>
              <a:rPr lang="en-US" sz="1400" dirty="0" smtClean="0"/>
              <a:t>Interlock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b="1" dirty="0" smtClean="0"/>
              <a:t>KLM      </a:t>
            </a:r>
            <a:r>
              <a:rPr lang="en-US" sz="1400" dirty="0" smtClean="0"/>
              <a:t>Klystron Lifetime     </a:t>
            </a:r>
            <a:br>
              <a:rPr lang="en-US" sz="1400" dirty="0" smtClean="0"/>
            </a:br>
            <a:r>
              <a:rPr lang="en-US" sz="1400" dirty="0" smtClean="0"/>
              <a:t>              Management</a:t>
            </a:r>
          </a:p>
          <a:p>
            <a:pPr>
              <a:buNone/>
            </a:pPr>
            <a:endParaRPr lang="en-US" sz="1050" b="1" dirty="0" smtClean="0"/>
          </a:p>
          <a:p>
            <a:pPr>
              <a:buNone/>
            </a:pPr>
            <a:r>
              <a:rPr lang="en-US" sz="1400" b="1" dirty="0" err="1" smtClean="0"/>
              <a:t>uDWC</a:t>
            </a:r>
            <a:r>
              <a:rPr lang="en-US" sz="1400" b="1" dirty="0" smtClean="0"/>
              <a:t>   </a:t>
            </a:r>
            <a:r>
              <a:rPr lang="en-US" sz="1400" dirty="0" smtClean="0"/>
              <a:t>Down converter </a:t>
            </a:r>
          </a:p>
        </p:txBody>
      </p:sp>
      <p:pic>
        <p:nvPicPr>
          <p:cNvPr id="14" name="Content Placeholder 5" descr="LLRFsimplified7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83629" y="3775880"/>
            <a:ext cx="143583" cy="18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Content Placeholder 5" descr="LLRFsimplified7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82471" y="4661311"/>
            <a:ext cx="143583" cy="18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Content Placeholder 5" descr="LLRFsimplified7.pn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47111" y="4850237"/>
            <a:ext cx="205619" cy="32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Content Placeholder 5" descr="LLRFsimplified7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68394" y="3766478"/>
            <a:ext cx="143583" cy="18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Content Placeholder 5" descr="LLRFsimplified7.pn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56075" y="3926681"/>
            <a:ext cx="158697" cy="44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Content Placeholder 5" descr="LLRFsimplified7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56451" y="3775880"/>
            <a:ext cx="143583" cy="18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Content Placeholder 5" descr="LLRFsimplified7.pn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4132" y="3936083"/>
            <a:ext cx="158697" cy="44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ontent Placeholder 5" descr="LLRFsimplified7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4981" y="3775879"/>
            <a:ext cx="143583" cy="18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Content Placeholder 5" descr="LLRFsimplified7.pn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22662" y="3936082"/>
            <a:ext cx="158697" cy="44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Content Placeholder 5" descr="LLRFsimplified7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29767" y="3775880"/>
            <a:ext cx="143583" cy="18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Content Placeholder 5" descr="LLRFsimplified7.pn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24591" y="3936083"/>
            <a:ext cx="158697" cy="44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Content Placeholder 5" descr="LLRFsimplified7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5381" y="3775880"/>
            <a:ext cx="143583" cy="18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Content Placeholder 5" descr="LLRFsimplified7.pn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3062" y="3936083"/>
            <a:ext cx="158697" cy="44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Content Placeholder 5" descr="LLRFsimplified7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5819" y="3775880"/>
            <a:ext cx="143583" cy="18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Content Placeholder 5" descr="LLRFsimplified7.pn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3500" y="3936083"/>
            <a:ext cx="158697" cy="44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6197921" y="4644917"/>
            <a:ext cx="304892" cy="618802"/>
            <a:chOff x="6216971" y="4740167"/>
            <a:chExt cx="304892" cy="618802"/>
          </a:xfrm>
        </p:grpSpPr>
        <p:pic>
          <p:nvPicPr>
            <p:cNvPr id="31" name="Content Placeholder 5" descr="LLRFsimplified7.png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91906" y="4740167"/>
              <a:ext cx="143583" cy="188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 bwMode="auto">
            <a:xfrm>
              <a:off x="6291906" y="4899184"/>
              <a:ext cx="143583" cy="416719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21732" y="4824776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D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20306" y="4957757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A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16971" y="5081970"/>
              <a:ext cx="3048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Q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885026" y="4644917"/>
            <a:ext cx="304892" cy="618802"/>
            <a:chOff x="6216971" y="4740167"/>
            <a:chExt cx="304892" cy="618802"/>
          </a:xfrm>
        </p:grpSpPr>
        <p:pic>
          <p:nvPicPr>
            <p:cNvPr id="37" name="Content Placeholder 5" descr="LLRFsimplified7.png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91906" y="4740167"/>
              <a:ext cx="143583" cy="188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ctangle 37"/>
            <p:cNvSpPr/>
            <p:nvPr/>
          </p:nvSpPr>
          <p:spPr bwMode="auto">
            <a:xfrm>
              <a:off x="6291906" y="4899184"/>
              <a:ext cx="143583" cy="416719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21732" y="4824776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D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22687" y="4957757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A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216971" y="5081970"/>
              <a:ext cx="3048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Q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574678" y="4644917"/>
            <a:ext cx="304892" cy="618802"/>
            <a:chOff x="6216971" y="4740167"/>
            <a:chExt cx="304892" cy="618802"/>
          </a:xfrm>
        </p:grpSpPr>
        <p:pic>
          <p:nvPicPr>
            <p:cNvPr id="43" name="Content Placeholder 5" descr="LLRFsimplified7.png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91906" y="4740167"/>
              <a:ext cx="143583" cy="188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ectangle 43"/>
            <p:cNvSpPr/>
            <p:nvPr/>
          </p:nvSpPr>
          <p:spPr bwMode="auto">
            <a:xfrm>
              <a:off x="6291906" y="4899184"/>
              <a:ext cx="143583" cy="416719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221732" y="4824776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D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225068" y="4957757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A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216971" y="5081970"/>
              <a:ext cx="3048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Q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259569" y="4647387"/>
            <a:ext cx="304892" cy="618802"/>
            <a:chOff x="6216971" y="4740167"/>
            <a:chExt cx="304892" cy="618802"/>
          </a:xfrm>
        </p:grpSpPr>
        <p:pic>
          <p:nvPicPr>
            <p:cNvPr id="49" name="Content Placeholder 5" descr="LLRFsimplified7.png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91906" y="4740167"/>
              <a:ext cx="143583" cy="188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Rectangle 49"/>
            <p:cNvSpPr/>
            <p:nvPr/>
          </p:nvSpPr>
          <p:spPr bwMode="auto">
            <a:xfrm>
              <a:off x="6291906" y="4899184"/>
              <a:ext cx="143583" cy="416719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21732" y="4824776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D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222687" y="4957757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A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16971" y="5081970"/>
              <a:ext cx="3048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Q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939221" y="4647571"/>
            <a:ext cx="304892" cy="618802"/>
            <a:chOff x="6216971" y="4740167"/>
            <a:chExt cx="304892" cy="618802"/>
          </a:xfrm>
        </p:grpSpPr>
        <p:pic>
          <p:nvPicPr>
            <p:cNvPr id="55" name="Content Placeholder 5" descr="LLRFsimplified7.png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91906" y="4740167"/>
              <a:ext cx="143583" cy="188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Rectangle 55"/>
            <p:cNvSpPr/>
            <p:nvPr/>
          </p:nvSpPr>
          <p:spPr bwMode="auto">
            <a:xfrm>
              <a:off x="6291906" y="4899184"/>
              <a:ext cx="143583" cy="416719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221732" y="4824776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D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222687" y="4957757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A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216971" y="5081970"/>
              <a:ext cx="3048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Q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633946" y="4657113"/>
            <a:ext cx="304892" cy="618802"/>
            <a:chOff x="6216971" y="4740167"/>
            <a:chExt cx="304892" cy="618802"/>
          </a:xfrm>
        </p:grpSpPr>
        <p:pic>
          <p:nvPicPr>
            <p:cNvPr id="61" name="Content Placeholder 5" descr="LLRFsimplified7.png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91906" y="4740167"/>
              <a:ext cx="143583" cy="188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Rectangle 61"/>
            <p:cNvSpPr/>
            <p:nvPr/>
          </p:nvSpPr>
          <p:spPr bwMode="auto">
            <a:xfrm>
              <a:off x="6291906" y="4899184"/>
              <a:ext cx="143583" cy="416719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21732" y="4824776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D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225068" y="4957757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A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216971" y="5081970"/>
              <a:ext cx="3048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Q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8" name="Rectangle 67"/>
          <p:cNvSpPr/>
          <p:nvPr/>
        </p:nvSpPr>
        <p:spPr bwMode="auto">
          <a:xfrm>
            <a:off x="4397053" y="4780697"/>
            <a:ext cx="143583" cy="416719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33908" y="4735875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D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333275" y="4872031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253616" y="501053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800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67" name="Content Placeholder 5" descr="LLRFsimplified7.pn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04083" y="4647297"/>
            <a:ext cx="143583" cy="15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Content Placeholder 5" descr="LLRFsimplified7.pn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76121" y="3728897"/>
            <a:ext cx="954969" cy="18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2113291" y="3717156"/>
            <a:ext cx="10470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50" b="1" dirty="0" smtClean="0">
                <a:solidFill>
                  <a:schemeClr val="bg1"/>
                </a:solidFill>
              </a:rPr>
              <a:t>MTCA.4 crate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2396194" y="5883287"/>
            <a:ext cx="205619" cy="529643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881427" y="5558566"/>
            <a:ext cx="16001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50" dirty="0" smtClean="0"/>
              <a:t>EXTERNAL MODULES</a:t>
            </a:r>
            <a:endParaRPr lang="en-US" sz="1050" dirty="0"/>
          </a:p>
        </p:txBody>
      </p:sp>
      <p:sp>
        <p:nvSpPr>
          <p:cNvPr id="75" name="TextBox 74"/>
          <p:cNvSpPr txBox="1"/>
          <p:nvPr/>
        </p:nvSpPr>
        <p:spPr>
          <a:xfrm>
            <a:off x="2914297" y="6021150"/>
            <a:ext cx="14189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50" dirty="0" smtClean="0"/>
              <a:t>MTCA.4 MODULES</a:t>
            </a:r>
            <a:endParaRPr lang="en-US" sz="1050" dirty="0"/>
          </a:p>
        </p:txBody>
      </p:sp>
      <p:sp>
        <p:nvSpPr>
          <p:cNvPr id="32" name="TextBox 31"/>
          <p:cNvSpPr txBox="1"/>
          <p:nvPr/>
        </p:nvSpPr>
        <p:spPr>
          <a:xfrm>
            <a:off x="4537529" y="5932664"/>
            <a:ext cx="20441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b="1" dirty="0" smtClean="0"/>
              <a:t>RTM</a:t>
            </a:r>
            <a:r>
              <a:rPr lang="en-US" sz="1000" dirty="0" smtClean="0"/>
              <a:t> Rear Transition Module</a:t>
            </a:r>
          </a:p>
          <a:p>
            <a:pPr>
              <a:buNone/>
            </a:pPr>
            <a:r>
              <a:rPr lang="en-US" sz="1000" b="1" dirty="0" smtClean="0"/>
              <a:t>AMC </a:t>
            </a:r>
            <a:r>
              <a:rPr lang="en-US" sz="1000" dirty="0" smtClean="0"/>
              <a:t>Advanced Mezzanine Card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5637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Linac Commissioning – ‚Warm‘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46146-BDD9-4C97-8272-670ED94D12DF}" type="slidenum">
              <a:rPr lang="en-GB"/>
              <a:pPr/>
              <a:t>21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789" y="1162730"/>
            <a:ext cx="8830582" cy="4459287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‘Warm’ technical commissioning of RF stations -  in parallel with ongoing tunnel installation</a:t>
            </a:r>
          </a:p>
          <a:p>
            <a:r>
              <a:rPr lang="en-GB" sz="2000" dirty="0" smtClean="0"/>
              <a:t>Making RF in the tunnel for the first time</a:t>
            </a:r>
          </a:p>
          <a:p>
            <a:r>
              <a:rPr lang="en-GB" sz="2000" dirty="0" smtClean="0"/>
              <a:t>First full system integration (personnel protection, timing, MPS, RF reference, servers, communication)</a:t>
            </a:r>
          </a:p>
        </p:txBody>
      </p:sp>
      <p:pic>
        <p:nvPicPr>
          <p:cNvPr id="4098" name="Picture 2" descr="C:\Users\wdecking\Desktop\large\20161005-MX2_937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8587" y="2827854"/>
            <a:ext cx="5325650" cy="355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182875" y="2827854"/>
            <a:ext cx="3455712" cy="240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GB" sz="2000" kern="0" dirty="0" smtClean="0"/>
              <a:t>Warm conditioning of couplers</a:t>
            </a:r>
          </a:p>
          <a:p>
            <a:r>
              <a:rPr lang="en-GB" sz="2000" kern="0" dirty="0" smtClean="0"/>
              <a:t>Exercise components, calibrate signals</a:t>
            </a:r>
          </a:p>
          <a:p>
            <a:r>
              <a:rPr lang="en-GB" sz="2000" kern="0" dirty="0" smtClean="0"/>
              <a:t>Operation of RF station from control room</a:t>
            </a:r>
          </a:p>
          <a:p>
            <a:r>
              <a:rPr lang="en-GB" sz="2000" kern="0" dirty="0" smtClean="0"/>
              <a:t>16 out of 24 XTL RF stations are tested</a:t>
            </a:r>
          </a:p>
          <a:p>
            <a:r>
              <a:rPr lang="en-GB" sz="2000" kern="0" dirty="0" smtClean="0"/>
              <a:t>Test of remaining 8 according to installation </a:t>
            </a:r>
            <a:r>
              <a:rPr lang="en-GB" sz="2000" kern="0" dirty="0" smtClean="0"/>
              <a:t>status</a:t>
            </a:r>
            <a:endParaRPr lang="en-GB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344091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Linac Commissioning – ‘Cold’</a:t>
            </a:r>
            <a:br>
              <a:rPr lang="en-GB" dirty="0" smtClean="0"/>
            </a:br>
            <a:r>
              <a:rPr lang="en-GB" dirty="0" smtClean="0"/>
              <a:t>General approach (holds for all RF stations)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208" y="1230274"/>
            <a:ext cx="8520113" cy="5627726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Start with RF only, no beam</a:t>
            </a:r>
            <a:r>
              <a:rPr lang="en-GB" sz="2000" baseline="30000" dirty="0"/>
              <a:t> $</a:t>
            </a:r>
            <a:r>
              <a:rPr lang="en-GB" sz="2000" dirty="0" smtClean="0"/>
              <a:t>, </a:t>
            </a:r>
            <a:r>
              <a:rPr lang="en-GB" sz="2000" dirty="0"/>
              <a:t>right after cold coupler </a:t>
            </a:r>
            <a:r>
              <a:rPr lang="en-GB" sz="2000" dirty="0" smtClean="0"/>
              <a:t>conditioning</a:t>
            </a:r>
          </a:p>
          <a:p>
            <a:r>
              <a:rPr lang="en-GB" sz="2000" dirty="0" smtClean="0"/>
              <a:t>Start with low forward power ~ 80 </a:t>
            </a:r>
            <a:r>
              <a:rPr lang="en-GB" sz="2000" dirty="0" err="1" smtClean="0"/>
              <a:t>dBm</a:t>
            </a:r>
            <a:r>
              <a:rPr lang="en-GB" sz="2000" dirty="0" smtClean="0"/>
              <a:t> at klystron </a:t>
            </a:r>
          </a:p>
          <a:p>
            <a:r>
              <a:rPr lang="en-GB" sz="2000" dirty="0" smtClean="0"/>
              <a:t>1 Hz repetition rate, short pulse length (100-200 </a:t>
            </a:r>
            <a:r>
              <a:rPr lang="en-GB" sz="2000" dirty="0" err="1" smtClean="0"/>
              <a:t>usec</a:t>
            </a:r>
            <a:r>
              <a:rPr lang="en-GB" sz="2000" dirty="0" smtClean="0"/>
              <a:t>) possible, longer is more interesting</a:t>
            </a:r>
          </a:p>
          <a:p>
            <a:r>
              <a:rPr lang="en-GB" sz="2000" dirty="0" smtClean="0"/>
              <a:t>Tune cavities, 1-4 module at a time</a:t>
            </a:r>
          </a:p>
          <a:p>
            <a:r>
              <a:rPr lang="en-GB" sz="2000" dirty="0" smtClean="0"/>
              <a:t>Adjust couplers QL = 4.6e6</a:t>
            </a:r>
          </a:p>
          <a:p>
            <a:r>
              <a:rPr lang="en-GB" sz="2000" dirty="0" smtClean="0"/>
              <a:t>RF station configuration: gradients, timing, limiters, detuning, </a:t>
            </a:r>
            <a:r>
              <a:rPr lang="en-GB" sz="2000" dirty="0" err="1" smtClean="0"/>
              <a:t>etc</a:t>
            </a:r>
            <a:r>
              <a:rPr lang="en-GB" sz="2000" dirty="0" smtClean="0"/>
              <a:t>…</a:t>
            </a:r>
          </a:p>
          <a:p>
            <a:r>
              <a:rPr lang="en-GB" sz="2000" dirty="0" smtClean="0"/>
              <a:t>Reach nominal gradient 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dirty="0" smtClean="0"/>
              <a:t>$: Upstream sections continue to be commissioned/operated with beam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407479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Linac Commissioning – ‘Cold’</a:t>
            </a:r>
            <a:br>
              <a:rPr lang="en-GB" dirty="0"/>
            </a:br>
            <a:r>
              <a:rPr lang="en-GB" dirty="0"/>
              <a:t>General approach (holds for all RF stations)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713" y="1230274"/>
            <a:ext cx="8520113" cy="5627726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After reaching final </a:t>
            </a:r>
            <a:r>
              <a:rPr lang="en-GB" sz="2000" dirty="0" smtClean="0"/>
              <a:t>gradient:</a:t>
            </a:r>
            <a:endParaRPr lang="en-GB" sz="2000" b="1" dirty="0" smtClean="0"/>
          </a:p>
          <a:p>
            <a:r>
              <a:rPr lang="en-GB" sz="2000" b="1" dirty="0" smtClean="0"/>
              <a:t>Beam on : 30 bunches, 1 </a:t>
            </a:r>
            <a:r>
              <a:rPr lang="en-GB" sz="2000" b="1" dirty="0" err="1" smtClean="0"/>
              <a:t>nC</a:t>
            </a:r>
            <a:r>
              <a:rPr lang="en-GB" sz="2000" b="1" dirty="0" smtClean="0"/>
              <a:t>, 4.5 MHz</a:t>
            </a:r>
          </a:p>
          <a:p>
            <a:r>
              <a:rPr lang="en-GB" sz="2000" dirty="0" smtClean="0"/>
              <a:t>Phasing (phase shifters fine tuning) + probe calibration (MV/m)</a:t>
            </a:r>
          </a:p>
          <a:p>
            <a:r>
              <a:rPr lang="en-GB" sz="2000" dirty="0" smtClean="0"/>
              <a:t>Ready for beam transport to next section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2354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Linac </a:t>
            </a:r>
            <a:r>
              <a:rPr lang="en-GB" dirty="0"/>
              <a:t>C</a:t>
            </a:r>
            <a:r>
              <a:rPr lang="en-GB" dirty="0" smtClean="0"/>
              <a:t>ommissioning – ‘Cold</a:t>
            </a:r>
            <a:r>
              <a:rPr lang="en-GB" dirty="0"/>
              <a:t>’</a:t>
            </a:r>
            <a:br>
              <a:rPr lang="en-GB" dirty="0"/>
            </a:br>
            <a:r>
              <a:rPr lang="en-GB" dirty="0"/>
              <a:t>Sequential commissioning of RF and beam </a:t>
            </a:r>
            <a:r>
              <a:rPr lang="en-GB" dirty="0" smtClean="0"/>
              <a:t>lines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04" y="1113872"/>
            <a:ext cx="8759397" cy="4459287"/>
          </a:xfrm>
        </p:spPr>
        <p:txBody>
          <a:bodyPr/>
          <a:lstStyle/>
          <a:p>
            <a:r>
              <a:rPr lang="en-GB" sz="2000" dirty="0" smtClean="0"/>
              <a:t>Recommission Injector at 130 MeV 			(2 </a:t>
            </a:r>
            <a:r>
              <a:rPr lang="en-GB" sz="2000" dirty="0" err="1" smtClean="0"/>
              <a:t>wks</a:t>
            </a:r>
            <a:r>
              <a:rPr lang="en-GB" sz="2000" dirty="0" smtClean="0"/>
              <a:t>)</a:t>
            </a:r>
          </a:p>
          <a:p>
            <a:r>
              <a:rPr lang="en-GB" sz="2000" dirty="0"/>
              <a:t>P</a:t>
            </a:r>
            <a:r>
              <a:rPr lang="en-GB" sz="2000" dirty="0" smtClean="0"/>
              <a:t>ass beam to BC1 beam dump after L1 		(1 </a:t>
            </a:r>
            <a:r>
              <a:rPr lang="en-GB" sz="2000" dirty="0" err="1" smtClean="0"/>
              <a:t>wk</a:t>
            </a:r>
            <a:r>
              <a:rPr lang="en-GB" sz="2000" dirty="0" smtClean="0"/>
              <a:t>)</a:t>
            </a:r>
          </a:p>
          <a:p>
            <a:r>
              <a:rPr lang="en-GB" sz="2000" dirty="0"/>
              <a:t>C</a:t>
            </a:r>
            <a:r>
              <a:rPr lang="en-GB" sz="2000" dirty="0" smtClean="0"/>
              <a:t>ommissioning of </a:t>
            </a:r>
            <a:r>
              <a:rPr lang="en-GB" sz="2000" dirty="0"/>
              <a:t>L1 </a:t>
            </a:r>
          </a:p>
          <a:p>
            <a:pPr lvl="1"/>
            <a:r>
              <a:rPr lang="en-GB" sz="2000" dirty="0" err="1" smtClean="0"/>
              <a:t>E</a:t>
            </a:r>
            <a:r>
              <a:rPr lang="en-GB" sz="2000" baseline="-25000" dirty="0" err="1" smtClean="0"/>
              <a:t>final</a:t>
            </a:r>
            <a:r>
              <a:rPr lang="en-GB" sz="2000" dirty="0" smtClean="0"/>
              <a:t>=600 MeV, 1 </a:t>
            </a:r>
            <a:r>
              <a:rPr lang="en-GB" sz="2000" dirty="0"/>
              <a:t>RF stations, 15 </a:t>
            </a:r>
            <a:r>
              <a:rPr lang="en-GB" sz="2000" dirty="0" smtClean="0"/>
              <a:t>MV/m  		(2 </a:t>
            </a:r>
            <a:r>
              <a:rPr lang="en-GB" sz="2000" dirty="0" err="1" smtClean="0"/>
              <a:t>wks</a:t>
            </a:r>
            <a:r>
              <a:rPr lang="en-GB" sz="2000" dirty="0" smtClean="0"/>
              <a:t>)</a:t>
            </a:r>
          </a:p>
          <a:p>
            <a:r>
              <a:rPr lang="en-GB" sz="2000" dirty="0" smtClean="0"/>
              <a:t>Pass beam to BC2 beam dump after L2 		(2 </a:t>
            </a:r>
            <a:r>
              <a:rPr lang="en-GB" sz="2000" dirty="0" err="1" smtClean="0"/>
              <a:t>dys</a:t>
            </a:r>
            <a:r>
              <a:rPr lang="en-GB" sz="2000" dirty="0" smtClean="0"/>
              <a:t>)</a:t>
            </a:r>
          </a:p>
          <a:p>
            <a:r>
              <a:rPr lang="en-GB" sz="2000" dirty="0"/>
              <a:t>C</a:t>
            </a:r>
            <a:r>
              <a:rPr lang="en-GB" sz="2000" dirty="0" smtClean="0"/>
              <a:t>ommissioning of </a:t>
            </a:r>
            <a:r>
              <a:rPr lang="en-GB" sz="2000" dirty="0"/>
              <a:t>L2 </a:t>
            </a:r>
          </a:p>
          <a:p>
            <a:pPr lvl="1"/>
            <a:r>
              <a:rPr lang="en-GB" sz="2000" dirty="0" err="1" smtClean="0"/>
              <a:t>E</a:t>
            </a:r>
            <a:r>
              <a:rPr lang="en-GB" sz="2000" baseline="-25000" dirty="0" err="1" smtClean="0"/>
              <a:t>final</a:t>
            </a:r>
            <a:r>
              <a:rPr lang="en-GB" sz="2000" dirty="0" smtClean="0"/>
              <a:t> </a:t>
            </a:r>
            <a:r>
              <a:rPr lang="en-GB" sz="2000" dirty="0"/>
              <a:t>= 2.4 </a:t>
            </a:r>
            <a:r>
              <a:rPr lang="en-GB" sz="2000" dirty="0" smtClean="0"/>
              <a:t>GeV, 3 RF stations, 20 MV/m 		(2 </a:t>
            </a:r>
            <a:r>
              <a:rPr lang="en-GB" sz="2000" dirty="0" err="1" smtClean="0"/>
              <a:t>wks</a:t>
            </a:r>
            <a:r>
              <a:rPr lang="en-GB" sz="2000" dirty="0" smtClean="0"/>
              <a:t>)</a:t>
            </a:r>
          </a:p>
          <a:p>
            <a:pPr marL="560388" lvl="2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000" dirty="0"/>
              <a:t>In parallel: </a:t>
            </a:r>
          </a:p>
          <a:p>
            <a:pPr marL="342900" indent="-342900"/>
            <a:r>
              <a:rPr lang="en-US" sz="2000" dirty="0"/>
              <a:t>C</a:t>
            </a:r>
            <a:r>
              <a:rPr lang="en-US" sz="2000" dirty="0" smtClean="0"/>
              <a:t>ommissioning </a:t>
            </a:r>
            <a:r>
              <a:rPr lang="en-US" sz="2000" dirty="0"/>
              <a:t>of cold PS from L1 to L3 (5.5 </a:t>
            </a:r>
            <a:r>
              <a:rPr lang="en-US" sz="2000" dirty="0" err="1"/>
              <a:t>wks</a:t>
            </a:r>
            <a:r>
              <a:rPr lang="en-US" sz="2000" dirty="0"/>
              <a:t>)</a:t>
            </a:r>
          </a:p>
          <a:p>
            <a:pPr marL="342900" indent="-342900"/>
            <a:r>
              <a:rPr lang="en-US" sz="2000" dirty="0"/>
              <a:t>C</a:t>
            </a:r>
            <a:r>
              <a:rPr lang="en-US" sz="2000" dirty="0" smtClean="0"/>
              <a:t>old </a:t>
            </a:r>
            <a:r>
              <a:rPr lang="en-US" sz="2000" dirty="0"/>
              <a:t>conditioning of couplers from L1 to L3 (3 </a:t>
            </a:r>
            <a:r>
              <a:rPr lang="en-US" sz="2000" dirty="0" err="1"/>
              <a:t>wks</a:t>
            </a:r>
            <a:r>
              <a:rPr lang="en-US" sz="2000" dirty="0"/>
              <a:t>) </a:t>
            </a:r>
          </a:p>
          <a:p>
            <a:pPr marL="560388" lvl="2" indent="0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>
                <a:solidFill>
                  <a:srgbClr val="FFFFFF"/>
                </a:solidFill>
              </a:rPr>
              <a:pPr/>
              <a:t>24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09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Linac Commissioning – ‘Cold’</a:t>
            </a:r>
            <a:br>
              <a:rPr lang="en-GB" dirty="0"/>
            </a:br>
            <a:r>
              <a:rPr lang="en-GB" dirty="0"/>
              <a:t>L3 commissioning of  up to 20 RF stations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8EE16-07B0-443F-BE2C-70FE5F3E1338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1393740"/>
              </p:ext>
            </p:extLst>
          </p:nvPr>
        </p:nvGraphicFramePr>
        <p:xfrm>
          <a:off x="186728" y="3457777"/>
          <a:ext cx="8682142" cy="289176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303084"/>
                <a:gridCol w="2379058"/>
              </a:tblGrid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 smtClean="0">
                          <a:effectLst/>
                        </a:rPr>
                        <a:t>Quantity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Value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noStrike" kern="800" dirty="0" smtClean="0">
                          <a:effectLst/>
                        </a:rPr>
                        <a:t>electron </a:t>
                      </a:r>
                      <a:r>
                        <a:rPr lang="en-GB" sz="2000" strike="noStrike" kern="800" dirty="0">
                          <a:effectLst/>
                        </a:rPr>
                        <a:t>energy</a:t>
                      </a:r>
                      <a:endParaRPr lang="en-US" sz="24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noStrike" kern="800" dirty="0" smtClean="0">
                          <a:effectLst/>
                        </a:rPr>
                        <a:t>2.5 </a:t>
                      </a:r>
                      <a:r>
                        <a:rPr lang="en-GB" sz="2000" strike="noStrike" kern="800" baseline="0" dirty="0" smtClean="0">
                          <a:effectLst/>
                        </a:rPr>
                        <a:t>– 17.5 GeV</a:t>
                      </a:r>
                      <a:endParaRPr lang="en-US" sz="24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noStrike" kern="800" dirty="0">
                          <a:effectLst/>
                        </a:rPr>
                        <a:t>macro pulse repetition rate</a:t>
                      </a:r>
                      <a:endParaRPr lang="en-US" sz="24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noStrike" kern="800" dirty="0" smtClean="0">
                          <a:effectLst/>
                        </a:rPr>
                        <a:t>1 </a:t>
                      </a:r>
                      <a:r>
                        <a:rPr lang="en-GB" sz="2000" strike="noStrike" kern="800" dirty="0">
                          <a:effectLst/>
                        </a:rPr>
                        <a:t>Hz</a:t>
                      </a:r>
                      <a:endParaRPr lang="en-US" sz="24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noStrike" kern="800" dirty="0">
                          <a:effectLst/>
                        </a:rPr>
                        <a:t>RF pulse length (flat top)</a:t>
                      </a:r>
                      <a:endParaRPr lang="en-US" sz="24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noStrike" kern="800" dirty="0" smtClean="0">
                          <a:effectLst/>
                        </a:rPr>
                        <a:t>&gt;100 </a:t>
                      </a:r>
                      <a:r>
                        <a:rPr lang="en-GB" sz="2000" strike="noStrike" kern="800" dirty="0" err="1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en-GB" sz="2000" strike="noStrike" kern="800" dirty="0" err="1">
                          <a:effectLst/>
                        </a:rPr>
                        <a:t>s</a:t>
                      </a:r>
                      <a:endParaRPr lang="en-US" sz="24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strike="noStrike" dirty="0" smtClean="0">
                          <a:effectLst/>
                          <a:latin typeface="+mn-lt"/>
                          <a:ea typeface="Times New Roman"/>
                        </a:rPr>
                        <a:t>bunch number</a:t>
                      </a:r>
                      <a:r>
                        <a:rPr lang="en-US" sz="2000" strike="noStrike" baseline="0" dirty="0" smtClean="0">
                          <a:effectLst/>
                          <a:latin typeface="+mn-lt"/>
                          <a:ea typeface="Times New Roman"/>
                        </a:rPr>
                        <a:t> per pulse</a:t>
                      </a:r>
                      <a:endParaRPr lang="en-US" sz="20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strike="noStrike" kern="800" dirty="0" smtClean="0">
                          <a:effectLst/>
                          <a:latin typeface="+mn-lt"/>
                          <a:ea typeface="+mn-ea"/>
                        </a:rPr>
                        <a:t>30</a:t>
                      </a:r>
                      <a:endParaRPr lang="en-US" sz="2000" strike="noStrike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noStrike" kern="800" dirty="0">
                          <a:effectLst/>
                        </a:rPr>
                        <a:t>bunch repetition frequency within pulse</a:t>
                      </a:r>
                      <a:endParaRPr lang="en-US" sz="24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noStrike" kern="800" dirty="0">
                          <a:effectLst/>
                        </a:rPr>
                        <a:t>4.5 </a:t>
                      </a:r>
                      <a:r>
                        <a:rPr lang="en-GB" sz="2000" strike="noStrike" kern="800" dirty="0" smtClean="0">
                          <a:effectLst/>
                        </a:rPr>
                        <a:t>MHz</a:t>
                      </a:r>
                      <a:endParaRPr lang="en-US" sz="24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noStrike" kern="800" dirty="0">
                          <a:effectLst/>
                        </a:rPr>
                        <a:t>bunch charge</a:t>
                      </a:r>
                      <a:endParaRPr lang="en-US" sz="24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noStrike" kern="800" dirty="0" smtClean="0">
                          <a:effectLst/>
                        </a:rPr>
                        <a:t>1 </a:t>
                      </a:r>
                      <a:r>
                        <a:rPr lang="en-GB" sz="2000" strike="noStrike" kern="800" dirty="0" err="1" smtClean="0">
                          <a:effectLst/>
                        </a:rPr>
                        <a:t>nC</a:t>
                      </a:r>
                      <a:endParaRPr lang="en-US" sz="24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76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noStrike" kern="800" dirty="0">
                          <a:effectLst/>
                        </a:rPr>
                        <a:t>beam power</a:t>
                      </a:r>
                      <a:endParaRPr lang="en-US" sz="24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noStrike" kern="800" dirty="0" smtClean="0">
                          <a:effectLst/>
                        </a:rPr>
                        <a:t>1 – 7 kW</a:t>
                      </a:r>
                      <a:endParaRPr lang="en-US" sz="2400" strike="sng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04" y="1154213"/>
            <a:ext cx="8759397" cy="4459287"/>
          </a:xfrm>
        </p:spPr>
        <p:txBody>
          <a:bodyPr/>
          <a:lstStyle/>
          <a:p>
            <a:r>
              <a:rPr lang="en-GB" sz="2000" dirty="0" smtClean="0"/>
              <a:t>Pass 2.4 GeV beam to XS1 beam dump,</a:t>
            </a:r>
          </a:p>
          <a:p>
            <a:pPr marL="0" indent="0">
              <a:buNone/>
            </a:pPr>
            <a:r>
              <a:rPr lang="en-GB" sz="2000" dirty="0" smtClean="0"/>
              <a:t> about 600 m after L3						( 1wk)</a:t>
            </a:r>
          </a:p>
          <a:p>
            <a:r>
              <a:rPr lang="en-GB" sz="2000" dirty="0" smtClean="0"/>
              <a:t>LLRF commissioning of 1 cryo-string (3 RF stations) at a time,</a:t>
            </a:r>
          </a:p>
          <a:p>
            <a:pPr marL="0" indent="0">
              <a:buNone/>
            </a:pPr>
            <a:r>
              <a:rPr lang="en-GB" sz="2000" dirty="0" smtClean="0"/>
              <a:t> adding about 2.5 GeV per cryo-string				(1-2 </a:t>
            </a:r>
            <a:r>
              <a:rPr lang="en-GB" sz="2000" dirty="0" err="1" smtClean="0"/>
              <a:t>wks</a:t>
            </a:r>
            <a:r>
              <a:rPr lang="en-GB" sz="2000" dirty="0" smtClean="0"/>
              <a:t>)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endParaRPr lang="en-GB" sz="2000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4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Line 168"/>
          <p:cNvSpPr>
            <a:spLocks noChangeShapeType="1"/>
          </p:cNvSpPr>
          <p:nvPr/>
        </p:nvSpPr>
        <p:spPr bwMode="auto">
          <a:xfrm>
            <a:off x="1570037" y="1238892"/>
            <a:ext cx="9526" cy="288283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3" name="Rectangle 95"/>
          <p:cNvSpPr>
            <a:spLocks noChangeArrowheads="1"/>
          </p:cNvSpPr>
          <p:nvPr/>
        </p:nvSpPr>
        <p:spPr bwMode="auto">
          <a:xfrm>
            <a:off x="857801" y="1416058"/>
            <a:ext cx="919957" cy="54257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4" name="Rectangle 117"/>
          <p:cNvSpPr>
            <a:spLocks noChangeArrowheads="1"/>
          </p:cNvSpPr>
          <p:nvPr/>
        </p:nvSpPr>
        <p:spPr bwMode="auto">
          <a:xfrm>
            <a:off x="949122" y="1479501"/>
            <a:ext cx="9017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1400" b="1" dirty="0" smtClean="0">
                <a:solidFill>
                  <a:srgbClr val="000000"/>
                </a:solidFill>
                <a:latin typeface="Calibri"/>
              </a:rPr>
              <a:t>Warm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1400" b="1" dirty="0" smtClean="0">
                <a:solidFill>
                  <a:srgbClr val="000000"/>
                </a:solidFill>
                <a:latin typeface="Calibri"/>
              </a:rPr>
              <a:t>He-Pumps</a:t>
            </a:r>
            <a:endParaRPr lang="en-GB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5" name="Line 69"/>
          <p:cNvSpPr>
            <a:spLocks noChangeShapeType="1"/>
          </p:cNvSpPr>
          <p:nvPr/>
        </p:nvSpPr>
        <p:spPr bwMode="auto">
          <a:xfrm>
            <a:off x="1532562" y="5760677"/>
            <a:ext cx="0" cy="51600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8" name="Line 69"/>
          <p:cNvSpPr>
            <a:spLocks noChangeShapeType="1"/>
          </p:cNvSpPr>
          <p:nvPr/>
        </p:nvSpPr>
        <p:spPr bwMode="auto">
          <a:xfrm>
            <a:off x="1710541" y="5760677"/>
            <a:ext cx="27891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9" name="Line 69"/>
          <p:cNvSpPr>
            <a:spLocks noChangeShapeType="1"/>
          </p:cNvSpPr>
          <p:nvPr/>
        </p:nvSpPr>
        <p:spPr bwMode="auto">
          <a:xfrm>
            <a:off x="1989450" y="5185860"/>
            <a:ext cx="0" cy="57481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7" name="Line 69"/>
          <p:cNvSpPr>
            <a:spLocks noChangeShapeType="1"/>
          </p:cNvSpPr>
          <p:nvPr/>
        </p:nvSpPr>
        <p:spPr bwMode="auto">
          <a:xfrm>
            <a:off x="1532562" y="4930097"/>
            <a:ext cx="0" cy="516005"/>
          </a:xfrm>
          <a:prstGeom prst="line">
            <a:avLst/>
          </a:prstGeom>
          <a:noFill/>
          <a:ln w="3175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Line 69"/>
          <p:cNvSpPr>
            <a:spLocks noChangeShapeType="1"/>
          </p:cNvSpPr>
          <p:nvPr/>
        </p:nvSpPr>
        <p:spPr bwMode="auto">
          <a:xfrm>
            <a:off x="2616729" y="3625933"/>
            <a:ext cx="1588" cy="582612"/>
          </a:xfrm>
          <a:prstGeom prst="line">
            <a:avLst/>
          </a:prstGeom>
          <a:noFill/>
          <a:ln w="3175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Line 166"/>
          <p:cNvSpPr>
            <a:spLocks noChangeShapeType="1"/>
          </p:cNvSpPr>
          <p:nvPr/>
        </p:nvSpPr>
        <p:spPr bwMode="auto">
          <a:xfrm>
            <a:off x="8209156" y="3685249"/>
            <a:ext cx="5473" cy="363304"/>
          </a:xfrm>
          <a:prstGeom prst="line">
            <a:avLst/>
          </a:prstGeom>
          <a:noFill/>
          <a:ln w="28575">
            <a:solidFill>
              <a:srgbClr val="F63B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kern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7362206" y="1423516"/>
            <a:ext cx="1628105" cy="2261733"/>
            <a:chOff x="6615446" y="1795516"/>
            <a:chExt cx="1628105" cy="2261733"/>
          </a:xfrm>
        </p:grpSpPr>
        <p:sp>
          <p:nvSpPr>
            <p:cNvPr id="30" name="Line 166"/>
            <p:cNvSpPr>
              <a:spLocks noChangeShapeType="1"/>
            </p:cNvSpPr>
            <p:nvPr/>
          </p:nvSpPr>
          <p:spPr bwMode="auto">
            <a:xfrm>
              <a:off x="7433653" y="2285258"/>
              <a:ext cx="3176" cy="1440312"/>
            </a:xfrm>
            <a:prstGeom prst="line">
              <a:avLst/>
            </a:prstGeom>
            <a:noFill/>
            <a:ln w="28575">
              <a:solidFill>
                <a:srgbClr val="F63B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lang="de-DE" sz="18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Line 166"/>
            <p:cNvSpPr>
              <a:spLocks noChangeShapeType="1"/>
            </p:cNvSpPr>
            <p:nvPr/>
          </p:nvSpPr>
          <p:spPr bwMode="auto">
            <a:xfrm flipH="1">
              <a:off x="6869471" y="2285259"/>
              <a:ext cx="1588" cy="159246"/>
            </a:xfrm>
            <a:prstGeom prst="line">
              <a:avLst/>
            </a:prstGeom>
            <a:noFill/>
            <a:ln w="28575">
              <a:solidFill>
                <a:srgbClr val="F63B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lang="de-DE" sz="18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Line 166"/>
            <p:cNvSpPr>
              <a:spLocks noChangeShapeType="1"/>
            </p:cNvSpPr>
            <p:nvPr/>
          </p:nvSpPr>
          <p:spPr bwMode="auto">
            <a:xfrm flipH="1">
              <a:off x="7980186" y="2285259"/>
              <a:ext cx="0" cy="152400"/>
            </a:xfrm>
            <a:prstGeom prst="line">
              <a:avLst/>
            </a:prstGeom>
            <a:noFill/>
            <a:ln w="28575">
              <a:solidFill>
                <a:srgbClr val="F63B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lang="de-DE" sz="18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Line 177"/>
            <p:cNvSpPr>
              <a:spLocks noChangeShapeType="1"/>
            </p:cNvSpPr>
            <p:nvPr/>
          </p:nvSpPr>
          <p:spPr bwMode="auto">
            <a:xfrm flipH="1" flipV="1">
              <a:off x="6859920" y="2433893"/>
              <a:ext cx="1121855" cy="0"/>
            </a:xfrm>
            <a:prstGeom prst="line">
              <a:avLst/>
            </a:prstGeom>
            <a:noFill/>
            <a:ln w="28575">
              <a:solidFill>
                <a:srgbClr val="EB321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lang="de-DE" sz="18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Oval 195"/>
            <p:cNvSpPr>
              <a:spLocks noChangeArrowheads="1"/>
            </p:cNvSpPr>
            <p:nvPr/>
          </p:nvSpPr>
          <p:spPr bwMode="auto">
            <a:xfrm>
              <a:off x="6615446" y="1806128"/>
              <a:ext cx="504825" cy="504825"/>
            </a:xfrm>
            <a:prstGeom prst="ellipse">
              <a:avLst/>
            </a:prstGeom>
            <a:solidFill>
              <a:srgbClr val="EB3213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Oval 195"/>
            <p:cNvSpPr>
              <a:spLocks noChangeArrowheads="1"/>
            </p:cNvSpPr>
            <p:nvPr/>
          </p:nvSpPr>
          <p:spPr bwMode="auto">
            <a:xfrm>
              <a:off x="7184417" y="1795516"/>
              <a:ext cx="504825" cy="504825"/>
            </a:xfrm>
            <a:prstGeom prst="ellipse">
              <a:avLst/>
            </a:prstGeom>
            <a:solidFill>
              <a:srgbClr val="EB3213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Line 196"/>
            <p:cNvSpPr>
              <a:spLocks noChangeShapeType="1"/>
            </p:cNvSpPr>
            <p:nvPr/>
          </p:nvSpPr>
          <p:spPr bwMode="auto">
            <a:xfrm flipH="1">
              <a:off x="7473342" y="1876479"/>
              <a:ext cx="142875" cy="4238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Line 197"/>
            <p:cNvSpPr>
              <a:spLocks noChangeShapeType="1"/>
            </p:cNvSpPr>
            <p:nvPr/>
          </p:nvSpPr>
          <p:spPr bwMode="auto">
            <a:xfrm>
              <a:off x="7243155" y="1893941"/>
              <a:ext cx="142875" cy="40005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Rectangle 198"/>
            <p:cNvSpPr>
              <a:spLocks noChangeArrowheads="1"/>
            </p:cNvSpPr>
            <p:nvPr/>
          </p:nvSpPr>
          <p:spPr bwMode="auto">
            <a:xfrm>
              <a:off x="7332055" y="1860604"/>
              <a:ext cx="207963" cy="215900"/>
            </a:xfrm>
            <a:prstGeom prst="rect">
              <a:avLst/>
            </a:prstGeom>
            <a:solidFill>
              <a:srgbClr val="EB3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GB" sz="1400" b="1" kern="0" dirty="0">
                  <a:solidFill>
                    <a:prstClr val="white"/>
                  </a:solidFill>
                  <a:latin typeface="Calibri"/>
                </a:rPr>
                <a:t>SC</a:t>
              </a:r>
              <a:endParaRPr lang="en-GB" sz="1800" b="1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Oval 195"/>
            <p:cNvSpPr>
              <a:spLocks noChangeArrowheads="1"/>
            </p:cNvSpPr>
            <p:nvPr/>
          </p:nvSpPr>
          <p:spPr bwMode="auto">
            <a:xfrm>
              <a:off x="7738726" y="1801867"/>
              <a:ext cx="504825" cy="504825"/>
            </a:xfrm>
            <a:prstGeom prst="ellipse">
              <a:avLst/>
            </a:prstGeom>
            <a:solidFill>
              <a:srgbClr val="EB3213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Line 196"/>
            <p:cNvSpPr>
              <a:spLocks noChangeShapeType="1"/>
            </p:cNvSpPr>
            <p:nvPr/>
          </p:nvSpPr>
          <p:spPr bwMode="auto">
            <a:xfrm flipH="1">
              <a:off x="8027651" y="1882830"/>
              <a:ext cx="142875" cy="4238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Line 197"/>
            <p:cNvSpPr>
              <a:spLocks noChangeShapeType="1"/>
            </p:cNvSpPr>
            <p:nvPr/>
          </p:nvSpPr>
          <p:spPr bwMode="auto">
            <a:xfrm>
              <a:off x="7797464" y="1900292"/>
              <a:ext cx="142875" cy="40005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Rectangle 198"/>
            <p:cNvSpPr>
              <a:spLocks noChangeArrowheads="1"/>
            </p:cNvSpPr>
            <p:nvPr/>
          </p:nvSpPr>
          <p:spPr bwMode="auto">
            <a:xfrm>
              <a:off x="7886364" y="1866955"/>
              <a:ext cx="207963" cy="215900"/>
            </a:xfrm>
            <a:prstGeom prst="rect">
              <a:avLst/>
            </a:prstGeom>
            <a:solidFill>
              <a:srgbClr val="EB3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GB" sz="1400" b="1" kern="0" dirty="0">
                  <a:solidFill>
                    <a:prstClr val="white"/>
                  </a:solidFill>
                  <a:latin typeface="Calibri"/>
                </a:rPr>
                <a:t>SC</a:t>
              </a:r>
              <a:endParaRPr lang="en-GB" sz="1800" b="1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Oval 195"/>
            <p:cNvSpPr>
              <a:spLocks noChangeArrowheads="1"/>
            </p:cNvSpPr>
            <p:nvPr/>
          </p:nvSpPr>
          <p:spPr bwMode="auto">
            <a:xfrm>
              <a:off x="7183623" y="2521947"/>
              <a:ext cx="504825" cy="504825"/>
            </a:xfrm>
            <a:prstGeom prst="ellipse">
              <a:avLst/>
            </a:prstGeom>
            <a:solidFill>
              <a:srgbClr val="EB3213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Line 196"/>
            <p:cNvSpPr>
              <a:spLocks noChangeShapeType="1"/>
            </p:cNvSpPr>
            <p:nvPr/>
          </p:nvSpPr>
          <p:spPr bwMode="auto">
            <a:xfrm flipH="1">
              <a:off x="7472548" y="2602910"/>
              <a:ext cx="142875" cy="4238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Line 197"/>
            <p:cNvSpPr>
              <a:spLocks noChangeShapeType="1"/>
            </p:cNvSpPr>
            <p:nvPr/>
          </p:nvSpPr>
          <p:spPr bwMode="auto">
            <a:xfrm>
              <a:off x="7242361" y="2620372"/>
              <a:ext cx="142875" cy="40005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Rectangle 198"/>
            <p:cNvSpPr>
              <a:spLocks noChangeArrowheads="1"/>
            </p:cNvSpPr>
            <p:nvPr/>
          </p:nvSpPr>
          <p:spPr bwMode="auto">
            <a:xfrm>
              <a:off x="7331261" y="2587035"/>
              <a:ext cx="207963" cy="215900"/>
            </a:xfrm>
            <a:prstGeom prst="rect">
              <a:avLst/>
            </a:prstGeom>
            <a:solidFill>
              <a:srgbClr val="EB3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GB" sz="1400" b="1" kern="0" dirty="0">
                  <a:solidFill>
                    <a:prstClr val="white"/>
                  </a:solidFill>
                  <a:latin typeface="Calibri"/>
                </a:rPr>
                <a:t>SC</a:t>
              </a:r>
              <a:endParaRPr lang="en-GB" sz="1800" b="1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6909474" y="3641750"/>
              <a:ext cx="1066800" cy="41549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indent="-268288">
                <a:buClr>
                  <a:srgbClr val="FD930A"/>
                </a:buClr>
                <a:buSzPct val="80000"/>
              </a:pPr>
              <a:endParaRPr lang="de-DE" sz="2000" smtClean="0">
                <a:solidFill>
                  <a:srgbClr val="000000"/>
                </a:solidFill>
              </a:endParaRPr>
            </a:p>
          </p:txBody>
        </p:sp>
        <p:sp>
          <p:nvSpPr>
            <p:cNvPr id="49" name="Line 196"/>
            <p:cNvSpPr>
              <a:spLocks noChangeShapeType="1"/>
            </p:cNvSpPr>
            <p:nvPr/>
          </p:nvSpPr>
          <p:spPr bwMode="auto">
            <a:xfrm flipH="1">
              <a:off x="6921858" y="1896028"/>
              <a:ext cx="142873" cy="40619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Line 197"/>
            <p:cNvSpPr>
              <a:spLocks noChangeShapeType="1"/>
            </p:cNvSpPr>
            <p:nvPr/>
          </p:nvSpPr>
          <p:spPr bwMode="auto">
            <a:xfrm>
              <a:off x="6681154" y="1900292"/>
              <a:ext cx="153392" cy="41324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Rectangle 198"/>
            <p:cNvSpPr>
              <a:spLocks noChangeArrowheads="1"/>
            </p:cNvSpPr>
            <p:nvPr/>
          </p:nvSpPr>
          <p:spPr bwMode="auto">
            <a:xfrm>
              <a:off x="6780570" y="1880152"/>
              <a:ext cx="207963" cy="215900"/>
            </a:xfrm>
            <a:prstGeom prst="rect">
              <a:avLst/>
            </a:prstGeom>
            <a:solidFill>
              <a:srgbClr val="EB3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GB" sz="1400" b="1" kern="0" dirty="0">
                  <a:solidFill>
                    <a:prstClr val="white"/>
                  </a:solidFill>
                  <a:latin typeface="Calibri"/>
                </a:rPr>
                <a:t>SC</a:t>
              </a:r>
              <a:endParaRPr lang="en-GB" sz="1800" b="1" kern="0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7064731" y="3154984"/>
              <a:ext cx="915455" cy="311893"/>
              <a:chOff x="4236720" y="2587034"/>
              <a:chExt cx="1008650" cy="311893"/>
            </a:xfrm>
          </p:grpSpPr>
          <p:sp>
            <p:nvSpPr>
              <p:cNvPr id="53" name="Rectangle 52"/>
              <p:cNvSpPr/>
              <p:nvPr/>
            </p:nvSpPr>
            <p:spPr bwMode="auto">
              <a:xfrm>
                <a:off x="4236720" y="2587034"/>
                <a:ext cx="853440" cy="311893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8288" indent="-268288">
                  <a:buClr>
                    <a:srgbClr val="FD930A"/>
                  </a:buClr>
                  <a:buSzPct val="80000"/>
                </a:pPr>
                <a:endParaRPr lang="de-DE" sz="20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Rectangle 160"/>
              <p:cNvSpPr>
                <a:spLocks noChangeArrowheads="1"/>
              </p:cNvSpPr>
              <p:nvPr/>
            </p:nvSpPr>
            <p:spPr bwMode="auto">
              <a:xfrm>
                <a:off x="4320542" y="2611273"/>
                <a:ext cx="92482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de-DE" sz="1600" b="1" kern="0" dirty="0" err="1" smtClean="0">
                    <a:solidFill>
                      <a:prstClr val="white"/>
                    </a:solidFill>
                    <a:latin typeface="Calibri"/>
                  </a:rPr>
                  <a:t>Purifier</a:t>
                </a:r>
                <a:endParaRPr lang="en-GB" sz="1600" b="1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5464826" y="1423516"/>
            <a:ext cx="1628105" cy="2261733"/>
            <a:chOff x="6615446" y="1795516"/>
            <a:chExt cx="1628105" cy="2261733"/>
          </a:xfrm>
        </p:grpSpPr>
        <p:sp>
          <p:nvSpPr>
            <p:cNvPr id="85" name="Line 166"/>
            <p:cNvSpPr>
              <a:spLocks noChangeShapeType="1"/>
            </p:cNvSpPr>
            <p:nvPr/>
          </p:nvSpPr>
          <p:spPr bwMode="auto">
            <a:xfrm>
              <a:off x="7433653" y="2285258"/>
              <a:ext cx="3176" cy="1440312"/>
            </a:xfrm>
            <a:prstGeom prst="line">
              <a:avLst/>
            </a:prstGeom>
            <a:noFill/>
            <a:ln w="28575">
              <a:solidFill>
                <a:srgbClr val="F63B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lang="de-DE" sz="18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Line 166"/>
            <p:cNvSpPr>
              <a:spLocks noChangeShapeType="1"/>
            </p:cNvSpPr>
            <p:nvPr/>
          </p:nvSpPr>
          <p:spPr bwMode="auto">
            <a:xfrm flipH="1">
              <a:off x="6869471" y="2285259"/>
              <a:ext cx="1588" cy="159246"/>
            </a:xfrm>
            <a:prstGeom prst="line">
              <a:avLst/>
            </a:prstGeom>
            <a:noFill/>
            <a:ln w="28575">
              <a:solidFill>
                <a:srgbClr val="F63B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lang="de-DE" sz="18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Line 166"/>
            <p:cNvSpPr>
              <a:spLocks noChangeShapeType="1"/>
            </p:cNvSpPr>
            <p:nvPr/>
          </p:nvSpPr>
          <p:spPr bwMode="auto">
            <a:xfrm flipH="1">
              <a:off x="7980186" y="2285259"/>
              <a:ext cx="0" cy="152400"/>
            </a:xfrm>
            <a:prstGeom prst="line">
              <a:avLst/>
            </a:prstGeom>
            <a:noFill/>
            <a:ln w="28575">
              <a:solidFill>
                <a:srgbClr val="F63B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lang="de-DE" sz="18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Line 177"/>
            <p:cNvSpPr>
              <a:spLocks noChangeShapeType="1"/>
            </p:cNvSpPr>
            <p:nvPr/>
          </p:nvSpPr>
          <p:spPr bwMode="auto">
            <a:xfrm flipH="1" flipV="1">
              <a:off x="6859920" y="2433893"/>
              <a:ext cx="1121855" cy="0"/>
            </a:xfrm>
            <a:prstGeom prst="line">
              <a:avLst/>
            </a:prstGeom>
            <a:noFill/>
            <a:ln w="28575">
              <a:solidFill>
                <a:srgbClr val="EB321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lang="de-DE" sz="18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Oval 195"/>
            <p:cNvSpPr>
              <a:spLocks noChangeArrowheads="1"/>
            </p:cNvSpPr>
            <p:nvPr/>
          </p:nvSpPr>
          <p:spPr bwMode="auto">
            <a:xfrm>
              <a:off x="6615446" y="1806128"/>
              <a:ext cx="504825" cy="504825"/>
            </a:xfrm>
            <a:prstGeom prst="ellipse">
              <a:avLst/>
            </a:prstGeom>
            <a:solidFill>
              <a:srgbClr val="EB3213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Oval 195"/>
            <p:cNvSpPr>
              <a:spLocks noChangeArrowheads="1"/>
            </p:cNvSpPr>
            <p:nvPr/>
          </p:nvSpPr>
          <p:spPr bwMode="auto">
            <a:xfrm>
              <a:off x="7184417" y="1795516"/>
              <a:ext cx="504825" cy="504825"/>
            </a:xfrm>
            <a:prstGeom prst="ellipse">
              <a:avLst/>
            </a:prstGeom>
            <a:solidFill>
              <a:srgbClr val="EB3213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Line 196"/>
            <p:cNvSpPr>
              <a:spLocks noChangeShapeType="1"/>
            </p:cNvSpPr>
            <p:nvPr/>
          </p:nvSpPr>
          <p:spPr bwMode="auto">
            <a:xfrm flipH="1">
              <a:off x="7473342" y="1876479"/>
              <a:ext cx="142875" cy="4238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Line 197"/>
            <p:cNvSpPr>
              <a:spLocks noChangeShapeType="1"/>
            </p:cNvSpPr>
            <p:nvPr/>
          </p:nvSpPr>
          <p:spPr bwMode="auto">
            <a:xfrm>
              <a:off x="7243155" y="1893941"/>
              <a:ext cx="142875" cy="40005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Rectangle 198"/>
            <p:cNvSpPr>
              <a:spLocks noChangeArrowheads="1"/>
            </p:cNvSpPr>
            <p:nvPr/>
          </p:nvSpPr>
          <p:spPr bwMode="auto">
            <a:xfrm>
              <a:off x="7332055" y="1860604"/>
              <a:ext cx="207963" cy="215900"/>
            </a:xfrm>
            <a:prstGeom prst="rect">
              <a:avLst/>
            </a:prstGeom>
            <a:solidFill>
              <a:srgbClr val="EB3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GB" sz="1400" b="1" kern="0" dirty="0">
                  <a:solidFill>
                    <a:prstClr val="white"/>
                  </a:solidFill>
                  <a:latin typeface="Calibri"/>
                </a:rPr>
                <a:t>SC</a:t>
              </a:r>
              <a:endParaRPr lang="en-GB" sz="1800" b="1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4" name="Oval 195"/>
            <p:cNvSpPr>
              <a:spLocks noChangeArrowheads="1"/>
            </p:cNvSpPr>
            <p:nvPr/>
          </p:nvSpPr>
          <p:spPr bwMode="auto">
            <a:xfrm>
              <a:off x="7738726" y="1801867"/>
              <a:ext cx="504825" cy="504825"/>
            </a:xfrm>
            <a:prstGeom prst="ellipse">
              <a:avLst/>
            </a:prstGeom>
            <a:solidFill>
              <a:srgbClr val="EB3213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Line 196"/>
            <p:cNvSpPr>
              <a:spLocks noChangeShapeType="1"/>
            </p:cNvSpPr>
            <p:nvPr/>
          </p:nvSpPr>
          <p:spPr bwMode="auto">
            <a:xfrm flipH="1">
              <a:off x="8027651" y="1882830"/>
              <a:ext cx="142875" cy="4238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Line 197"/>
            <p:cNvSpPr>
              <a:spLocks noChangeShapeType="1"/>
            </p:cNvSpPr>
            <p:nvPr/>
          </p:nvSpPr>
          <p:spPr bwMode="auto">
            <a:xfrm>
              <a:off x="7797464" y="1900292"/>
              <a:ext cx="142875" cy="40005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Rectangle 198"/>
            <p:cNvSpPr>
              <a:spLocks noChangeArrowheads="1"/>
            </p:cNvSpPr>
            <p:nvPr/>
          </p:nvSpPr>
          <p:spPr bwMode="auto">
            <a:xfrm>
              <a:off x="7886364" y="1866955"/>
              <a:ext cx="207963" cy="215900"/>
            </a:xfrm>
            <a:prstGeom prst="rect">
              <a:avLst/>
            </a:prstGeom>
            <a:solidFill>
              <a:srgbClr val="EB3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GB" sz="1400" b="1" kern="0" dirty="0">
                  <a:solidFill>
                    <a:prstClr val="white"/>
                  </a:solidFill>
                  <a:latin typeface="Calibri"/>
                </a:rPr>
                <a:t>SC</a:t>
              </a:r>
              <a:endParaRPr lang="en-GB" sz="1800" b="1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8" name="Oval 195"/>
            <p:cNvSpPr>
              <a:spLocks noChangeArrowheads="1"/>
            </p:cNvSpPr>
            <p:nvPr/>
          </p:nvSpPr>
          <p:spPr bwMode="auto">
            <a:xfrm>
              <a:off x="7183623" y="2521947"/>
              <a:ext cx="504825" cy="504825"/>
            </a:xfrm>
            <a:prstGeom prst="ellipse">
              <a:avLst/>
            </a:prstGeom>
            <a:solidFill>
              <a:srgbClr val="EB3213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Line 196"/>
            <p:cNvSpPr>
              <a:spLocks noChangeShapeType="1"/>
            </p:cNvSpPr>
            <p:nvPr/>
          </p:nvSpPr>
          <p:spPr bwMode="auto">
            <a:xfrm flipH="1">
              <a:off x="7472548" y="2602910"/>
              <a:ext cx="142875" cy="4238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Line 197"/>
            <p:cNvSpPr>
              <a:spLocks noChangeShapeType="1"/>
            </p:cNvSpPr>
            <p:nvPr/>
          </p:nvSpPr>
          <p:spPr bwMode="auto">
            <a:xfrm>
              <a:off x="7242361" y="2620372"/>
              <a:ext cx="142875" cy="40005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Rectangle 198"/>
            <p:cNvSpPr>
              <a:spLocks noChangeArrowheads="1"/>
            </p:cNvSpPr>
            <p:nvPr/>
          </p:nvSpPr>
          <p:spPr bwMode="auto">
            <a:xfrm>
              <a:off x="7331261" y="2587035"/>
              <a:ext cx="207963" cy="215900"/>
            </a:xfrm>
            <a:prstGeom prst="rect">
              <a:avLst/>
            </a:prstGeom>
            <a:solidFill>
              <a:srgbClr val="EB3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GB" sz="1400" b="1" kern="0" dirty="0">
                  <a:solidFill>
                    <a:prstClr val="white"/>
                  </a:solidFill>
                  <a:latin typeface="Calibri"/>
                </a:rPr>
                <a:t>SC</a:t>
              </a:r>
              <a:endParaRPr lang="en-GB" sz="1800" b="1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6909474" y="3641750"/>
              <a:ext cx="1066800" cy="41549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indent="-268288">
                <a:buClr>
                  <a:srgbClr val="FD930A"/>
                </a:buClr>
                <a:buSzPct val="80000"/>
              </a:pPr>
              <a:endParaRPr lang="de-DE" sz="2000" smtClean="0">
                <a:solidFill>
                  <a:srgbClr val="000000"/>
                </a:solidFill>
              </a:endParaRPr>
            </a:p>
          </p:txBody>
        </p:sp>
        <p:sp>
          <p:nvSpPr>
            <p:cNvPr id="103" name="Line 196"/>
            <p:cNvSpPr>
              <a:spLocks noChangeShapeType="1"/>
            </p:cNvSpPr>
            <p:nvPr/>
          </p:nvSpPr>
          <p:spPr bwMode="auto">
            <a:xfrm flipH="1">
              <a:off x="6921858" y="1896028"/>
              <a:ext cx="142873" cy="40619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Line 197"/>
            <p:cNvSpPr>
              <a:spLocks noChangeShapeType="1"/>
            </p:cNvSpPr>
            <p:nvPr/>
          </p:nvSpPr>
          <p:spPr bwMode="auto">
            <a:xfrm>
              <a:off x="6681154" y="1900292"/>
              <a:ext cx="153392" cy="41324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Rectangle 198"/>
            <p:cNvSpPr>
              <a:spLocks noChangeArrowheads="1"/>
            </p:cNvSpPr>
            <p:nvPr/>
          </p:nvSpPr>
          <p:spPr bwMode="auto">
            <a:xfrm>
              <a:off x="6780570" y="1880152"/>
              <a:ext cx="207963" cy="215900"/>
            </a:xfrm>
            <a:prstGeom prst="rect">
              <a:avLst/>
            </a:prstGeom>
            <a:solidFill>
              <a:srgbClr val="EB3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GB" sz="1400" b="1" kern="0" dirty="0">
                  <a:solidFill>
                    <a:prstClr val="white"/>
                  </a:solidFill>
                  <a:latin typeface="Calibri"/>
                </a:rPr>
                <a:t>SC</a:t>
              </a:r>
              <a:endParaRPr lang="en-GB" sz="1800" b="1" kern="0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7064731" y="3154984"/>
              <a:ext cx="915455" cy="311893"/>
              <a:chOff x="4236720" y="2587034"/>
              <a:chExt cx="1008650" cy="311893"/>
            </a:xfrm>
          </p:grpSpPr>
          <p:sp>
            <p:nvSpPr>
              <p:cNvPr id="107" name="Rectangle 106"/>
              <p:cNvSpPr/>
              <p:nvPr/>
            </p:nvSpPr>
            <p:spPr bwMode="auto">
              <a:xfrm>
                <a:off x="4236720" y="2587034"/>
                <a:ext cx="853440" cy="311893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8288" indent="-268288">
                  <a:buClr>
                    <a:srgbClr val="FD930A"/>
                  </a:buClr>
                  <a:buSzPct val="80000"/>
                </a:pPr>
                <a:endParaRPr lang="de-DE" sz="20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Rectangle 160"/>
              <p:cNvSpPr>
                <a:spLocks noChangeArrowheads="1"/>
              </p:cNvSpPr>
              <p:nvPr/>
            </p:nvSpPr>
            <p:spPr bwMode="auto">
              <a:xfrm>
                <a:off x="4320542" y="2611273"/>
                <a:ext cx="92482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de-DE" sz="1600" b="1" kern="0" dirty="0" err="1" smtClean="0">
                    <a:solidFill>
                      <a:prstClr val="white"/>
                    </a:solidFill>
                    <a:latin typeface="Calibri"/>
                  </a:rPr>
                  <a:t>Purifier</a:t>
                </a:r>
                <a:endParaRPr lang="en-GB" sz="1600" b="1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135" name="Line 166"/>
          <p:cNvSpPr>
            <a:spLocks noChangeShapeType="1"/>
          </p:cNvSpPr>
          <p:nvPr/>
        </p:nvSpPr>
        <p:spPr bwMode="auto">
          <a:xfrm>
            <a:off x="6312067" y="3689813"/>
            <a:ext cx="0" cy="182503"/>
          </a:xfrm>
          <a:prstGeom prst="line">
            <a:avLst/>
          </a:prstGeom>
          <a:noFill/>
          <a:ln w="28575">
            <a:solidFill>
              <a:srgbClr val="F63B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Line 177"/>
          <p:cNvSpPr>
            <a:spLocks noChangeShapeType="1"/>
          </p:cNvSpPr>
          <p:nvPr/>
        </p:nvSpPr>
        <p:spPr bwMode="auto">
          <a:xfrm flipH="1" flipV="1">
            <a:off x="5465852" y="4048553"/>
            <a:ext cx="2763691" cy="0"/>
          </a:xfrm>
          <a:prstGeom prst="line">
            <a:avLst/>
          </a:prstGeom>
          <a:noFill/>
          <a:ln w="28575">
            <a:solidFill>
              <a:srgbClr val="EB321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Line 177"/>
          <p:cNvSpPr>
            <a:spLocks noChangeShapeType="1"/>
          </p:cNvSpPr>
          <p:nvPr/>
        </p:nvSpPr>
        <p:spPr bwMode="auto">
          <a:xfrm flipH="1" flipV="1">
            <a:off x="5629950" y="3857376"/>
            <a:ext cx="692771" cy="0"/>
          </a:xfrm>
          <a:prstGeom prst="line">
            <a:avLst/>
          </a:prstGeom>
          <a:noFill/>
          <a:ln w="28575">
            <a:solidFill>
              <a:srgbClr val="EB321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Line 166"/>
          <p:cNvSpPr>
            <a:spLocks noChangeShapeType="1"/>
          </p:cNvSpPr>
          <p:nvPr/>
        </p:nvSpPr>
        <p:spPr bwMode="auto">
          <a:xfrm>
            <a:off x="5629950" y="2530218"/>
            <a:ext cx="0" cy="1337534"/>
          </a:xfrm>
          <a:prstGeom prst="line">
            <a:avLst/>
          </a:prstGeom>
          <a:noFill/>
          <a:ln w="28575">
            <a:solidFill>
              <a:srgbClr val="F63B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Line 166"/>
          <p:cNvSpPr>
            <a:spLocks noChangeShapeType="1"/>
          </p:cNvSpPr>
          <p:nvPr/>
        </p:nvSpPr>
        <p:spPr bwMode="auto">
          <a:xfrm>
            <a:off x="5464826" y="2696003"/>
            <a:ext cx="0" cy="1352550"/>
          </a:xfrm>
          <a:prstGeom prst="line">
            <a:avLst/>
          </a:prstGeom>
          <a:noFill/>
          <a:ln w="28575">
            <a:solidFill>
              <a:srgbClr val="F63B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Line 177"/>
          <p:cNvSpPr>
            <a:spLocks noChangeShapeType="1"/>
          </p:cNvSpPr>
          <p:nvPr/>
        </p:nvSpPr>
        <p:spPr bwMode="auto">
          <a:xfrm flipH="1" flipV="1">
            <a:off x="5059926" y="2697302"/>
            <a:ext cx="405927" cy="0"/>
          </a:xfrm>
          <a:prstGeom prst="line">
            <a:avLst/>
          </a:prstGeom>
          <a:noFill/>
          <a:ln w="28575">
            <a:solidFill>
              <a:srgbClr val="EB321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Line 177"/>
          <p:cNvSpPr>
            <a:spLocks noChangeShapeType="1"/>
          </p:cNvSpPr>
          <p:nvPr/>
        </p:nvSpPr>
        <p:spPr bwMode="auto">
          <a:xfrm flipH="1" flipV="1">
            <a:off x="4944224" y="2530218"/>
            <a:ext cx="685726" cy="0"/>
          </a:xfrm>
          <a:prstGeom prst="line">
            <a:avLst/>
          </a:prstGeom>
          <a:noFill/>
          <a:ln w="28575">
            <a:solidFill>
              <a:srgbClr val="EB321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kern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50738" y="2269868"/>
            <a:ext cx="1335931" cy="520700"/>
            <a:chOff x="3852133" y="2131328"/>
            <a:chExt cx="1335931" cy="520700"/>
          </a:xfrm>
        </p:grpSpPr>
        <p:sp>
          <p:nvSpPr>
            <p:cNvPr id="133" name="Rectangle 156"/>
            <p:cNvSpPr>
              <a:spLocks noChangeArrowheads="1"/>
            </p:cNvSpPr>
            <p:nvPr/>
          </p:nvSpPr>
          <p:spPr bwMode="auto">
            <a:xfrm>
              <a:off x="3852133" y="2131328"/>
              <a:ext cx="1335931" cy="52070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Rectangle 157"/>
            <p:cNvSpPr>
              <a:spLocks noChangeArrowheads="1"/>
            </p:cNvSpPr>
            <p:nvPr/>
          </p:nvSpPr>
          <p:spPr bwMode="auto">
            <a:xfrm>
              <a:off x="3920395" y="2191931"/>
              <a:ext cx="120789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GB" sz="1400" b="1" dirty="0" smtClean="0">
                  <a:solidFill>
                    <a:prstClr val="white"/>
                  </a:solidFill>
                  <a:latin typeface="Calibri"/>
                </a:rPr>
                <a:t>Distribution Box</a:t>
              </a:r>
            </a:p>
            <a:p>
              <a:pPr algn="ctr" fontAlgn="auto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GB" sz="1400" b="1" dirty="0" smtClean="0">
                  <a:solidFill>
                    <a:prstClr val="white"/>
                  </a:solidFill>
                  <a:latin typeface="Calibri"/>
                </a:rPr>
                <a:t>DB54</a:t>
              </a:r>
              <a:endParaRPr lang="en-GB" sz="18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45" name="Line 241"/>
          <p:cNvSpPr>
            <a:spLocks noChangeShapeType="1"/>
          </p:cNvSpPr>
          <p:nvPr/>
        </p:nvSpPr>
        <p:spPr bwMode="auto">
          <a:xfrm flipV="1">
            <a:off x="2755477" y="2381017"/>
            <a:ext cx="9821" cy="850519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8" name="Line 241"/>
          <p:cNvSpPr>
            <a:spLocks noChangeShapeType="1"/>
          </p:cNvSpPr>
          <p:nvPr/>
        </p:nvSpPr>
        <p:spPr bwMode="auto">
          <a:xfrm flipH="1">
            <a:off x="2765298" y="2376133"/>
            <a:ext cx="1085440" cy="4886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58980" y="3160915"/>
            <a:ext cx="1387966" cy="536575"/>
            <a:chOff x="2999509" y="3209101"/>
            <a:chExt cx="1681451" cy="536575"/>
          </a:xfrm>
        </p:grpSpPr>
        <p:sp>
          <p:nvSpPr>
            <p:cNvPr id="143" name="Rectangle 32"/>
            <p:cNvSpPr>
              <a:spLocks noChangeArrowheads="1"/>
            </p:cNvSpPr>
            <p:nvPr/>
          </p:nvSpPr>
          <p:spPr bwMode="auto">
            <a:xfrm>
              <a:off x="2999509" y="3209101"/>
              <a:ext cx="1681451" cy="536575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" name="Rectangle 34"/>
            <p:cNvSpPr>
              <a:spLocks noChangeArrowheads="1"/>
            </p:cNvSpPr>
            <p:nvPr/>
          </p:nvSpPr>
          <p:spPr bwMode="auto">
            <a:xfrm>
              <a:off x="3036022" y="3279723"/>
              <a:ext cx="16449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GB" sz="1400" b="1" dirty="0" smtClean="0">
                  <a:solidFill>
                    <a:prstClr val="white"/>
                  </a:solidFill>
                  <a:latin typeface="Calibri"/>
                </a:rPr>
                <a:t>Cold Compressors</a:t>
              </a:r>
            </a:p>
            <a:p>
              <a:pPr algn="ctr" fontAlgn="auto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GB" sz="1400" b="1" dirty="0" smtClean="0">
                  <a:solidFill>
                    <a:prstClr val="white"/>
                  </a:solidFill>
                  <a:latin typeface="Calibri"/>
                </a:rPr>
                <a:t>CB44 </a:t>
              </a:r>
              <a:endParaRPr lang="en-GB" sz="18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50" name="Rectangle 10"/>
          <p:cNvSpPr>
            <a:spLocks noChangeArrowheads="1"/>
          </p:cNvSpPr>
          <p:nvPr/>
        </p:nvSpPr>
        <p:spPr bwMode="auto">
          <a:xfrm>
            <a:off x="2085090" y="3970475"/>
            <a:ext cx="120789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b="1" dirty="0">
                <a:solidFill>
                  <a:prstClr val="white"/>
                </a:solidFill>
                <a:latin typeface="Calibri"/>
              </a:rPr>
              <a:t>Distribution Box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b="1" dirty="0">
                <a:solidFill>
                  <a:prstClr val="white"/>
                </a:solidFill>
                <a:latin typeface="Calibri"/>
              </a:rPr>
              <a:t>XLVB</a:t>
            </a:r>
            <a:endParaRPr lang="en-GB" sz="1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1" name="Rectangle 56"/>
          <p:cNvSpPr>
            <a:spLocks noChangeArrowheads="1"/>
          </p:cNvSpPr>
          <p:nvPr/>
        </p:nvSpPr>
        <p:spPr bwMode="auto">
          <a:xfrm>
            <a:off x="2760387" y="2116842"/>
            <a:ext cx="352532" cy="215444"/>
          </a:xfrm>
          <a:prstGeom prst="rect">
            <a:avLst/>
          </a:prstGeom>
          <a:noFill/>
          <a:ln w="9525">
            <a:solidFill>
              <a:srgbClr val="FD930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algn="just"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1400" dirty="0">
                <a:solidFill>
                  <a:srgbClr val="000000"/>
                </a:solidFill>
                <a:latin typeface="Calibri"/>
              </a:rPr>
              <a:t>XRTL</a:t>
            </a:r>
            <a:endParaRPr lang="en-GB" sz="18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564157" y="1323009"/>
            <a:ext cx="5504090" cy="2864935"/>
            <a:chOff x="3564157" y="1323009"/>
            <a:chExt cx="5504090" cy="2864935"/>
          </a:xfrm>
        </p:grpSpPr>
        <p:cxnSp>
          <p:nvCxnSpPr>
            <p:cNvPr id="79" name="Straight Connector 78"/>
            <p:cNvCxnSpPr/>
            <p:nvPr/>
          </p:nvCxnSpPr>
          <p:spPr>
            <a:xfrm flipV="1">
              <a:off x="3616007" y="1359750"/>
              <a:ext cx="5420489" cy="3070"/>
            </a:xfrm>
            <a:prstGeom prst="line">
              <a:avLst/>
            </a:prstGeom>
            <a:ln w="28575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616007" y="1362820"/>
              <a:ext cx="0" cy="2825124"/>
            </a:xfrm>
            <a:prstGeom prst="line">
              <a:avLst/>
            </a:prstGeom>
            <a:ln w="28575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9036496" y="1358104"/>
              <a:ext cx="31751" cy="2821269"/>
            </a:xfrm>
            <a:prstGeom prst="line">
              <a:avLst/>
            </a:prstGeom>
            <a:ln w="28575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616007" y="4187944"/>
              <a:ext cx="5428187" cy="0"/>
            </a:xfrm>
            <a:prstGeom prst="line">
              <a:avLst/>
            </a:prstGeom>
            <a:ln w="28575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 Box 171"/>
            <p:cNvSpPr txBox="1">
              <a:spLocks noChangeArrowheads="1"/>
            </p:cNvSpPr>
            <p:nvPr/>
          </p:nvSpPr>
          <p:spPr bwMode="auto">
            <a:xfrm>
              <a:off x="3583348" y="1559692"/>
              <a:ext cx="147113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Font typeface="Wingdings" pitchFamily="2" charset="2"/>
                <a:buNone/>
                <a:defRPr/>
              </a:pPr>
              <a:r>
                <a:rPr lang="de-DE" sz="1600" b="1" dirty="0" smtClean="0">
                  <a:solidFill>
                    <a:prstClr val="black"/>
                  </a:solidFill>
                </a:rPr>
                <a:t>(</a:t>
              </a:r>
              <a:r>
                <a:rPr lang="de-DE" sz="1600" b="1" dirty="0" err="1" smtClean="0">
                  <a:solidFill>
                    <a:prstClr val="black"/>
                  </a:solidFill>
                </a:rPr>
                <a:t>Building</a:t>
              </a:r>
              <a:r>
                <a:rPr lang="de-DE" sz="1600" b="1" dirty="0" smtClean="0">
                  <a:solidFill>
                    <a:prstClr val="black"/>
                  </a:solidFill>
                </a:rPr>
                <a:t> 54)</a:t>
              </a:r>
              <a:endParaRPr lang="en-GB" sz="1600" b="1" dirty="0" smtClean="0">
                <a:solidFill>
                  <a:prstClr val="black"/>
                </a:solidFill>
              </a:endParaRPr>
            </a:p>
          </p:txBody>
        </p:sp>
        <p:sp>
          <p:nvSpPr>
            <p:cNvPr id="117" name="Text Box 171"/>
            <p:cNvSpPr txBox="1">
              <a:spLocks noChangeArrowheads="1"/>
            </p:cNvSpPr>
            <p:nvPr/>
          </p:nvSpPr>
          <p:spPr bwMode="auto">
            <a:xfrm>
              <a:off x="3564157" y="1323009"/>
              <a:ext cx="129624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Font typeface="Wingdings" pitchFamily="2" charset="2"/>
                <a:buNone/>
                <a:defRPr/>
              </a:pPr>
              <a:r>
                <a:rPr lang="de-DE" sz="1600" b="1" dirty="0" err="1" smtClean="0">
                  <a:solidFill>
                    <a:prstClr val="black"/>
                  </a:solidFill>
                </a:rPr>
                <a:t>Cryo</a:t>
              </a:r>
              <a:r>
                <a:rPr lang="de-DE" sz="1600" b="1" dirty="0" smtClean="0">
                  <a:solidFill>
                    <a:prstClr val="black"/>
                  </a:solidFill>
                </a:rPr>
                <a:t> Plant</a:t>
              </a:r>
              <a:endParaRPr lang="en-GB" sz="1600" b="1" dirty="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123" name="Rectangle 10"/>
          <p:cNvSpPr>
            <a:spLocks noChangeArrowheads="1"/>
          </p:cNvSpPr>
          <p:nvPr/>
        </p:nvSpPr>
        <p:spPr bwMode="auto">
          <a:xfrm>
            <a:off x="1933491" y="3970475"/>
            <a:ext cx="120789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b="1" dirty="0">
                <a:solidFill>
                  <a:prstClr val="white"/>
                </a:solidFill>
                <a:latin typeface="Calibri"/>
              </a:rPr>
              <a:t>Distribution Box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b="1" dirty="0">
                <a:solidFill>
                  <a:prstClr val="white"/>
                </a:solidFill>
                <a:latin typeface="Calibri"/>
              </a:rPr>
              <a:t>XLVB</a:t>
            </a:r>
            <a:endParaRPr lang="en-GB" sz="18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720420" y="2812666"/>
            <a:ext cx="1625618" cy="1694131"/>
            <a:chOff x="1720420" y="2812666"/>
            <a:chExt cx="1625618" cy="1694131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1756725" y="2873829"/>
              <a:ext cx="0" cy="1632968"/>
            </a:xfrm>
            <a:prstGeom prst="line">
              <a:avLst/>
            </a:prstGeom>
            <a:ln w="28575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3346038" y="2873829"/>
              <a:ext cx="0" cy="1632968"/>
            </a:xfrm>
            <a:prstGeom prst="line">
              <a:avLst/>
            </a:prstGeom>
            <a:ln w="28575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1750401" y="2835840"/>
              <a:ext cx="1589313" cy="0"/>
            </a:xfrm>
            <a:prstGeom prst="line">
              <a:avLst/>
            </a:prstGeom>
            <a:ln w="28575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 Box 171"/>
            <p:cNvSpPr txBox="1">
              <a:spLocks noChangeArrowheads="1"/>
            </p:cNvSpPr>
            <p:nvPr/>
          </p:nvSpPr>
          <p:spPr bwMode="auto">
            <a:xfrm>
              <a:off x="1720420" y="2812666"/>
              <a:ext cx="79465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Font typeface="Wingdings" pitchFamily="2" charset="2"/>
                <a:buNone/>
                <a:defRPr/>
              </a:pPr>
              <a:r>
                <a:rPr lang="de-DE" sz="1600" b="1" dirty="0" err="1" smtClean="0">
                  <a:solidFill>
                    <a:prstClr val="black"/>
                  </a:solidFill>
                </a:rPr>
                <a:t>Shaft</a:t>
              </a:r>
              <a:endParaRPr lang="en-GB" sz="1600" b="1" dirty="0" smtClean="0">
                <a:solidFill>
                  <a:prstClr val="black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1756724" y="4506797"/>
              <a:ext cx="1589313" cy="0"/>
            </a:xfrm>
            <a:prstGeom prst="line">
              <a:avLst/>
            </a:prstGeom>
            <a:ln w="28575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1857895" y="3937722"/>
            <a:ext cx="1387966" cy="470568"/>
            <a:chOff x="1995055" y="4041627"/>
            <a:chExt cx="1387966" cy="470568"/>
          </a:xfrm>
        </p:grpSpPr>
        <p:sp>
          <p:nvSpPr>
            <p:cNvPr id="128" name="Rectangle 6"/>
            <p:cNvSpPr>
              <a:spLocks noChangeArrowheads="1"/>
            </p:cNvSpPr>
            <p:nvPr/>
          </p:nvSpPr>
          <p:spPr bwMode="auto">
            <a:xfrm>
              <a:off x="1995055" y="4041627"/>
              <a:ext cx="1387966" cy="470568"/>
            </a:xfrm>
            <a:prstGeom prst="rect">
              <a:avLst/>
            </a:prstGeom>
            <a:solidFill>
              <a:srgbClr val="0099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Rectangle 10"/>
            <p:cNvSpPr>
              <a:spLocks noChangeArrowheads="1"/>
            </p:cNvSpPr>
            <p:nvPr/>
          </p:nvSpPr>
          <p:spPr bwMode="auto">
            <a:xfrm>
              <a:off x="2069566" y="4074380"/>
              <a:ext cx="120789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de-DE" sz="1400" b="1" dirty="0">
                  <a:solidFill>
                    <a:prstClr val="white"/>
                  </a:solidFill>
                  <a:latin typeface="Calibri"/>
                </a:rPr>
                <a:t>Distribution Box</a:t>
              </a:r>
            </a:p>
            <a:p>
              <a:pPr algn="ctr" fontAlgn="auto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de-DE" sz="1400" b="1" dirty="0">
                  <a:solidFill>
                    <a:prstClr val="white"/>
                  </a:solidFill>
                  <a:latin typeface="Calibri"/>
                </a:rPr>
                <a:t>XLVB</a:t>
              </a:r>
              <a:endParaRPr lang="en-GB" sz="18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57798" y="4741016"/>
            <a:ext cx="360362" cy="360363"/>
            <a:chOff x="1019661" y="4594958"/>
            <a:chExt cx="360362" cy="360363"/>
          </a:xfrm>
        </p:grpSpPr>
        <p:sp>
          <p:nvSpPr>
            <p:cNvPr id="130" name="Oval 136"/>
            <p:cNvSpPr>
              <a:spLocks noChangeArrowheads="1"/>
            </p:cNvSpPr>
            <p:nvPr/>
          </p:nvSpPr>
          <p:spPr bwMode="auto">
            <a:xfrm>
              <a:off x="1019661" y="4594958"/>
              <a:ext cx="360362" cy="360363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" name="Rectangle 137"/>
            <p:cNvSpPr>
              <a:spLocks noChangeArrowheads="1"/>
            </p:cNvSpPr>
            <p:nvPr/>
          </p:nvSpPr>
          <p:spPr bwMode="auto">
            <a:xfrm>
              <a:off x="1120393" y="4676316"/>
              <a:ext cx="17953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GB" sz="1400" dirty="0" smtClean="0">
                  <a:solidFill>
                    <a:prstClr val="white"/>
                  </a:solidFill>
                  <a:latin typeface="Calibri"/>
                </a:rPr>
                <a:t>FB</a:t>
              </a:r>
              <a:endParaRPr lang="en-GB" sz="180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3524" y="5246504"/>
            <a:ext cx="1361283" cy="288081"/>
            <a:chOff x="1179983" y="4461644"/>
            <a:chExt cx="1361283" cy="288081"/>
          </a:xfrm>
        </p:grpSpPr>
        <p:sp>
          <p:nvSpPr>
            <p:cNvPr id="132" name="Rectangle 96"/>
            <p:cNvSpPr>
              <a:spLocks noChangeArrowheads="1"/>
            </p:cNvSpPr>
            <p:nvPr/>
          </p:nvSpPr>
          <p:spPr bwMode="auto">
            <a:xfrm>
              <a:off x="1393502" y="4462526"/>
              <a:ext cx="494667" cy="287199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" name="Rectangle 130"/>
            <p:cNvSpPr>
              <a:spLocks noChangeArrowheads="1"/>
            </p:cNvSpPr>
            <p:nvPr/>
          </p:nvSpPr>
          <p:spPr bwMode="auto">
            <a:xfrm>
              <a:off x="1887215" y="4461644"/>
              <a:ext cx="431800" cy="28733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" name="Rectangle 131"/>
            <p:cNvSpPr>
              <a:spLocks noChangeArrowheads="1"/>
            </p:cNvSpPr>
            <p:nvPr/>
          </p:nvSpPr>
          <p:spPr bwMode="auto">
            <a:xfrm>
              <a:off x="2319015" y="4461644"/>
              <a:ext cx="188913" cy="287337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" name="Rectangle 132"/>
            <p:cNvSpPr>
              <a:spLocks noChangeArrowheads="1"/>
            </p:cNvSpPr>
            <p:nvPr/>
          </p:nvSpPr>
          <p:spPr bwMode="auto">
            <a:xfrm>
              <a:off x="1958653" y="4518794"/>
              <a:ext cx="503237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GB" sz="1400" dirty="0">
                  <a:solidFill>
                    <a:srgbClr val="000000"/>
                  </a:solidFill>
                  <a:latin typeface="Calibri"/>
                </a:rPr>
                <a:t>CM</a:t>
              </a:r>
              <a:endParaRPr lang="en-GB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" name="Rectangle 117"/>
            <p:cNvSpPr>
              <a:spLocks noChangeArrowheads="1"/>
            </p:cNvSpPr>
            <p:nvPr/>
          </p:nvSpPr>
          <p:spPr bwMode="auto">
            <a:xfrm>
              <a:off x="2322190" y="4515053"/>
              <a:ext cx="21907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GB" sz="1400" dirty="0" smtClean="0">
                  <a:solidFill>
                    <a:srgbClr val="000000"/>
                  </a:solidFill>
                  <a:latin typeface="Calibri"/>
                </a:rPr>
                <a:t>FC</a:t>
              </a:r>
              <a:endParaRPr lang="en-GB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" name="Rectangle 133"/>
            <p:cNvSpPr>
              <a:spLocks noChangeArrowheads="1"/>
            </p:cNvSpPr>
            <p:nvPr/>
          </p:nvSpPr>
          <p:spPr bwMode="auto">
            <a:xfrm>
              <a:off x="1179983" y="4464272"/>
              <a:ext cx="207963" cy="284709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" name="Rectangle 117"/>
            <p:cNvSpPr>
              <a:spLocks noChangeArrowheads="1"/>
            </p:cNvSpPr>
            <p:nvPr/>
          </p:nvSpPr>
          <p:spPr bwMode="auto">
            <a:xfrm>
              <a:off x="1187920" y="4505527"/>
              <a:ext cx="21907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GB" sz="1400" dirty="0">
                  <a:solidFill>
                    <a:srgbClr val="000000"/>
                  </a:solidFill>
                  <a:latin typeface="Calibri"/>
                </a:rPr>
                <a:t>E</a:t>
              </a:r>
              <a:r>
                <a:rPr lang="en-GB" sz="1400" dirty="0" smtClean="0">
                  <a:solidFill>
                    <a:srgbClr val="000000"/>
                  </a:solidFill>
                  <a:latin typeface="Calibri"/>
                </a:rPr>
                <a:t>C</a:t>
              </a:r>
              <a:endParaRPr lang="en-GB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" name="Rectangle 117"/>
            <p:cNvSpPr>
              <a:spLocks noChangeArrowheads="1"/>
            </p:cNvSpPr>
            <p:nvPr/>
          </p:nvSpPr>
          <p:spPr bwMode="auto">
            <a:xfrm>
              <a:off x="1393503" y="4505913"/>
              <a:ext cx="49688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GB" sz="1400" dirty="0" smtClean="0">
                  <a:solidFill>
                    <a:srgbClr val="000000"/>
                  </a:solidFill>
                  <a:latin typeface="Calibri"/>
                </a:rPr>
                <a:t>3,9 </a:t>
              </a:r>
              <a:r>
                <a:rPr lang="en-GB" sz="1000" dirty="0" smtClean="0">
                  <a:solidFill>
                    <a:srgbClr val="000000"/>
                  </a:solidFill>
                  <a:latin typeface="Calibri"/>
                </a:rPr>
                <a:t>GHz</a:t>
              </a:r>
              <a:endParaRPr lang="en-GB" sz="1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5" name="Line 69"/>
          <p:cNvSpPr>
            <a:spLocks noChangeShapeType="1"/>
          </p:cNvSpPr>
          <p:nvPr/>
        </p:nvSpPr>
        <p:spPr bwMode="auto">
          <a:xfrm>
            <a:off x="1997070" y="4414092"/>
            <a:ext cx="0" cy="516005"/>
          </a:xfrm>
          <a:prstGeom prst="line">
            <a:avLst/>
          </a:prstGeom>
          <a:noFill/>
          <a:ln w="3175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6" name="Line 69"/>
          <p:cNvSpPr>
            <a:spLocks noChangeShapeType="1"/>
          </p:cNvSpPr>
          <p:nvPr/>
        </p:nvSpPr>
        <p:spPr bwMode="auto">
          <a:xfrm>
            <a:off x="1718161" y="4930097"/>
            <a:ext cx="278910" cy="0"/>
          </a:xfrm>
          <a:prstGeom prst="line">
            <a:avLst/>
          </a:prstGeom>
          <a:noFill/>
          <a:ln w="3175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58" name="Straight Connector 157"/>
          <p:cNvCxnSpPr/>
          <p:nvPr/>
        </p:nvCxnSpPr>
        <p:spPr>
          <a:xfrm>
            <a:off x="167412" y="4672094"/>
            <a:ext cx="3123216" cy="0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128847" y="4672094"/>
            <a:ext cx="0" cy="1760220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 Box 171"/>
          <p:cNvSpPr txBox="1">
            <a:spLocks noChangeArrowheads="1"/>
          </p:cNvSpPr>
          <p:nvPr/>
        </p:nvSpPr>
        <p:spPr bwMode="auto">
          <a:xfrm>
            <a:off x="121227" y="4663354"/>
            <a:ext cx="10592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r>
              <a:rPr lang="de-DE" sz="1600" b="1" dirty="0" err="1" smtClean="0">
                <a:solidFill>
                  <a:srgbClr val="000000"/>
                </a:solidFill>
              </a:rPr>
              <a:t>Injector</a:t>
            </a:r>
            <a:endParaRPr lang="en-GB" sz="1600" b="1" dirty="0" smtClean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16630" y="4712711"/>
            <a:ext cx="1395284" cy="523220"/>
            <a:chOff x="2689037" y="4456948"/>
            <a:chExt cx="1395284" cy="523220"/>
          </a:xfrm>
        </p:grpSpPr>
        <p:sp>
          <p:nvSpPr>
            <p:cNvPr id="164" name="Rectangle 8"/>
            <p:cNvSpPr>
              <a:spLocks noChangeArrowheads="1"/>
            </p:cNvSpPr>
            <p:nvPr/>
          </p:nvSpPr>
          <p:spPr bwMode="auto">
            <a:xfrm>
              <a:off x="2755476" y="4487429"/>
              <a:ext cx="1328845" cy="442668"/>
            </a:xfrm>
            <a:prstGeom prst="rect">
              <a:avLst/>
            </a:prstGeom>
            <a:solidFill>
              <a:srgbClr val="0099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89037" y="4456948"/>
              <a:ext cx="13952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GB" sz="1400" b="1" dirty="0">
                  <a:solidFill>
                    <a:prstClr val="white"/>
                  </a:solidFill>
                  <a:latin typeface="Calibri"/>
                </a:rPr>
                <a:t>Distribution Box</a:t>
              </a:r>
            </a:p>
            <a:p>
              <a:pPr algn="ctr" fontAlgn="auto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GB" sz="1400" b="1" dirty="0">
                  <a:solidFill>
                    <a:prstClr val="white"/>
                  </a:solidFill>
                  <a:latin typeface="Calibri"/>
                </a:rPr>
                <a:t> XIVB</a:t>
              </a: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1357798" y="5571596"/>
            <a:ext cx="360362" cy="360363"/>
            <a:chOff x="1019661" y="4594958"/>
            <a:chExt cx="360362" cy="360363"/>
          </a:xfrm>
          <a:solidFill>
            <a:schemeClr val="bg1"/>
          </a:solidFill>
        </p:grpSpPr>
        <p:sp>
          <p:nvSpPr>
            <p:cNvPr id="167" name="Oval 136"/>
            <p:cNvSpPr>
              <a:spLocks noChangeArrowheads="1"/>
            </p:cNvSpPr>
            <p:nvPr/>
          </p:nvSpPr>
          <p:spPr bwMode="auto">
            <a:xfrm>
              <a:off x="1019661" y="4594958"/>
              <a:ext cx="360362" cy="36036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" name="Rectangle 137"/>
            <p:cNvSpPr>
              <a:spLocks noChangeArrowheads="1"/>
            </p:cNvSpPr>
            <p:nvPr/>
          </p:nvSpPr>
          <p:spPr bwMode="auto">
            <a:xfrm>
              <a:off x="1120393" y="4676316"/>
              <a:ext cx="179536" cy="2154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GB" sz="1400" dirty="0" smtClean="0">
                  <a:solidFill>
                    <a:srgbClr val="000000"/>
                  </a:solidFill>
                  <a:latin typeface="Calibri"/>
                </a:rPr>
                <a:t>FB</a:t>
              </a:r>
              <a:endParaRPr lang="en-GB" sz="1800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303524" y="6077084"/>
            <a:ext cx="1361283" cy="288081"/>
            <a:chOff x="1179983" y="4461644"/>
            <a:chExt cx="1361283" cy="288081"/>
          </a:xfrm>
          <a:solidFill>
            <a:schemeClr val="bg1"/>
          </a:solidFill>
        </p:grpSpPr>
        <p:sp>
          <p:nvSpPr>
            <p:cNvPr id="170" name="Rectangle 96"/>
            <p:cNvSpPr>
              <a:spLocks noChangeArrowheads="1"/>
            </p:cNvSpPr>
            <p:nvPr/>
          </p:nvSpPr>
          <p:spPr bwMode="auto">
            <a:xfrm>
              <a:off x="1393502" y="4462526"/>
              <a:ext cx="494667" cy="28719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" name="Rectangle 130"/>
            <p:cNvSpPr>
              <a:spLocks noChangeArrowheads="1"/>
            </p:cNvSpPr>
            <p:nvPr/>
          </p:nvSpPr>
          <p:spPr bwMode="auto">
            <a:xfrm>
              <a:off x="1887215" y="4461644"/>
              <a:ext cx="431800" cy="2873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" name="Rectangle 131"/>
            <p:cNvSpPr>
              <a:spLocks noChangeArrowheads="1"/>
            </p:cNvSpPr>
            <p:nvPr/>
          </p:nvSpPr>
          <p:spPr bwMode="auto">
            <a:xfrm>
              <a:off x="2319015" y="4461644"/>
              <a:ext cx="188913" cy="2873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" name="Rectangle 132"/>
            <p:cNvSpPr>
              <a:spLocks noChangeArrowheads="1"/>
            </p:cNvSpPr>
            <p:nvPr/>
          </p:nvSpPr>
          <p:spPr bwMode="auto">
            <a:xfrm>
              <a:off x="1958653" y="4518794"/>
              <a:ext cx="503237" cy="21272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GB" sz="1400" dirty="0">
                  <a:solidFill>
                    <a:srgbClr val="000000"/>
                  </a:solidFill>
                  <a:latin typeface="Calibri"/>
                </a:rPr>
                <a:t>CM</a:t>
              </a:r>
              <a:endParaRPr lang="en-GB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" name="Rectangle 117"/>
            <p:cNvSpPr>
              <a:spLocks noChangeArrowheads="1"/>
            </p:cNvSpPr>
            <p:nvPr/>
          </p:nvSpPr>
          <p:spPr bwMode="auto">
            <a:xfrm>
              <a:off x="2322190" y="4515053"/>
              <a:ext cx="219076" cy="21544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GB" sz="1400" dirty="0" smtClean="0">
                  <a:solidFill>
                    <a:srgbClr val="000000"/>
                  </a:solidFill>
                  <a:latin typeface="Calibri"/>
                </a:rPr>
                <a:t>FC</a:t>
              </a:r>
              <a:endParaRPr lang="en-GB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5" name="Rectangle 133"/>
            <p:cNvSpPr>
              <a:spLocks noChangeArrowheads="1"/>
            </p:cNvSpPr>
            <p:nvPr/>
          </p:nvSpPr>
          <p:spPr bwMode="auto">
            <a:xfrm>
              <a:off x="1179983" y="4464272"/>
              <a:ext cx="207963" cy="28470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6" name="Rectangle 117"/>
            <p:cNvSpPr>
              <a:spLocks noChangeArrowheads="1"/>
            </p:cNvSpPr>
            <p:nvPr/>
          </p:nvSpPr>
          <p:spPr bwMode="auto">
            <a:xfrm>
              <a:off x="1187920" y="4505527"/>
              <a:ext cx="219076" cy="21544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GB" sz="1400" dirty="0">
                  <a:solidFill>
                    <a:srgbClr val="000000"/>
                  </a:solidFill>
                  <a:latin typeface="Calibri"/>
                </a:rPr>
                <a:t>E</a:t>
              </a:r>
              <a:r>
                <a:rPr lang="en-GB" sz="1400" dirty="0" smtClean="0">
                  <a:solidFill>
                    <a:srgbClr val="000000"/>
                  </a:solidFill>
                  <a:latin typeface="Calibri"/>
                </a:rPr>
                <a:t>C</a:t>
              </a:r>
              <a:endParaRPr lang="en-GB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7" name="Rectangle 117"/>
            <p:cNvSpPr>
              <a:spLocks noChangeArrowheads="1"/>
            </p:cNvSpPr>
            <p:nvPr/>
          </p:nvSpPr>
          <p:spPr bwMode="auto">
            <a:xfrm>
              <a:off x="1393503" y="4505913"/>
              <a:ext cx="496888" cy="21544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GB" sz="1400" dirty="0" smtClean="0">
                  <a:solidFill>
                    <a:srgbClr val="000000"/>
                  </a:solidFill>
                  <a:latin typeface="Calibri"/>
                </a:rPr>
                <a:t>3,9 </a:t>
              </a:r>
              <a:r>
                <a:rPr lang="en-GB" sz="1000" dirty="0" smtClean="0">
                  <a:solidFill>
                    <a:srgbClr val="000000"/>
                  </a:solidFill>
                  <a:latin typeface="Calibri"/>
                </a:rPr>
                <a:t>GHz</a:t>
              </a:r>
              <a:endParaRPr lang="en-GB" sz="1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0" name="Line 67"/>
          <p:cNvSpPr>
            <a:spLocks noChangeShapeType="1"/>
          </p:cNvSpPr>
          <p:nvPr/>
        </p:nvSpPr>
        <p:spPr bwMode="auto">
          <a:xfrm flipH="1" flipV="1">
            <a:off x="3257734" y="4328254"/>
            <a:ext cx="325614" cy="0"/>
          </a:xfrm>
          <a:prstGeom prst="line">
            <a:avLst/>
          </a:prstGeom>
          <a:noFill/>
          <a:ln w="31750">
            <a:solidFill>
              <a:srgbClr val="FD93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1" name="Line 241"/>
          <p:cNvSpPr>
            <a:spLocks noChangeShapeType="1"/>
          </p:cNvSpPr>
          <p:nvPr/>
        </p:nvSpPr>
        <p:spPr bwMode="auto">
          <a:xfrm flipH="1" flipV="1">
            <a:off x="3564155" y="4327540"/>
            <a:ext cx="9595" cy="1062631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6" name="Line 167"/>
          <p:cNvSpPr>
            <a:spLocks noChangeShapeType="1"/>
          </p:cNvSpPr>
          <p:nvPr/>
        </p:nvSpPr>
        <p:spPr bwMode="auto">
          <a:xfrm flipH="1" flipV="1">
            <a:off x="1570036" y="1254132"/>
            <a:ext cx="7167859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87" name="Straight Connector 186"/>
          <p:cNvCxnSpPr/>
          <p:nvPr/>
        </p:nvCxnSpPr>
        <p:spPr bwMode="auto">
          <a:xfrm flipH="1" flipV="1">
            <a:off x="6284622" y="1238892"/>
            <a:ext cx="1588" cy="184624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8" name="Straight Connector 187"/>
          <p:cNvCxnSpPr/>
          <p:nvPr/>
        </p:nvCxnSpPr>
        <p:spPr bwMode="auto">
          <a:xfrm flipH="1" flipV="1">
            <a:off x="6846109" y="1245243"/>
            <a:ext cx="1588" cy="184624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9" name="Straight Connector 188"/>
          <p:cNvCxnSpPr/>
          <p:nvPr/>
        </p:nvCxnSpPr>
        <p:spPr bwMode="auto">
          <a:xfrm flipH="1" flipV="1">
            <a:off x="8182795" y="1245243"/>
            <a:ext cx="1588" cy="184624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0" name="Straight Connector 189"/>
          <p:cNvCxnSpPr/>
          <p:nvPr/>
        </p:nvCxnSpPr>
        <p:spPr bwMode="auto">
          <a:xfrm flipH="1" flipV="1">
            <a:off x="8737898" y="1249504"/>
            <a:ext cx="1588" cy="184624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94" name="Line 169"/>
          <p:cNvSpPr>
            <a:spLocks noChangeShapeType="1"/>
          </p:cNvSpPr>
          <p:nvPr/>
        </p:nvSpPr>
        <p:spPr bwMode="auto">
          <a:xfrm>
            <a:off x="1579562" y="4116685"/>
            <a:ext cx="279418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95" name="Group 194"/>
          <p:cNvGrpSpPr/>
          <p:nvPr/>
        </p:nvGrpSpPr>
        <p:grpSpPr>
          <a:xfrm>
            <a:off x="450652" y="1083019"/>
            <a:ext cx="1401610" cy="949452"/>
            <a:chOff x="1053509" y="1484636"/>
            <a:chExt cx="1401610" cy="949452"/>
          </a:xfrm>
        </p:grpSpPr>
        <p:sp>
          <p:nvSpPr>
            <p:cNvPr id="196" name="Rectangle 170"/>
            <p:cNvSpPr>
              <a:spLocks noChangeArrowheads="1"/>
            </p:cNvSpPr>
            <p:nvPr/>
          </p:nvSpPr>
          <p:spPr bwMode="auto">
            <a:xfrm>
              <a:off x="1086694" y="1527176"/>
              <a:ext cx="1368425" cy="90691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7" name="Text Box 171"/>
            <p:cNvSpPr txBox="1">
              <a:spLocks noChangeArrowheads="1"/>
            </p:cNvSpPr>
            <p:nvPr/>
          </p:nvSpPr>
          <p:spPr bwMode="auto">
            <a:xfrm>
              <a:off x="1053509" y="1484636"/>
              <a:ext cx="79216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Font typeface="Wingdings" pitchFamily="2" charset="2"/>
                <a:buNone/>
                <a:defRPr/>
              </a:pPr>
              <a:r>
                <a:rPr lang="de-DE" sz="1600" b="1" dirty="0" smtClean="0">
                  <a:solidFill>
                    <a:prstClr val="black"/>
                  </a:solidFill>
                </a:rPr>
                <a:t>AMTF</a:t>
              </a:r>
              <a:endParaRPr lang="en-GB" sz="1600" b="1" dirty="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Line 67"/>
          <p:cNvSpPr>
            <a:spLocks noChangeShapeType="1"/>
          </p:cNvSpPr>
          <p:nvPr/>
        </p:nvSpPr>
        <p:spPr bwMode="auto">
          <a:xfrm flipH="1" flipV="1">
            <a:off x="3564155" y="5381952"/>
            <a:ext cx="428736" cy="0"/>
          </a:xfrm>
          <a:prstGeom prst="line">
            <a:avLst/>
          </a:prstGeom>
          <a:noFill/>
          <a:ln w="31750">
            <a:solidFill>
              <a:srgbClr val="FD93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03" name="Group 202"/>
          <p:cNvGrpSpPr/>
          <p:nvPr/>
        </p:nvGrpSpPr>
        <p:grpSpPr>
          <a:xfrm>
            <a:off x="6650662" y="4587355"/>
            <a:ext cx="1234478" cy="286524"/>
            <a:chOff x="6796856" y="4450169"/>
            <a:chExt cx="1234478" cy="286524"/>
          </a:xfrm>
        </p:grpSpPr>
        <p:sp>
          <p:nvSpPr>
            <p:cNvPr id="204" name="Rectangle 59"/>
            <p:cNvSpPr>
              <a:spLocks noChangeArrowheads="1"/>
            </p:cNvSpPr>
            <p:nvPr/>
          </p:nvSpPr>
          <p:spPr bwMode="auto">
            <a:xfrm>
              <a:off x="6849122" y="4459694"/>
              <a:ext cx="101630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GB" sz="1800" dirty="0" smtClean="0">
                  <a:solidFill>
                    <a:srgbClr val="000000"/>
                  </a:solidFill>
                  <a:latin typeface="Calibri"/>
                </a:rPr>
                <a:t>Main </a:t>
              </a:r>
              <a:r>
                <a:rPr lang="en-GB" sz="1800" dirty="0" err="1" smtClean="0">
                  <a:solidFill>
                    <a:srgbClr val="000000"/>
                  </a:solidFill>
                  <a:latin typeface="Calibri"/>
                </a:rPr>
                <a:t>Linac</a:t>
              </a:r>
              <a:endParaRPr lang="en-GB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6796856" y="4450169"/>
              <a:ext cx="1234478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de-DE" sz="1800">
                <a:solidFill>
                  <a:prstClr val="white"/>
                </a:solidFill>
              </a:endParaRPr>
            </a:p>
          </p:txBody>
        </p:sp>
      </p:grpSp>
      <p:cxnSp>
        <p:nvCxnSpPr>
          <p:cNvPr id="304" name="Straight Connector 303"/>
          <p:cNvCxnSpPr/>
          <p:nvPr/>
        </p:nvCxnSpPr>
        <p:spPr>
          <a:xfrm>
            <a:off x="2085090" y="5290387"/>
            <a:ext cx="0" cy="1191284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2085090" y="5290387"/>
            <a:ext cx="1207895" cy="0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3286125" y="4672094"/>
            <a:ext cx="6860" cy="627819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121227" y="6432314"/>
            <a:ext cx="1963863" cy="0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8" name="Group 197"/>
          <p:cNvGrpSpPr/>
          <p:nvPr/>
        </p:nvGrpSpPr>
        <p:grpSpPr>
          <a:xfrm>
            <a:off x="3364886" y="4640178"/>
            <a:ext cx="5092501" cy="931953"/>
            <a:chOff x="3655963" y="4729072"/>
            <a:chExt cx="5092501" cy="931953"/>
          </a:xfrm>
        </p:grpSpPr>
        <p:sp>
          <p:nvSpPr>
            <p:cNvPr id="199" name="Line 115"/>
            <p:cNvSpPr>
              <a:spLocks noChangeShapeType="1"/>
            </p:cNvSpPr>
            <p:nvPr/>
          </p:nvSpPr>
          <p:spPr bwMode="auto">
            <a:xfrm flipH="1">
              <a:off x="7380312" y="5148263"/>
              <a:ext cx="121443" cy="512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0" name="Line 116"/>
            <p:cNvSpPr>
              <a:spLocks noChangeShapeType="1"/>
            </p:cNvSpPr>
            <p:nvPr/>
          </p:nvSpPr>
          <p:spPr bwMode="auto">
            <a:xfrm flipH="1">
              <a:off x="7451750" y="5157787"/>
              <a:ext cx="122238" cy="503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07" name="Group 206"/>
            <p:cNvGrpSpPr/>
            <p:nvPr/>
          </p:nvGrpSpPr>
          <p:grpSpPr>
            <a:xfrm>
              <a:off x="3655963" y="4729072"/>
              <a:ext cx="5092501" cy="810665"/>
              <a:chOff x="3655963" y="4711362"/>
              <a:chExt cx="5092501" cy="810665"/>
            </a:xfrm>
          </p:grpSpPr>
          <p:grpSp>
            <p:nvGrpSpPr>
              <p:cNvPr id="208" name="Group 207"/>
              <p:cNvGrpSpPr/>
              <p:nvPr/>
            </p:nvGrpSpPr>
            <p:grpSpPr>
              <a:xfrm>
                <a:off x="3655963" y="4711362"/>
                <a:ext cx="2760860" cy="526594"/>
                <a:chOff x="3655963" y="4711362"/>
                <a:chExt cx="2760860" cy="526594"/>
              </a:xfrm>
            </p:grpSpPr>
            <p:grpSp>
              <p:nvGrpSpPr>
                <p:cNvPr id="241" name="Group 240"/>
                <p:cNvGrpSpPr/>
                <p:nvPr/>
              </p:nvGrpSpPr>
              <p:grpSpPr>
                <a:xfrm>
                  <a:off x="3655963" y="4711362"/>
                  <a:ext cx="2760860" cy="397640"/>
                  <a:chOff x="3655963" y="4711362"/>
                  <a:chExt cx="2760860" cy="397640"/>
                </a:xfrm>
              </p:grpSpPr>
              <p:sp>
                <p:nvSpPr>
                  <p:cNvPr id="252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3655963" y="4893558"/>
                    <a:ext cx="417727" cy="21544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D930A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algn="just"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400" dirty="0" smtClean="0">
                        <a:solidFill>
                          <a:srgbClr val="000000"/>
                        </a:solidFill>
                        <a:latin typeface="Calibri"/>
                      </a:rPr>
                      <a:t>XLTL1</a:t>
                    </a:r>
                    <a:endParaRPr lang="en-GB" sz="1400" dirty="0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53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6006774" y="4720094"/>
                    <a:ext cx="410049" cy="215444"/>
                  </a:xfrm>
                  <a:prstGeom prst="rect">
                    <a:avLst/>
                  </a:prstGeom>
                  <a:noFill/>
                  <a:ln w="9525">
                    <a:solidFill>
                      <a:srgbClr val="FD930A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just"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400" dirty="0">
                        <a:solidFill>
                          <a:srgbClr val="000000"/>
                        </a:solidFill>
                        <a:latin typeface="Calibri"/>
                      </a:rPr>
                      <a:t>XLTL3</a:t>
                    </a:r>
                    <a:endParaRPr lang="en-GB" sz="18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54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4983537" y="4711362"/>
                    <a:ext cx="410049" cy="215444"/>
                  </a:xfrm>
                  <a:prstGeom prst="rect">
                    <a:avLst/>
                  </a:prstGeom>
                  <a:noFill/>
                  <a:ln w="9525">
                    <a:solidFill>
                      <a:srgbClr val="FD930A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just"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400" dirty="0">
                        <a:solidFill>
                          <a:srgbClr val="000000"/>
                        </a:solidFill>
                        <a:latin typeface="Calibri"/>
                      </a:rPr>
                      <a:t>XLTL2</a:t>
                    </a:r>
                    <a:endParaRPr lang="en-GB" sz="18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242" name="Group 241"/>
                <p:cNvGrpSpPr/>
                <p:nvPr/>
              </p:nvGrpSpPr>
              <p:grpSpPr>
                <a:xfrm>
                  <a:off x="4999161" y="4945063"/>
                  <a:ext cx="1377009" cy="292893"/>
                  <a:chOff x="5004048" y="4945063"/>
                  <a:chExt cx="1377009" cy="292893"/>
                </a:xfrm>
              </p:grpSpPr>
              <p:grpSp>
                <p:nvGrpSpPr>
                  <p:cNvPr id="244" name="Group 243"/>
                  <p:cNvGrpSpPr/>
                  <p:nvPr/>
                </p:nvGrpSpPr>
                <p:grpSpPr>
                  <a:xfrm>
                    <a:off x="5004048" y="4945063"/>
                    <a:ext cx="368897" cy="287337"/>
                    <a:chOff x="4995266" y="4945063"/>
                    <a:chExt cx="368897" cy="287337"/>
                  </a:xfrm>
                </p:grpSpPr>
                <p:sp>
                  <p:nvSpPr>
                    <p:cNvPr id="249" name="Line 10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06192" y="4945063"/>
                      <a:ext cx="0" cy="28733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D930A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50" name="Line 10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364163" y="4945063"/>
                      <a:ext cx="0" cy="28416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D930A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51" name="Line 1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95266" y="4967005"/>
                      <a:ext cx="357784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D930A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245" name="Group 244"/>
                  <p:cNvGrpSpPr/>
                  <p:nvPr/>
                </p:nvGrpSpPr>
                <p:grpSpPr>
                  <a:xfrm>
                    <a:off x="6012160" y="4950619"/>
                    <a:ext cx="368897" cy="287337"/>
                    <a:chOff x="4995266" y="4945063"/>
                    <a:chExt cx="368897" cy="287337"/>
                  </a:xfrm>
                </p:grpSpPr>
                <p:sp>
                  <p:nvSpPr>
                    <p:cNvPr id="246" name="Line 10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06192" y="4945063"/>
                      <a:ext cx="0" cy="28733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D930A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47" name="Line 10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364163" y="4945063"/>
                      <a:ext cx="0" cy="28416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D930A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48" name="Line 1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95266" y="4967005"/>
                      <a:ext cx="357784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D930A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209" name="Group 208"/>
              <p:cNvGrpSpPr/>
              <p:nvPr/>
            </p:nvGrpSpPr>
            <p:grpSpPr>
              <a:xfrm>
                <a:off x="4283968" y="5233987"/>
                <a:ext cx="867148" cy="288040"/>
                <a:chOff x="4283968" y="5233987"/>
                <a:chExt cx="867148" cy="288040"/>
              </a:xfrm>
            </p:grpSpPr>
            <p:sp>
              <p:nvSpPr>
                <p:cNvPr id="235" name="Rectangle 94"/>
                <p:cNvSpPr>
                  <a:spLocks noChangeArrowheads="1"/>
                </p:cNvSpPr>
                <p:nvPr/>
              </p:nvSpPr>
              <p:spPr bwMode="auto">
                <a:xfrm>
                  <a:off x="4932362" y="5233987"/>
                  <a:ext cx="215701" cy="287338"/>
                </a:xfrm>
                <a:prstGeom prst="rect">
                  <a:avLst/>
                </a:prstGeom>
                <a:solidFill>
                  <a:srgbClr val="FD930A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>
                    <a:solidFill>
                      <a:srgbClr val="FF3300"/>
                    </a:solidFill>
                    <a:latin typeface="Calibri"/>
                  </a:endParaRPr>
                </a:p>
              </p:txBody>
            </p:sp>
            <p:sp>
              <p:nvSpPr>
                <p:cNvPr id="236" name="Rectangle 95"/>
                <p:cNvSpPr>
                  <a:spLocks noChangeArrowheads="1"/>
                </p:cNvSpPr>
                <p:nvPr/>
              </p:nvSpPr>
              <p:spPr bwMode="auto">
                <a:xfrm>
                  <a:off x="4491831" y="5233987"/>
                  <a:ext cx="431800" cy="2873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FFC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37" name="Rectangle 97"/>
                <p:cNvSpPr>
                  <a:spLocks noChangeArrowheads="1"/>
                </p:cNvSpPr>
                <p:nvPr/>
              </p:nvSpPr>
              <p:spPr bwMode="auto">
                <a:xfrm>
                  <a:off x="4283968" y="5234689"/>
                  <a:ext cx="199926" cy="28733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38" name="Rectangle 117"/>
                <p:cNvSpPr>
                  <a:spLocks noChangeArrowheads="1"/>
                </p:cNvSpPr>
                <p:nvPr/>
              </p:nvSpPr>
              <p:spPr bwMode="auto">
                <a:xfrm>
                  <a:off x="4532312" y="5265966"/>
                  <a:ext cx="379413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en-GB" sz="1400" dirty="0">
                      <a:solidFill>
                        <a:srgbClr val="000000"/>
                      </a:solidFill>
                      <a:latin typeface="Calibri"/>
                    </a:rPr>
                    <a:t>CMS</a:t>
                  </a:r>
                  <a:endParaRPr lang="en-GB" sz="18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39" name="Rectangle 117"/>
                <p:cNvSpPr>
                  <a:spLocks noChangeArrowheads="1"/>
                </p:cNvSpPr>
                <p:nvPr/>
              </p:nvSpPr>
              <p:spPr bwMode="auto">
                <a:xfrm>
                  <a:off x="4283968" y="5273337"/>
                  <a:ext cx="21907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en-GB" sz="1400" dirty="0" smtClean="0">
                      <a:solidFill>
                        <a:srgbClr val="000000"/>
                      </a:solidFill>
                      <a:latin typeface="Calibri"/>
                    </a:rPr>
                    <a:t>FC</a:t>
                  </a:r>
                  <a:endParaRPr lang="en-GB" sz="18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40" name="Rectangle 117"/>
                <p:cNvSpPr>
                  <a:spLocks noChangeArrowheads="1"/>
                </p:cNvSpPr>
                <p:nvPr/>
              </p:nvSpPr>
              <p:spPr bwMode="auto">
                <a:xfrm>
                  <a:off x="4932040" y="5275263"/>
                  <a:ext cx="21907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en-GB" sz="1400" dirty="0">
                      <a:solidFill>
                        <a:srgbClr val="000000"/>
                      </a:solidFill>
                      <a:latin typeface="Calibri"/>
                    </a:rPr>
                    <a:t>E</a:t>
                  </a:r>
                  <a:r>
                    <a:rPr lang="en-GB" sz="1400" dirty="0" smtClean="0">
                      <a:solidFill>
                        <a:srgbClr val="000000"/>
                      </a:solidFill>
                      <a:latin typeface="Calibri"/>
                    </a:rPr>
                    <a:t>C</a:t>
                  </a:r>
                  <a:endParaRPr lang="en-GB" sz="18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10" name="Group 209"/>
              <p:cNvGrpSpPr/>
              <p:nvPr/>
            </p:nvGrpSpPr>
            <p:grpSpPr>
              <a:xfrm>
                <a:off x="5292080" y="5229192"/>
                <a:ext cx="867148" cy="288040"/>
                <a:chOff x="5292080" y="5232537"/>
                <a:chExt cx="867148" cy="288040"/>
              </a:xfrm>
            </p:grpSpPr>
            <p:sp>
              <p:nvSpPr>
                <p:cNvPr id="229" name="Rectangle 94"/>
                <p:cNvSpPr>
                  <a:spLocks noChangeArrowheads="1"/>
                </p:cNvSpPr>
                <p:nvPr/>
              </p:nvSpPr>
              <p:spPr bwMode="auto">
                <a:xfrm>
                  <a:off x="5940474" y="5232537"/>
                  <a:ext cx="215701" cy="287338"/>
                </a:xfrm>
                <a:prstGeom prst="rect">
                  <a:avLst/>
                </a:prstGeom>
                <a:solidFill>
                  <a:srgbClr val="FD930A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>
                    <a:solidFill>
                      <a:srgbClr val="FF3300"/>
                    </a:solidFill>
                    <a:latin typeface="Calibri"/>
                  </a:endParaRPr>
                </a:p>
              </p:txBody>
            </p:sp>
            <p:sp>
              <p:nvSpPr>
                <p:cNvPr id="230" name="Rectangle 95"/>
                <p:cNvSpPr>
                  <a:spLocks noChangeArrowheads="1"/>
                </p:cNvSpPr>
                <p:nvPr/>
              </p:nvSpPr>
              <p:spPr bwMode="auto">
                <a:xfrm>
                  <a:off x="5499943" y="5232537"/>
                  <a:ext cx="431800" cy="2873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31" name="Rectangle 97"/>
                <p:cNvSpPr>
                  <a:spLocks noChangeArrowheads="1"/>
                </p:cNvSpPr>
                <p:nvPr/>
              </p:nvSpPr>
              <p:spPr bwMode="auto">
                <a:xfrm>
                  <a:off x="5292080" y="5233239"/>
                  <a:ext cx="199926" cy="287338"/>
                </a:xfrm>
                <a:prstGeom prst="rect">
                  <a:avLst/>
                </a:prstGeom>
                <a:solidFill>
                  <a:srgbClr val="FD930A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32" name="Rectangle 117"/>
                <p:cNvSpPr>
                  <a:spLocks noChangeArrowheads="1"/>
                </p:cNvSpPr>
                <p:nvPr/>
              </p:nvSpPr>
              <p:spPr bwMode="auto">
                <a:xfrm>
                  <a:off x="5540424" y="5264516"/>
                  <a:ext cx="379413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en-GB" sz="1400" dirty="0">
                      <a:solidFill>
                        <a:srgbClr val="000000"/>
                      </a:solidFill>
                      <a:latin typeface="Calibri"/>
                    </a:rPr>
                    <a:t>CMS</a:t>
                  </a:r>
                  <a:endParaRPr lang="en-GB" sz="18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33" name="Rectangle 117"/>
                <p:cNvSpPr>
                  <a:spLocks noChangeArrowheads="1"/>
                </p:cNvSpPr>
                <p:nvPr/>
              </p:nvSpPr>
              <p:spPr bwMode="auto">
                <a:xfrm>
                  <a:off x="5292080" y="5271887"/>
                  <a:ext cx="21907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en-GB" sz="1400" dirty="0" smtClean="0">
                      <a:solidFill>
                        <a:srgbClr val="000000"/>
                      </a:solidFill>
                      <a:latin typeface="Calibri"/>
                    </a:rPr>
                    <a:t>FC</a:t>
                  </a:r>
                  <a:endParaRPr lang="en-GB" sz="18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34" name="Rectangle 117"/>
                <p:cNvSpPr>
                  <a:spLocks noChangeArrowheads="1"/>
                </p:cNvSpPr>
                <p:nvPr/>
              </p:nvSpPr>
              <p:spPr bwMode="auto">
                <a:xfrm>
                  <a:off x="5940152" y="5273813"/>
                  <a:ext cx="21907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en-GB" sz="1400" dirty="0">
                      <a:solidFill>
                        <a:srgbClr val="000000"/>
                      </a:solidFill>
                      <a:latin typeface="Calibri"/>
                    </a:rPr>
                    <a:t>E</a:t>
                  </a:r>
                  <a:r>
                    <a:rPr lang="en-GB" sz="1400" dirty="0" smtClean="0">
                      <a:solidFill>
                        <a:srgbClr val="000000"/>
                      </a:solidFill>
                      <a:latin typeface="Calibri"/>
                    </a:rPr>
                    <a:t>C</a:t>
                  </a:r>
                  <a:endParaRPr lang="en-GB" sz="18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11" name="Group 210"/>
              <p:cNvGrpSpPr/>
              <p:nvPr/>
            </p:nvGrpSpPr>
            <p:grpSpPr>
              <a:xfrm>
                <a:off x="7677151" y="5229200"/>
                <a:ext cx="1071313" cy="288040"/>
                <a:chOff x="7677151" y="5229200"/>
                <a:chExt cx="1071313" cy="288040"/>
              </a:xfrm>
            </p:grpSpPr>
            <p:sp>
              <p:nvSpPr>
                <p:cNvPr id="223" name="Rectangle 94"/>
                <p:cNvSpPr>
                  <a:spLocks noChangeArrowheads="1"/>
                </p:cNvSpPr>
                <p:nvPr/>
              </p:nvSpPr>
              <p:spPr bwMode="auto">
                <a:xfrm>
                  <a:off x="8429622" y="5229200"/>
                  <a:ext cx="216333" cy="287338"/>
                </a:xfrm>
                <a:prstGeom prst="rect">
                  <a:avLst/>
                </a:prstGeom>
                <a:solidFill>
                  <a:srgbClr val="FD930A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>
                    <a:solidFill>
                      <a:srgbClr val="FF3300"/>
                    </a:solidFill>
                    <a:latin typeface="Calibri"/>
                  </a:endParaRPr>
                </a:p>
              </p:txBody>
            </p:sp>
            <p:sp>
              <p:nvSpPr>
                <p:cNvPr id="224" name="Rectangle 95"/>
                <p:cNvSpPr>
                  <a:spLocks noChangeArrowheads="1"/>
                </p:cNvSpPr>
                <p:nvPr/>
              </p:nvSpPr>
              <p:spPr bwMode="auto">
                <a:xfrm>
                  <a:off x="7989091" y="5229200"/>
                  <a:ext cx="431800" cy="2873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5" name="Rectangle 97"/>
                <p:cNvSpPr>
                  <a:spLocks noChangeArrowheads="1"/>
                </p:cNvSpPr>
                <p:nvPr/>
              </p:nvSpPr>
              <p:spPr bwMode="auto">
                <a:xfrm>
                  <a:off x="7677151" y="5229902"/>
                  <a:ext cx="304004" cy="287338"/>
                </a:xfrm>
                <a:prstGeom prst="rect">
                  <a:avLst/>
                </a:prstGeom>
                <a:solidFill>
                  <a:srgbClr val="FD930A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6" name="Rectangle 117"/>
                <p:cNvSpPr>
                  <a:spLocks noChangeArrowheads="1"/>
                </p:cNvSpPr>
                <p:nvPr/>
              </p:nvSpPr>
              <p:spPr bwMode="auto">
                <a:xfrm>
                  <a:off x="8029572" y="5261179"/>
                  <a:ext cx="379413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en-GB" sz="1400" dirty="0">
                      <a:solidFill>
                        <a:srgbClr val="000000"/>
                      </a:solidFill>
                      <a:latin typeface="Calibri"/>
                    </a:rPr>
                    <a:t>CMS</a:t>
                  </a:r>
                  <a:endParaRPr lang="en-GB" sz="18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7" name="Rectangle 117"/>
                <p:cNvSpPr>
                  <a:spLocks noChangeArrowheads="1"/>
                </p:cNvSpPr>
                <p:nvPr/>
              </p:nvSpPr>
              <p:spPr bwMode="auto">
                <a:xfrm>
                  <a:off x="7677151" y="5268550"/>
                  <a:ext cx="323153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en-GB" sz="1400" dirty="0" smtClean="0">
                      <a:solidFill>
                        <a:srgbClr val="000000"/>
                      </a:solidFill>
                      <a:latin typeface="Calibri"/>
                    </a:rPr>
                    <a:t>SCB</a:t>
                  </a:r>
                  <a:endParaRPr lang="en-GB" sz="18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8" name="Rectangle 117"/>
                <p:cNvSpPr>
                  <a:spLocks noChangeArrowheads="1"/>
                </p:cNvSpPr>
                <p:nvPr/>
              </p:nvSpPr>
              <p:spPr bwMode="auto">
                <a:xfrm>
                  <a:off x="8429300" y="5270476"/>
                  <a:ext cx="319164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en-GB" sz="1400" dirty="0" smtClean="0">
                      <a:solidFill>
                        <a:srgbClr val="000000"/>
                      </a:solidFill>
                      <a:latin typeface="Calibri"/>
                    </a:rPr>
                    <a:t>EC</a:t>
                  </a:r>
                  <a:endParaRPr lang="en-GB" sz="18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12" name="Group 211"/>
              <p:cNvGrpSpPr/>
              <p:nvPr/>
            </p:nvGrpSpPr>
            <p:grpSpPr>
              <a:xfrm>
                <a:off x="6297140" y="5229192"/>
                <a:ext cx="1385947" cy="288040"/>
                <a:chOff x="6297140" y="5229192"/>
                <a:chExt cx="1385947" cy="288040"/>
              </a:xfrm>
            </p:grpSpPr>
            <p:sp>
              <p:nvSpPr>
                <p:cNvPr id="213" name="Line 124"/>
                <p:cNvSpPr>
                  <a:spLocks noChangeShapeType="1"/>
                </p:cNvSpPr>
                <p:nvPr/>
              </p:nvSpPr>
              <p:spPr bwMode="auto">
                <a:xfrm>
                  <a:off x="7167173" y="5494746"/>
                  <a:ext cx="515914" cy="159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grpSp>
              <p:nvGrpSpPr>
                <p:cNvPr id="214" name="Group 213"/>
                <p:cNvGrpSpPr/>
                <p:nvPr/>
              </p:nvGrpSpPr>
              <p:grpSpPr>
                <a:xfrm>
                  <a:off x="6297140" y="5229192"/>
                  <a:ext cx="1380009" cy="288040"/>
                  <a:chOff x="6297140" y="5234689"/>
                  <a:chExt cx="1380009" cy="288040"/>
                </a:xfrm>
              </p:grpSpPr>
              <p:sp>
                <p:nvSpPr>
                  <p:cNvPr id="215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6945534" y="5234689"/>
                    <a:ext cx="313110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srgbClr val="FF3300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216" name="Group 215"/>
                  <p:cNvGrpSpPr/>
                  <p:nvPr/>
                </p:nvGrpSpPr>
                <p:grpSpPr>
                  <a:xfrm>
                    <a:off x="6297140" y="5234689"/>
                    <a:ext cx="1380009" cy="288040"/>
                    <a:chOff x="6297140" y="5234689"/>
                    <a:chExt cx="1380009" cy="288040"/>
                  </a:xfrm>
                </p:grpSpPr>
                <p:sp>
                  <p:nvSpPr>
                    <p:cNvPr id="217" name="Line 1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68855" y="5256419"/>
                      <a:ext cx="408294" cy="896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18" name="Rectangle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05003" y="5234689"/>
                      <a:ext cx="431800" cy="28733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19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97140" y="5235391"/>
                      <a:ext cx="199926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20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45484" y="5266668"/>
                      <a:ext cx="379413" cy="2154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</a:rPr>
                        <a:t>CMS</a:t>
                      </a:r>
                      <a:endParaRPr lang="en-GB" sz="1800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21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97140" y="5274039"/>
                      <a:ext cx="219076" cy="2154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FC</a:t>
                      </a:r>
                      <a:endParaRPr lang="en-GB" sz="1800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22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45212" y="5275965"/>
                      <a:ext cx="319164" cy="2154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SCB</a:t>
                      </a:r>
                      <a:endParaRPr lang="en-GB" sz="1800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15" name="Group 14"/>
          <p:cNvGrpSpPr/>
          <p:nvPr/>
        </p:nvGrpSpPr>
        <p:grpSpPr>
          <a:xfrm>
            <a:off x="3787829" y="4405831"/>
            <a:ext cx="5140339" cy="1207840"/>
            <a:chOff x="3787829" y="4405831"/>
            <a:chExt cx="5140339" cy="1207840"/>
          </a:xfrm>
        </p:grpSpPr>
        <p:cxnSp>
          <p:nvCxnSpPr>
            <p:cNvPr id="287" name="Straight Connector 286"/>
            <p:cNvCxnSpPr/>
            <p:nvPr/>
          </p:nvCxnSpPr>
          <p:spPr>
            <a:xfrm>
              <a:off x="3820491" y="4416215"/>
              <a:ext cx="5096795" cy="0"/>
            </a:xfrm>
            <a:prstGeom prst="line">
              <a:avLst/>
            </a:prstGeom>
            <a:ln w="28575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>
              <a:off x="3820491" y="4444116"/>
              <a:ext cx="10882" cy="1169555"/>
            </a:xfrm>
            <a:prstGeom prst="line">
              <a:avLst/>
            </a:prstGeom>
            <a:ln w="28575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>
              <a:off x="3831373" y="5613671"/>
              <a:ext cx="5096795" cy="0"/>
            </a:xfrm>
            <a:prstGeom prst="line">
              <a:avLst/>
            </a:prstGeom>
            <a:ln w="28575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flipH="1">
              <a:off x="8917286" y="4412960"/>
              <a:ext cx="10495" cy="1200711"/>
            </a:xfrm>
            <a:prstGeom prst="line">
              <a:avLst/>
            </a:prstGeom>
            <a:ln w="28575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Text Box 171"/>
            <p:cNvSpPr txBox="1">
              <a:spLocks noChangeArrowheads="1"/>
            </p:cNvSpPr>
            <p:nvPr/>
          </p:nvSpPr>
          <p:spPr bwMode="auto">
            <a:xfrm>
              <a:off x="3787829" y="4405831"/>
              <a:ext cx="105924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Font typeface="Wingdings" pitchFamily="2" charset="2"/>
                <a:buNone/>
                <a:defRPr/>
              </a:pPr>
              <a:r>
                <a:rPr lang="de-DE" sz="1600" b="1" dirty="0" err="1" smtClean="0">
                  <a:solidFill>
                    <a:srgbClr val="000000"/>
                  </a:solidFill>
                </a:rPr>
                <a:t>Linac</a:t>
              </a:r>
              <a:endParaRPr lang="en-GB" sz="1600" b="1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43" name="Title 1"/>
          <p:cNvSpPr>
            <a:spLocks noGrp="1"/>
          </p:cNvSpPr>
          <p:nvPr>
            <p:ph type="title"/>
          </p:nvPr>
        </p:nvSpPr>
        <p:spPr>
          <a:xfrm>
            <a:off x="1077644" y="307975"/>
            <a:ext cx="7461815" cy="714375"/>
          </a:xfrm>
        </p:spPr>
        <p:txBody>
          <a:bodyPr/>
          <a:lstStyle/>
          <a:p>
            <a:r>
              <a:rPr lang="de-DE" sz="2200" dirty="0" err="1"/>
              <a:t>Overview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XFEL </a:t>
            </a:r>
            <a:r>
              <a:rPr lang="en-US" sz="2200" dirty="0" smtClean="0"/>
              <a:t>Cryogenic</a:t>
            </a:r>
            <a:r>
              <a:rPr lang="de-DE" sz="2200" dirty="0" smtClean="0"/>
              <a:t> Equipment</a:t>
            </a:r>
            <a:endParaRPr lang="de-DE" sz="2200" dirty="0"/>
          </a:p>
        </p:txBody>
      </p:sp>
      <p:sp>
        <p:nvSpPr>
          <p:cNvPr id="256" name="Text Box 240"/>
          <p:cNvSpPr txBox="1">
            <a:spLocks noChangeArrowheads="1"/>
          </p:cNvSpPr>
          <p:nvPr/>
        </p:nvSpPr>
        <p:spPr bwMode="auto">
          <a:xfrm>
            <a:off x="116509" y="2443278"/>
            <a:ext cx="1201270" cy="110799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r>
              <a:rPr lang="de-DE" sz="1200" b="1" u="sng" dirty="0" err="1" smtClean="0">
                <a:solidFill>
                  <a:prstClr val="black"/>
                </a:solidFill>
              </a:rPr>
              <a:t>Contributions</a:t>
            </a:r>
            <a:endParaRPr lang="de-DE" sz="1200" b="1" u="sng" dirty="0" smtClean="0">
              <a:solidFill>
                <a:prstClr val="black"/>
              </a:solidFill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de-DE" sz="1200" b="1" dirty="0" smtClean="0">
                <a:solidFill>
                  <a:srgbClr val="EB3213"/>
                </a:solidFill>
              </a:rPr>
              <a:t>LINDE</a:t>
            </a:r>
            <a:r>
              <a:rPr lang="de-DE" sz="1200" b="1" dirty="0" smtClean="0">
                <a:solidFill>
                  <a:srgbClr val="0099FF"/>
                </a:solidFill>
              </a:rPr>
              <a:t>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r>
              <a:rPr lang="de-DE" sz="1200" b="1" dirty="0" smtClean="0">
                <a:solidFill>
                  <a:srgbClr val="FD930A"/>
                </a:solidFill>
              </a:rPr>
              <a:t>DEMACO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None/>
              <a:defRPr/>
            </a:pPr>
            <a:r>
              <a:rPr lang="de-DE" sz="1200" b="1" dirty="0">
                <a:solidFill>
                  <a:srgbClr val="0099FF"/>
                </a:solidFill>
              </a:rPr>
              <a:t>BINP</a:t>
            </a:r>
            <a:r>
              <a:rPr lang="de-DE" sz="1200" b="1" dirty="0" smtClean="0">
                <a:solidFill>
                  <a:srgbClr val="FD930A"/>
                </a:solidFill>
              </a:rPr>
              <a:t> </a:t>
            </a:r>
          </a:p>
        </p:txBody>
      </p:sp>
      <p:sp>
        <p:nvSpPr>
          <p:cNvPr id="257" name="Rectangle 160"/>
          <p:cNvSpPr>
            <a:spLocks noChangeArrowheads="1"/>
          </p:cNvSpPr>
          <p:nvPr/>
        </p:nvSpPr>
        <p:spPr bwMode="auto">
          <a:xfrm>
            <a:off x="5798752" y="3354041"/>
            <a:ext cx="11057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Coldbox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41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8" name="Rectangle 160"/>
          <p:cNvSpPr>
            <a:spLocks noChangeArrowheads="1"/>
          </p:cNvSpPr>
          <p:nvPr/>
        </p:nvSpPr>
        <p:spPr bwMode="auto">
          <a:xfrm>
            <a:off x="7699778" y="3354811"/>
            <a:ext cx="11057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Coldbox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43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137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Box and Valve Box in XSE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</p:spPr>
        <p:txBody>
          <a:bodyPr/>
          <a:lstStyle/>
          <a:p>
            <a:fld id="{5D518E81-CA98-483E-BA30-586BB5DF9225}" type="slidenum">
              <a:rPr lang="en-GB" smtClean="0">
                <a:solidFill>
                  <a:srgbClr val="FFFFFF"/>
                </a:solidFill>
              </a:rPr>
              <a:pPr/>
              <a:t>27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7170" name="Picture 2" descr="D:\My Documents local\admin_XFEL\XFEL SAC\SAC_2016_9\20160908-MX2_60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8357" y="1103989"/>
            <a:ext cx="6618158" cy="529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14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RF pulse length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736965" cy="4459287"/>
          </a:xfrm>
        </p:spPr>
        <p:txBody>
          <a:bodyPr/>
          <a:lstStyle/>
          <a:p>
            <a:r>
              <a:rPr lang="en-GB" dirty="0" smtClean="0"/>
              <a:t>RF flat-top (nominal 600 </a:t>
            </a:r>
            <a:r>
              <a:rPr lang="en-GB" kern="800" dirty="0" err="1" smtClean="0">
                <a:latin typeface="Symbol" pitchFamily="18" charset="2"/>
              </a:rPr>
              <a:t>m</a:t>
            </a:r>
            <a:r>
              <a:rPr lang="en-GB" kern="800" dirty="0" err="1" smtClean="0"/>
              <a:t>s</a:t>
            </a:r>
            <a:r>
              <a:rPr lang="en-GB" kern="800" dirty="0" smtClean="0"/>
              <a:t>) defines dynamic cryo-load (up to 50% of 2K system load)</a:t>
            </a:r>
          </a:p>
          <a:p>
            <a:pPr lvl="1"/>
            <a:r>
              <a:rPr lang="en-GB" kern="800" dirty="0" smtClean="0"/>
              <a:t>Sudden changes in RF power lead to instabilities in cryo system </a:t>
            </a:r>
          </a:p>
          <a:p>
            <a:pPr lvl="1"/>
            <a:r>
              <a:rPr lang="en-GB" kern="800" dirty="0" smtClean="0"/>
              <a:t>Might stop cold compressors with long start-up time</a:t>
            </a:r>
          </a:p>
          <a:p>
            <a:endParaRPr lang="en-GB" kern="800" dirty="0"/>
          </a:p>
          <a:p>
            <a:r>
              <a:rPr lang="en-GB" kern="800" dirty="0" smtClean="0"/>
              <a:t>Reduce RF flat-top to decrease impact</a:t>
            </a:r>
          </a:p>
          <a:p>
            <a:r>
              <a:rPr lang="en-GB" kern="800" dirty="0" smtClean="0"/>
              <a:t>Commission He heaters (in all SCBs) and Cryo/RF interplay</a:t>
            </a:r>
          </a:p>
          <a:p>
            <a:endParaRPr lang="en-GB" kern="800" dirty="0"/>
          </a:p>
          <a:p>
            <a:r>
              <a:rPr lang="en-GB" kern="800" dirty="0" smtClean="0"/>
              <a:t>Remark: Short RF flat-top also reduced dark-current</a:t>
            </a:r>
          </a:p>
          <a:p>
            <a:endParaRPr lang="en-GB" kern="800" dirty="0" smtClean="0"/>
          </a:p>
          <a:p>
            <a:endParaRPr lang="en-US" sz="2800" dirty="0">
              <a:latin typeface="Times New Roman"/>
              <a:ea typeface="Times New Roman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07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Injector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29</a:t>
            </a:fld>
            <a:endParaRPr lang="en-GB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48" y="4140442"/>
            <a:ext cx="9086851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8164" y="5203678"/>
            <a:ext cx="8324715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Dump              </a:t>
            </a:r>
            <a:r>
              <a:rPr lang="en-US" sz="1200" dirty="0"/>
              <a:t> </a:t>
            </a:r>
            <a:r>
              <a:rPr lang="en-US" sz="1200" dirty="0" smtClean="0"/>
              <a:t>                  Transverse Deflecting Structure</a:t>
            </a:r>
          </a:p>
          <a:p>
            <a:pPr>
              <a:buNone/>
            </a:pPr>
            <a:r>
              <a:rPr lang="en-US" sz="1200" dirty="0" smtClean="0"/>
              <a:t>    Spectrometer    Diagnostic Section       Laser Heater           3.9 GHz Module                1.3 GHz Module                 Gun</a:t>
            </a:r>
            <a:endParaRPr lang="en-US" sz="1200" dirty="0"/>
          </a:p>
        </p:txBody>
      </p:sp>
      <p:pic>
        <p:nvPicPr>
          <p:cNvPr id="8" name="Content Placeholder 7" descr="E:\Old Desktop\FC\Full\2015\20151103 InjektorPanorama\20151103 InjektorColdWar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532817"/>
            <a:ext cx="9144001" cy="197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9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Nomenclature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46146-BDD9-4C97-8272-670ED94D12DF}" type="slidenum">
              <a:rPr lang="en-GB"/>
              <a:pPr/>
              <a:t>3</a:t>
            </a:fld>
            <a:endParaRPr lang="en-GB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714" y="1105765"/>
            <a:ext cx="8144022" cy="28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238" y="3391786"/>
            <a:ext cx="8412406" cy="281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93743" y="2970443"/>
            <a:ext cx="1435396" cy="84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29" t="30391" r="754" b="30028"/>
          <a:stretch>
            <a:fillRect/>
          </a:stretch>
        </p:blipFill>
        <p:spPr>
          <a:xfrm>
            <a:off x="520700" y="1540773"/>
            <a:ext cx="8499475" cy="2071687"/>
          </a:xfrm>
          <a:prstGeom prst="rect">
            <a:avLst/>
          </a:prstGeom>
        </p:spPr>
      </p:pic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6561139" y="1123950"/>
            <a:ext cx="2459038" cy="1771662"/>
            <a:chOff x="4117" y="831"/>
            <a:chExt cx="1549" cy="1187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4117" y="1454"/>
              <a:ext cx="814" cy="5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 smtClean="0">
                <a:solidFill>
                  <a:srgbClr val="261748"/>
                </a:solidFill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4425" y="831"/>
              <a:ext cx="1241" cy="772"/>
            </a:xfrm>
            <a:prstGeom prst="rect">
              <a:avLst/>
            </a:prstGeom>
            <a:noFill/>
            <a:ln w="9525" algn="ctr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injector dumps</a:t>
              </a:r>
            </a:p>
            <a:p>
              <a:r>
                <a:rPr lang="en-US" sz="1600" dirty="0" smtClean="0"/>
                <a:t>130 MeV</a:t>
              </a:r>
            </a:p>
            <a:p>
              <a:r>
                <a:rPr lang="en-US" sz="1600" dirty="0" smtClean="0"/>
                <a:t>P</a:t>
              </a:r>
              <a:r>
                <a:rPr lang="en-US" sz="1600" baseline="-25000" dirty="0" smtClean="0"/>
                <a:t>ave</a:t>
              </a:r>
              <a:r>
                <a:rPr lang="en-US" sz="1600" dirty="0" smtClean="0"/>
                <a:t>= 12 kW </a:t>
              </a:r>
            </a:p>
            <a:p>
              <a:r>
                <a:rPr lang="en-US" sz="1600" dirty="0" smtClean="0"/>
                <a:t>max. beam power</a:t>
              </a:r>
              <a:endParaRPr lang="en-GB" sz="1600" dirty="0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Dumps</a:t>
            </a:r>
            <a:endParaRPr lang="en-US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 flipV="1">
            <a:off x="1173913" y="2163762"/>
            <a:ext cx="3707162" cy="14486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en-US" sz="900" smtClean="0">
              <a:solidFill>
                <a:srgbClr val="261748"/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2334125" y="2056796"/>
            <a:ext cx="2546949" cy="15556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en-US" sz="900" smtClean="0">
              <a:solidFill>
                <a:srgbClr val="261748"/>
              </a:solidFill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 flipV="1">
            <a:off x="4098756" y="2644240"/>
            <a:ext cx="782318" cy="9682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en-US" sz="900" smtClean="0">
              <a:solidFill>
                <a:srgbClr val="261748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881075" y="3612460"/>
            <a:ext cx="2972289" cy="181588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/>
              <a:t>main beam dumps</a:t>
            </a:r>
          </a:p>
          <a:p>
            <a:r>
              <a:rPr lang="en-US" sz="1600" dirty="0" smtClean="0"/>
              <a:t>up to 20 GeV</a:t>
            </a:r>
          </a:p>
          <a:p>
            <a:r>
              <a:rPr lang="en-US" sz="1600" dirty="0" smtClean="0"/>
              <a:t>P</a:t>
            </a:r>
            <a:r>
              <a:rPr lang="en-US" sz="1600" baseline="-25000" dirty="0" smtClean="0"/>
              <a:t>ave</a:t>
            </a:r>
            <a:r>
              <a:rPr lang="en-US" sz="1600" dirty="0" smtClean="0"/>
              <a:t>= 300 kW </a:t>
            </a:r>
          </a:p>
          <a:p>
            <a:r>
              <a:rPr lang="en-US" sz="1600" dirty="0" smtClean="0"/>
              <a:t>1/2 max beam power</a:t>
            </a:r>
          </a:p>
          <a:p>
            <a:r>
              <a:rPr lang="en-US" sz="1600" dirty="0" smtClean="0"/>
              <a:t>beam magnified</a:t>
            </a:r>
          </a:p>
          <a:p>
            <a:r>
              <a:rPr lang="en-US" sz="1600" dirty="0" smtClean="0"/>
              <a:t>slow sweep to distribute heat</a:t>
            </a:r>
            <a:endParaRPr lang="en-GB" sz="1600" dirty="0" smtClean="0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8035133" y="2276202"/>
            <a:ext cx="499267" cy="7360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en-US" sz="900" smtClean="0">
              <a:solidFill>
                <a:srgbClr val="261748"/>
              </a:solidFill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881812" y="1123950"/>
            <a:ext cx="3679212" cy="929485"/>
          </a:xfrm>
          <a:prstGeom prst="rect">
            <a:avLst/>
          </a:prstGeom>
          <a:noFill/>
          <a:ln w="9525" algn="ctr">
            <a:solidFill>
              <a:srgbClr val="66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/>
              <a:t>bunch compressor diagnostic dumps</a:t>
            </a:r>
          </a:p>
          <a:p>
            <a:r>
              <a:rPr lang="en-US" sz="1600" dirty="0" smtClean="0"/>
              <a:t>0.5 and 2.5 GeV</a:t>
            </a:r>
          </a:p>
          <a:p>
            <a:r>
              <a:rPr lang="en-US" sz="1600" dirty="0" smtClean="0"/>
              <a:t>small fraction of max. beam power</a:t>
            </a:r>
            <a:endParaRPr lang="en-GB" sz="1600" dirty="0" smtClean="0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6561024" y="2056796"/>
            <a:ext cx="1743677" cy="9554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en-US" sz="900" smtClean="0">
              <a:solidFill>
                <a:srgbClr val="261748"/>
              </a:solidFill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>
                <a:solidFill>
                  <a:srgbClr val="FFFFFF"/>
                </a:solidFill>
              </a:rPr>
              <a:pPr/>
              <a:t>30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581" y="3576101"/>
            <a:ext cx="3693088" cy="246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30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>
                <a:solidFill>
                  <a:srgbClr val="FFFFFF"/>
                </a:solidFill>
              </a:rPr>
              <a:pPr/>
              <a:t>31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Stage Bunch Compression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80591" y="1490813"/>
            <a:ext cx="8212137" cy="1944688"/>
            <a:chOff x="433178" y="1446071"/>
            <a:chExt cx="8212137" cy="1944688"/>
          </a:xfrm>
        </p:grpSpPr>
        <p:grpSp>
          <p:nvGrpSpPr>
            <p:cNvPr id="3" name="Group 2"/>
            <p:cNvGrpSpPr/>
            <p:nvPr/>
          </p:nvGrpSpPr>
          <p:grpSpPr>
            <a:xfrm>
              <a:off x="433178" y="1446071"/>
              <a:ext cx="8212137" cy="1944688"/>
              <a:chOff x="406152" y="3516188"/>
              <a:chExt cx="8212137" cy="1944688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152" y="3516188"/>
                <a:ext cx="8212137" cy="1944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 rot="1401072">
                <a:off x="2084008" y="4288144"/>
                <a:ext cx="1303562" cy="2585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  <a:buClrTx/>
                  <a:buFont typeface="Wingdings" pitchFamily="2" charset="2"/>
                  <a:buNone/>
                </a:pPr>
                <a:r>
                  <a:rPr lang="de-DE" sz="1200" b="1" dirty="0" smtClean="0">
                    <a:solidFill>
                      <a:srgbClr val="261748"/>
                    </a:solidFill>
                  </a:rPr>
                  <a:t>R56=60-120mm</a:t>
                </a:r>
                <a:endParaRPr lang="de-DE" sz="1200" b="1" dirty="0">
                  <a:solidFill>
                    <a:srgbClr val="261748"/>
                  </a:solidFill>
                </a:endParaRPr>
              </a:p>
            </p:txBody>
          </p:sp>
          <p:sp>
            <p:nvSpPr>
              <p:cNvPr id="15" name="Text Box 16"/>
              <p:cNvSpPr txBox="1">
                <a:spLocks noChangeArrowheads="1"/>
              </p:cNvSpPr>
              <p:nvPr/>
            </p:nvSpPr>
            <p:spPr bwMode="auto">
              <a:xfrm>
                <a:off x="3426365" y="4384333"/>
                <a:ext cx="933269" cy="424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  <a:buClrTx/>
                  <a:buFont typeface="Wingdings" pitchFamily="2" charset="2"/>
                  <a:buNone/>
                </a:pPr>
                <a:r>
                  <a:rPr lang="de-DE" sz="1200" b="1" dirty="0" smtClean="0">
                    <a:solidFill>
                      <a:srgbClr val="261748"/>
                    </a:solidFill>
                  </a:rPr>
                  <a:t>R56=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  <a:buClrTx/>
                  <a:buFont typeface="Wingdings" pitchFamily="2" charset="2"/>
                  <a:buNone/>
                </a:pPr>
                <a:r>
                  <a:rPr lang="de-DE" sz="1200" b="1" dirty="0" smtClean="0">
                    <a:solidFill>
                      <a:srgbClr val="261748"/>
                    </a:solidFill>
                  </a:rPr>
                  <a:t>60-120mm</a:t>
                </a:r>
                <a:endParaRPr lang="de-DE" sz="1200" b="1" dirty="0">
                  <a:solidFill>
                    <a:srgbClr val="261748"/>
                  </a:solidFill>
                </a:endParaRPr>
              </a:p>
            </p:txBody>
          </p:sp>
          <p:sp>
            <p:nvSpPr>
              <p:cNvPr id="16" name="Text Box 17"/>
              <p:cNvSpPr txBox="1">
                <a:spLocks noChangeArrowheads="1"/>
              </p:cNvSpPr>
              <p:nvPr/>
            </p:nvSpPr>
            <p:spPr bwMode="auto">
              <a:xfrm rot="21100250">
                <a:off x="4947679" y="4288144"/>
                <a:ext cx="1346844" cy="2585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  <a:buClrTx/>
                  <a:buFont typeface="Wingdings" pitchFamily="2" charset="2"/>
                  <a:buNone/>
                </a:pPr>
                <a:r>
                  <a:rPr lang="de-DE" sz="1200" b="1" dirty="0" smtClean="0">
                    <a:solidFill>
                      <a:srgbClr val="261748"/>
                    </a:solidFill>
                  </a:rPr>
                  <a:t>R56=30-100mm</a:t>
                </a:r>
                <a:endParaRPr lang="de-DE" sz="1200" b="1" dirty="0">
                  <a:solidFill>
                    <a:srgbClr val="261748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213114" y="2651166"/>
              <a:ext cx="84813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buNone/>
              </a:pPr>
              <a:r>
                <a:rPr lang="en-US" sz="1400" b="1" dirty="0" smtClean="0"/>
                <a:t>= 40 mm</a:t>
              </a:r>
              <a:endParaRPr lang="de-DE" sz="1400" b="1" dirty="0"/>
            </a:p>
          </p:txBody>
        </p:sp>
      </p:grpSp>
      <p:pic>
        <p:nvPicPr>
          <p:cNvPr id="7170" name="Picture 2" descr="C:\Users\wdecking\Desktop\large\20161004-MX2_929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443" y="4029953"/>
            <a:ext cx="2955920" cy="197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wdecking\Desktop\large\20161004-MX2_927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679" y="4038867"/>
            <a:ext cx="2958498" cy="197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wdecking\Desktop\large\20161006-MX2_944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6770" y="4040585"/>
            <a:ext cx="2955920" cy="197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65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Compressor BC1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</p:spPr>
        <p:txBody>
          <a:bodyPr/>
          <a:lstStyle/>
          <a:p>
            <a:fld id="{8C01219B-1E0C-4AD5-9BA5-31ADD4928749}" type="slidenum">
              <a:rPr lang="en-GB" smtClean="0">
                <a:solidFill>
                  <a:srgbClr val="261748"/>
                </a:solidFill>
              </a:rPr>
              <a:pPr/>
              <a:t>32</a:t>
            </a:fld>
            <a:endParaRPr lang="en-GB">
              <a:solidFill>
                <a:srgbClr val="261748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3568" y="6542679"/>
            <a:ext cx="456406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5" descr="D:\My Documents local\conferences\WA 11.2016\Pictures October 2016\20161004-MX2_92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558" y="1088121"/>
            <a:ext cx="7967272" cy="531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09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Bunch</a:t>
            </a:r>
            <a:r>
              <a:rPr lang="de-DE" dirty="0" smtClean="0"/>
              <a:t> </a:t>
            </a:r>
            <a:r>
              <a:rPr lang="de-DE" dirty="0" err="1" smtClean="0"/>
              <a:t>Compressors</a:t>
            </a:r>
            <a:r>
              <a:rPr lang="de-DE" dirty="0" smtClean="0"/>
              <a:t> BC1 / BC2 </a:t>
            </a:r>
            <a:r>
              <a:rPr lang="de-DE" dirty="0" err="1" smtClean="0"/>
              <a:t>include</a:t>
            </a:r>
            <a:r>
              <a:rPr lang="de-DE" dirty="0" smtClean="0"/>
              <a:t> </a:t>
            </a:r>
            <a:r>
              <a:rPr lang="de-DE" dirty="0" err="1" smtClean="0"/>
              <a:t>Commissioning</a:t>
            </a:r>
            <a:r>
              <a:rPr lang="de-DE" dirty="0" smtClean="0"/>
              <a:t> Beam </a:t>
            </a:r>
            <a:r>
              <a:rPr lang="de-DE" dirty="0" err="1" smtClean="0"/>
              <a:t>Dumps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</p:spPr>
        <p:txBody>
          <a:bodyPr/>
          <a:lstStyle/>
          <a:p>
            <a:fld id="{5D518E81-CA98-483E-BA30-586BB5DF9225}" type="slidenum">
              <a:rPr lang="en-GB" smtClean="0">
                <a:solidFill>
                  <a:srgbClr val="261748"/>
                </a:solidFill>
              </a:rPr>
              <a:pPr/>
              <a:t>33</a:t>
            </a:fld>
            <a:endParaRPr lang="en-GB">
              <a:solidFill>
                <a:srgbClr val="261748"/>
              </a:solidFill>
            </a:endParaRPr>
          </a:p>
        </p:txBody>
      </p:sp>
      <p:pic>
        <p:nvPicPr>
          <p:cNvPr id="1027" name="Picture 3" descr="D:\My Documents local\conferences\WA 11.2016\Pictures October 2016\20161004-MX2_928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75" y="1077434"/>
            <a:ext cx="4068000" cy="27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My Documents local\conferences\WA 11.2016\Pictures October 2016\20161004-MX2_928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2379" y="1069939"/>
            <a:ext cx="4068000" cy="271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My Documents local\conferences\WA 11.2016\Pictures October 2016\20161004-MX2_930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75" y="3701049"/>
            <a:ext cx="4068000" cy="27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My Documents local\conferences\WA 11.2016\Pictures October 2016\20161004-MX2_930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9874" y="3671069"/>
            <a:ext cx="4068000" cy="27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79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>
                <a:solidFill>
                  <a:srgbClr val="FFFFFF"/>
                </a:solidFill>
              </a:rPr>
              <a:pPr/>
              <a:t>34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Stage Bunch Compression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80591" y="1490813"/>
            <a:ext cx="8212137" cy="1944688"/>
            <a:chOff x="433178" y="1446071"/>
            <a:chExt cx="8212137" cy="1944688"/>
          </a:xfrm>
        </p:grpSpPr>
        <p:grpSp>
          <p:nvGrpSpPr>
            <p:cNvPr id="3" name="Group 2"/>
            <p:cNvGrpSpPr/>
            <p:nvPr/>
          </p:nvGrpSpPr>
          <p:grpSpPr>
            <a:xfrm>
              <a:off x="433178" y="1446071"/>
              <a:ext cx="8212137" cy="1944688"/>
              <a:chOff x="406152" y="3516188"/>
              <a:chExt cx="8212137" cy="1944688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152" y="3516188"/>
                <a:ext cx="8212137" cy="1944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 rot="1401072">
                <a:off x="2084008" y="4288144"/>
                <a:ext cx="1303562" cy="2585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  <a:buClrTx/>
                  <a:buFont typeface="Wingdings" pitchFamily="2" charset="2"/>
                  <a:buNone/>
                </a:pPr>
                <a:r>
                  <a:rPr lang="de-DE" sz="1200" b="1" dirty="0" smtClean="0">
                    <a:solidFill>
                      <a:srgbClr val="261748"/>
                    </a:solidFill>
                  </a:rPr>
                  <a:t>R56=60-120mm</a:t>
                </a:r>
                <a:endParaRPr lang="de-DE" sz="1200" b="1" dirty="0">
                  <a:solidFill>
                    <a:srgbClr val="261748"/>
                  </a:solidFill>
                </a:endParaRPr>
              </a:p>
            </p:txBody>
          </p:sp>
          <p:sp>
            <p:nvSpPr>
              <p:cNvPr id="15" name="Text Box 16"/>
              <p:cNvSpPr txBox="1">
                <a:spLocks noChangeArrowheads="1"/>
              </p:cNvSpPr>
              <p:nvPr/>
            </p:nvSpPr>
            <p:spPr bwMode="auto">
              <a:xfrm>
                <a:off x="3426365" y="4384333"/>
                <a:ext cx="933269" cy="424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  <a:buClrTx/>
                  <a:buFont typeface="Wingdings" pitchFamily="2" charset="2"/>
                  <a:buNone/>
                </a:pPr>
                <a:r>
                  <a:rPr lang="de-DE" sz="1200" b="1" dirty="0" smtClean="0">
                    <a:solidFill>
                      <a:srgbClr val="261748"/>
                    </a:solidFill>
                  </a:rPr>
                  <a:t>R56=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  <a:buClrTx/>
                  <a:buFont typeface="Wingdings" pitchFamily="2" charset="2"/>
                  <a:buNone/>
                </a:pPr>
                <a:r>
                  <a:rPr lang="de-DE" sz="1200" b="1" dirty="0" smtClean="0">
                    <a:solidFill>
                      <a:srgbClr val="261748"/>
                    </a:solidFill>
                  </a:rPr>
                  <a:t>60-120mm</a:t>
                </a:r>
                <a:endParaRPr lang="de-DE" sz="1200" b="1" dirty="0">
                  <a:solidFill>
                    <a:srgbClr val="261748"/>
                  </a:solidFill>
                </a:endParaRPr>
              </a:p>
            </p:txBody>
          </p:sp>
          <p:sp>
            <p:nvSpPr>
              <p:cNvPr id="16" name="Text Box 17"/>
              <p:cNvSpPr txBox="1">
                <a:spLocks noChangeArrowheads="1"/>
              </p:cNvSpPr>
              <p:nvPr/>
            </p:nvSpPr>
            <p:spPr bwMode="auto">
              <a:xfrm rot="21100250">
                <a:off x="4947679" y="4288144"/>
                <a:ext cx="1346844" cy="2585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  <a:buClrTx/>
                  <a:buFont typeface="Wingdings" pitchFamily="2" charset="2"/>
                  <a:buNone/>
                </a:pPr>
                <a:r>
                  <a:rPr lang="de-DE" sz="1200" b="1" dirty="0" smtClean="0">
                    <a:solidFill>
                      <a:srgbClr val="261748"/>
                    </a:solidFill>
                  </a:rPr>
                  <a:t>R56=30-100mm</a:t>
                </a:r>
                <a:endParaRPr lang="de-DE" sz="1200" b="1" dirty="0">
                  <a:solidFill>
                    <a:srgbClr val="261748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213114" y="2651166"/>
              <a:ext cx="84813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buNone/>
              </a:pPr>
              <a:r>
                <a:rPr lang="en-US" sz="1400" b="1" dirty="0" smtClean="0"/>
                <a:t>= 40 mm</a:t>
              </a:r>
              <a:endParaRPr lang="de-DE" sz="1400" b="1" dirty="0"/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761080"/>
              </p:ext>
            </p:extLst>
          </p:nvPr>
        </p:nvGraphicFramePr>
        <p:xfrm>
          <a:off x="286593" y="3786166"/>
          <a:ext cx="8845531" cy="1524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40640"/>
                <a:gridCol w="1798847"/>
                <a:gridCol w="2194560"/>
                <a:gridCol w="2164080"/>
                <a:gridCol w="1847404"/>
              </a:tblGrid>
              <a:tr h="223331">
                <a:tc>
                  <a:txBody>
                    <a:bodyPr/>
                    <a:lstStyle/>
                    <a:p>
                      <a:pPr algn="r"/>
                      <a:r>
                        <a:rPr lang="de-DE" sz="1400" b="0" dirty="0" smtClean="0"/>
                        <a:t>20pC</a:t>
                      </a:r>
                      <a:endParaRPr lang="de-DE" sz="14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4.53ps</a:t>
                      </a:r>
                      <a:endParaRPr lang="de-DE" sz="14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1.46ps</a:t>
                      </a:r>
                      <a:endParaRPr lang="de-DE" sz="14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185fs</a:t>
                      </a:r>
                      <a:endParaRPr lang="de-DE" sz="14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5.23fs</a:t>
                      </a:r>
                      <a:endParaRPr lang="de-DE" sz="14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13"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100pC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4.80ps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1.55ps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197fs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11.6fs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497"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250pC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5.27ps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1.70ps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223fs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25.4fs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05"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500pC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6.00ps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1.96ps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259fs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43.0fs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13"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1000pC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6.77ps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2.23ps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303fs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84.0fs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18338"/>
              </p:ext>
            </p:extLst>
          </p:nvPr>
        </p:nvGraphicFramePr>
        <p:xfrm>
          <a:off x="271849" y="3435501"/>
          <a:ext cx="8872151" cy="3048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45820"/>
                <a:gridCol w="1805940"/>
                <a:gridCol w="2194656"/>
                <a:gridCol w="2149433"/>
                <a:gridCol w="1876302"/>
              </a:tblGrid>
              <a:tr h="2375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Energy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130MeV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600MeV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2.5GeV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17.5GeV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54616" y="5403711"/>
            <a:ext cx="7087197" cy="12249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Bunch 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length change (x 100) after bunch compressors: 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BC0, BC1, 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BC3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Collective effects (CSR) lead to changes of the bunch profile </a:t>
            </a:r>
            <a:endParaRPr lang="en-US" sz="1600" dirty="0" smtClean="0">
              <a:solidFill>
                <a:srgbClr val="0070C0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2060"/>
                </a:solidFill>
              </a:rPr>
              <a:t>Bunch </a:t>
            </a:r>
            <a:r>
              <a:rPr lang="en-US" sz="1600" dirty="0" smtClean="0">
                <a:solidFill>
                  <a:srgbClr val="002060"/>
                </a:solidFill>
              </a:rPr>
              <a:t>arrival time may change after dispersive sections: </a:t>
            </a:r>
            <a:r>
              <a:rPr lang="en-US" sz="1600" dirty="0" smtClean="0">
                <a:solidFill>
                  <a:srgbClr val="C00000"/>
                </a:solidFill>
              </a:rPr>
              <a:t>BC0, BC1, </a:t>
            </a:r>
            <a:r>
              <a:rPr lang="en-US" sz="1600" dirty="0" smtClean="0">
                <a:solidFill>
                  <a:srgbClr val="C00000"/>
                </a:solidFill>
              </a:rPr>
              <a:t>BC3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 </a:t>
            </a:r>
            <a:endParaRPr lang="en-US" sz="16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214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roup 297"/>
          <p:cNvGrpSpPr/>
          <p:nvPr/>
        </p:nvGrpSpPr>
        <p:grpSpPr>
          <a:xfrm>
            <a:off x="7037771" y="3223795"/>
            <a:ext cx="1966455" cy="3270932"/>
            <a:chOff x="7037771" y="3315235"/>
            <a:chExt cx="1966455" cy="3270932"/>
          </a:xfrm>
        </p:grpSpPr>
        <p:sp>
          <p:nvSpPr>
            <p:cNvPr id="127" name="Rectangle 126"/>
            <p:cNvSpPr/>
            <p:nvPr/>
          </p:nvSpPr>
          <p:spPr bwMode="auto">
            <a:xfrm>
              <a:off x="7573313" y="3432544"/>
              <a:ext cx="1430913" cy="3130181"/>
            </a:xfrm>
            <a:prstGeom prst="rect">
              <a:avLst/>
            </a:prstGeom>
            <a:solidFill>
              <a:srgbClr val="99CCF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sp>
          <p:nvSpPr>
            <p:cNvPr id="37" name="Line 29"/>
            <p:cNvSpPr>
              <a:spLocks noChangeShapeType="1"/>
            </p:cNvSpPr>
            <p:nvPr/>
          </p:nvSpPr>
          <p:spPr bwMode="auto">
            <a:xfrm>
              <a:off x="7037771" y="3315236"/>
              <a:ext cx="7035" cy="6571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0"/>
            <p:cNvSpPr>
              <a:spLocks noChangeShapeType="1"/>
            </p:cNvSpPr>
            <p:nvPr/>
          </p:nvSpPr>
          <p:spPr bwMode="auto">
            <a:xfrm>
              <a:off x="8801423" y="3315235"/>
              <a:ext cx="0" cy="6485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1"/>
            <p:cNvSpPr>
              <a:spLocks noChangeShapeType="1"/>
            </p:cNvSpPr>
            <p:nvPr/>
          </p:nvSpPr>
          <p:spPr bwMode="auto">
            <a:xfrm flipV="1">
              <a:off x="7037773" y="3972376"/>
              <a:ext cx="1763650" cy="48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AutoShape 32"/>
            <p:cNvSpPr>
              <a:spLocks noChangeArrowheads="1"/>
            </p:cNvSpPr>
            <p:nvPr/>
          </p:nvSpPr>
          <p:spPr bwMode="auto">
            <a:xfrm rot="16200000">
              <a:off x="7091617" y="3795411"/>
              <a:ext cx="431800" cy="35877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33"/>
            <p:cNvSpPr>
              <a:spLocks noChangeArrowheads="1"/>
            </p:cNvSpPr>
            <p:nvPr/>
          </p:nvSpPr>
          <p:spPr bwMode="auto">
            <a:xfrm>
              <a:off x="7642080" y="3761323"/>
              <a:ext cx="543719" cy="431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None/>
              </a:pPr>
              <a:r>
                <a:rPr lang="en-US" b="1" dirty="0">
                  <a:solidFill>
                    <a:schemeClr val="bg2"/>
                  </a:solidFill>
                  <a:latin typeface="Calibri" pitchFamily="34" charset="0"/>
                </a:rPr>
                <a:t>Controller</a:t>
              </a:r>
              <a:endParaRPr lang="en-GB" b="1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2" name="Oval 35"/>
            <p:cNvSpPr>
              <a:spLocks noChangeArrowheads="1"/>
            </p:cNvSpPr>
            <p:nvPr/>
          </p:nvSpPr>
          <p:spPr bwMode="auto">
            <a:xfrm>
              <a:off x="8286009" y="3766943"/>
              <a:ext cx="430758" cy="39361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36"/>
            <p:cNvSpPr>
              <a:spLocks noChangeShapeType="1"/>
            </p:cNvSpPr>
            <p:nvPr/>
          </p:nvSpPr>
          <p:spPr bwMode="auto">
            <a:xfrm>
              <a:off x="8284426" y="3969360"/>
              <a:ext cx="430758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37"/>
            <p:cNvSpPr>
              <a:spLocks noChangeShapeType="1"/>
            </p:cNvSpPr>
            <p:nvPr/>
          </p:nvSpPr>
          <p:spPr bwMode="auto">
            <a:xfrm flipH="1">
              <a:off x="8496940" y="3766943"/>
              <a:ext cx="0" cy="39361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33"/>
            <p:cNvSpPr>
              <a:spLocks noChangeArrowheads="1"/>
            </p:cNvSpPr>
            <p:nvPr/>
          </p:nvSpPr>
          <p:spPr bwMode="auto">
            <a:xfrm>
              <a:off x="8177516" y="5829291"/>
              <a:ext cx="647700" cy="431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None/>
              </a:pPr>
              <a:r>
                <a:rPr lang="en-US" sz="1400" b="1" dirty="0" smtClean="0">
                  <a:solidFill>
                    <a:schemeClr val="bg2"/>
                  </a:solidFill>
                  <a:latin typeface="Calibri" pitchFamily="34" charset="0"/>
                </a:rPr>
                <a:t>MO</a:t>
              </a:r>
              <a:endParaRPr lang="en-GB" sz="1400" b="1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7" name="Line 30"/>
            <p:cNvSpPr>
              <a:spLocks noChangeShapeType="1"/>
            </p:cNvSpPr>
            <p:nvPr/>
          </p:nvSpPr>
          <p:spPr bwMode="auto">
            <a:xfrm>
              <a:off x="8496940" y="4169785"/>
              <a:ext cx="1" cy="16608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573313" y="6247613"/>
              <a:ext cx="14309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600" dirty="0" smtClean="0"/>
                <a:t>WP-02 LLRF </a:t>
              </a:r>
              <a:endParaRPr lang="en-US" sz="1600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690" y="1375411"/>
            <a:ext cx="6358270" cy="3519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Layout of Diagnostic Section (BC1)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67738" y="114300"/>
            <a:ext cx="576262" cy="911225"/>
          </a:xfrm>
          <a:prstGeom prst="rect">
            <a:avLst/>
          </a:prstGeom>
        </p:spPr>
        <p:txBody>
          <a:bodyPr/>
          <a:lstStyle/>
          <a:p>
            <a:fld id="{4806C174-2010-4395-9EC7-F1FAA9E6AADC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5" name="Left Brace 4"/>
          <p:cNvSpPr/>
          <p:nvPr/>
        </p:nvSpPr>
        <p:spPr bwMode="auto">
          <a:xfrm rot="16200000" flipH="1">
            <a:off x="6195909" y="2232696"/>
            <a:ext cx="363668" cy="746041"/>
          </a:xfrm>
          <a:prstGeom prst="leftBrace">
            <a:avLst>
              <a:gd name="adj1" fmla="val 9434"/>
              <a:gd name="adj2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7770118" y="2221820"/>
            <a:ext cx="1174162" cy="0"/>
          </a:xfrm>
          <a:prstGeom prst="straightConnector1">
            <a:avLst/>
          </a:prstGeom>
          <a:noFill/>
          <a:ln w="28575" cap="flat" cmpd="sng" algn="ctr">
            <a:solidFill>
              <a:srgbClr val="FD930A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849998" y="1969284"/>
            <a:ext cx="120738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FD930A"/>
                </a:solidFill>
              </a:rPr>
              <a:t>Beam direction</a:t>
            </a:r>
            <a:endParaRPr lang="en-US" sz="1200" dirty="0">
              <a:solidFill>
                <a:srgbClr val="FD930A"/>
              </a:solidFill>
            </a:endParaRPr>
          </a:p>
        </p:txBody>
      </p:sp>
      <p:sp>
        <p:nvSpPr>
          <p:cNvPr id="9" name="Left Brace 8"/>
          <p:cNvSpPr/>
          <p:nvPr/>
        </p:nvSpPr>
        <p:spPr bwMode="auto">
          <a:xfrm rot="16200000" flipH="1">
            <a:off x="1083697" y="2118647"/>
            <a:ext cx="363668" cy="974139"/>
          </a:xfrm>
          <a:prstGeom prst="leftBrace">
            <a:avLst>
              <a:gd name="adj1" fmla="val 5694"/>
              <a:gd name="adj2" fmla="val 50000"/>
            </a:avLst>
          </a:prstGeom>
          <a:noFill/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10" name="Left Brace 9"/>
          <p:cNvSpPr/>
          <p:nvPr/>
        </p:nvSpPr>
        <p:spPr bwMode="auto">
          <a:xfrm rot="16200000" flipH="1">
            <a:off x="2506049" y="1701121"/>
            <a:ext cx="363668" cy="1809192"/>
          </a:xfrm>
          <a:prstGeom prst="leftBrace">
            <a:avLst>
              <a:gd name="adj1" fmla="val 7566"/>
              <a:gd name="adj2" fmla="val 50000"/>
            </a:avLst>
          </a:prstGeom>
          <a:noFill/>
          <a:ln w="285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11" name="Left Brace 10"/>
          <p:cNvSpPr/>
          <p:nvPr/>
        </p:nvSpPr>
        <p:spPr bwMode="auto">
          <a:xfrm rot="16200000" flipH="1">
            <a:off x="3698866" y="2328130"/>
            <a:ext cx="363668" cy="555173"/>
          </a:xfrm>
          <a:prstGeom prst="leftBrace">
            <a:avLst>
              <a:gd name="adj1" fmla="val 8557"/>
              <a:gd name="adj2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12" name="Left Brace 11"/>
          <p:cNvSpPr/>
          <p:nvPr/>
        </p:nvSpPr>
        <p:spPr bwMode="auto">
          <a:xfrm rot="16200000" flipH="1">
            <a:off x="4897105" y="1705221"/>
            <a:ext cx="363668" cy="1800989"/>
          </a:xfrm>
          <a:prstGeom prst="leftBrace">
            <a:avLst>
              <a:gd name="adj1" fmla="val 11304"/>
              <a:gd name="adj2" fmla="val 50000"/>
            </a:avLst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7795" y="1689228"/>
            <a:ext cx="1260281" cy="72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A50021"/>
                </a:solidFill>
              </a:rPr>
              <a:t>e-spectrometer:</a:t>
            </a:r>
          </a:p>
          <a:p>
            <a:pPr>
              <a:buNone/>
            </a:pPr>
            <a:r>
              <a:rPr lang="en-US" sz="1200" dirty="0" smtClean="0">
                <a:solidFill>
                  <a:srgbClr val="A50021"/>
                </a:solidFill>
              </a:rPr>
              <a:t>Energy</a:t>
            </a:r>
          </a:p>
          <a:p>
            <a:pPr>
              <a:buNone/>
            </a:pPr>
            <a:r>
              <a:rPr lang="en-US" sz="1200" dirty="0" smtClean="0">
                <a:solidFill>
                  <a:srgbClr val="A50021"/>
                </a:solidFill>
              </a:rPr>
              <a:t>Long. PS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7052" y="996732"/>
            <a:ext cx="2052165" cy="941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Diagnostic Sections:</a:t>
            </a:r>
          </a:p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Bunch Compression (BCM)</a:t>
            </a:r>
          </a:p>
          <a:p>
            <a:pPr>
              <a:buNone/>
            </a:pPr>
            <a:r>
              <a:rPr lang="en-US" sz="1200" dirty="0">
                <a:solidFill>
                  <a:srgbClr val="FF0000"/>
                </a:solidFill>
              </a:rPr>
              <a:t>Bunch-Arrival Time (BAM</a:t>
            </a:r>
            <a:r>
              <a:rPr lang="en-US" sz="1200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Long. Bunch Profile (EOD)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2569" y="1689229"/>
            <a:ext cx="1669047" cy="72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0070C0"/>
                </a:solidFill>
              </a:rPr>
              <a:t>BC chicane:</a:t>
            </a:r>
          </a:p>
          <a:p>
            <a:pPr>
              <a:buNone/>
            </a:pPr>
            <a:r>
              <a:rPr lang="en-US" sz="1200" dirty="0" smtClean="0">
                <a:solidFill>
                  <a:srgbClr val="0070C0"/>
                </a:solidFill>
              </a:rPr>
              <a:t>Energy (EBPM)</a:t>
            </a:r>
          </a:p>
          <a:p>
            <a:pPr>
              <a:buNone/>
            </a:pPr>
            <a:r>
              <a:rPr lang="en-US" sz="1200" dirty="0" smtClean="0">
                <a:solidFill>
                  <a:srgbClr val="0070C0"/>
                </a:solidFill>
              </a:rPr>
              <a:t>Energy spread (SRM)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6377743" y="1938528"/>
            <a:ext cx="0" cy="43279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440939" y="1972203"/>
            <a:ext cx="112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Matching into chicane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21539" y="1156971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BC1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77420" y="1953896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BC0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89500" y="23422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1800" dirty="0" smtClean="0">
                <a:solidFill>
                  <a:srgbClr val="251555"/>
                </a:solidFill>
              </a:rPr>
              <a:t>L1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4913" y="226817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1800" dirty="0" smtClean="0">
                <a:solidFill>
                  <a:srgbClr val="251555"/>
                </a:solidFill>
              </a:rPr>
              <a:t>L2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6803287" y="2718280"/>
            <a:ext cx="2200939" cy="575199"/>
            <a:chOff x="6691193" y="2933545"/>
            <a:chExt cx="1838325" cy="504825"/>
          </a:xfrm>
        </p:grpSpPr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6691193" y="2933545"/>
              <a:ext cx="1838325" cy="504825"/>
            </a:xfrm>
            <a:prstGeom prst="rect">
              <a:avLst/>
            </a:prstGeom>
            <a:solidFill>
              <a:srgbClr val="FFFF99">
                <a:alpha val="74001"/>
              </a:srgbClr>
            </a:solidFill>
            <a:ln w="19050" cmpd="thickThin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391770" y="3084770"/>
              <a:ext cx="137748" cy="20237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6691193" y="3084770"/>
              <a:ext cx="137748" cy="20237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>
                <a:latin typeface="Arial" charset="0"/>
              </a:endParaRPr>
            </a:p>
          </p:txBody>
        </p:sp>
        <p:sp>
          <p:nvSpPr>
            <p:cNvPr id="28" name="Oval 11"/>
            <p:cNvSpPr>
              <a:spLocks noChangeArrowheads="1"/>
            </p:cNvSpPr>
            <p:nvPr/>
          </p:nvSpPr>
          <p:spPr bwMode="auto">
            <a:xfrm>
              <a:off x="6783363" y="2983583"/>
              <a:ext cx="184339" cy="39363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5"/>
            <p:cNvSpPr>
              <a:spLocks noChangeArrowheads="1"/>
            </p:cNvSpPr>
            <p:nvPr/>
          </p:nvSpPr>
          <p:spPr bwMode="auto">
            <a:xfrm>
              <a:off x="6966688" y="2983583"/>
              <a:ext cx="184339" cy="39363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16"/>
            <p:cNvSpPr>
              <a:spLocks noChangeArrowheads="1"/>
            </p:cNvSpPr>
            <p:nvPr/>
          </p:nvSpPr>
          <p:spPr bwMode="auto">
            <a:xfrm>
              <a:off x="7150015" y="2983583"/>
              <a:ext cx="184339" cy="39363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17"/>
            <p:cNvSpPr>
              <a:spLocks noChangeArrowheads="1"/>
            </p:cNvSpPr>
            <p:nvPr/>
          </p:nvSpPr>
          <p:spPr bwMode="auto">
            <a:xfrm>
              <a:off x="7334354" y="2983583"/>
              <a:ext cx="184339" cy="39363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18"/>
            <p:cNvSpPr>
              <a:spLocks noChangeArrowheads="1"/>
            </p:cNvSpPr>
            <p:nvPr/>
          </p:nvSpPr>
          <p:spPr bwMode="auto">
            <a:xfrm>
              <a:off x="7518693" y="2983583"/>
              <a:ext cx="184339" cy="39363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19"/>
            <p:cNvSpPr>
              <a:spLocks noChangeArrowheads="1"/>
            </p:cNvSpPr>
            <p:nvPr/>
          </p:nvSpPr>
          <p:spPr bwMode="auto">
            <a:xfrm>
              <a:off x="7702018" y="2983583"/>
              <a:ext cx="184339" cy="39363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20"/>
            <p:cNvSpPr>
              <a:spLocks noChangeArrowheads="1"/>
            </p:cNvSpPr>
            <p:nvPr/>
          </p:nvSpPr>
          <p:spPr bwMode="auto">
            <a:xfrm>
              <a:off x="7885345" y="2983583"/>
              <a:ext cx="184339" cy="39363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21"/>
            <p:cNvSpPr>
              <a:spLocks noChangeArrowheads="1"/>
            </p:cNvSpPr>
            <p:nvPr/>
          </p:nvSpPr>
          <p:spPr bwMode="auto">
            <a:xfrm>
              <a:off x="8069684" y="2983583"/>
              <a:ext cx="184339" cy="39363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22"/>
            <p:cNvSpPr>
              <a:spLocks noChangeArrowheads="1"/>
            </p:cNvSpPr>
            <p:nvPr/>
          </p:nvSpPr>
          <p:spPr bwMode="auto">
            <a:xfrm>
              <a:off x="8253009" y="2983583"/>
              <a:ext cx="184339" cy="39363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0" name="Group 289"/>
          <p:cNvGrpSpPr/>
          <p:nvPr/>
        </p:nvGrpSpPr>
        <p:grpSpPr>
          <a:xfrm>
            <a:off x="6799144" y="4389196"/>
            <a:ext cx="2048630" cy="1107523"/>
            <a:chOff x="6799144" y="4480636"/>
            <a:chExt cx="2048630" cy="1107523"/>
          </a:xfrm>
        </p:grpSpPr>
        <p:cxnSp>
          <p:nvCxnSpPr>
            <p:cNvPr id="54" name="AutoShape 60"/>
            <p:cNvCxnSpPr>
              <a:cxnSpLocks noChangeShapeType="1"/>
              <a:stCxn id="95" idx="0"/>
              <a:endCxn id="55" idx="1"/>
            </p:cNvCxnSpPr>
            <p:nvPr/>
          </p:nvCxnSpPr>
          <p:spPr bwMode="auto">
            <a:xfrm rot="5400000" flipH="1" flipV="1">
              <a:off x="7036663" y="4456778"/>
              <a:ext cx="893862" cy="1368900"/>
            </a:xfrm>
            <a:prstGeom prst="bentConnector2">
              <a:avLst/>
            </a:prstGeom>
            <a:noFill/>
            <a:ln w="28575">
              <a:solidFill>
                <a:srgbClr val="00808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5" name="Rounded Rectangle 54"/>
            <p:cNvSpPr/>
            <p:nvPr/>
          </p:nvSpPr>
          <p:spPr bwMode="auto">
            <a:xfrm>
              <a:off x="8168044" y="4480636"/>
              <a:ext cx="677863" cy="427322"/>
            </a:xfrm>
            <a:prstGeom prst="roundRect">
              <a:avLst/>
            </a:prstGeom>
            <a:solidFill>
              <a:srgbClr val="00B0F0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154956" y="4540408"/>
              <a:ext cx="692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b="1" dirty="0" smtClean="0"/>
                <a:t>REFM</a:t>
              </a:r>
              <a:endParaRPr lang="en-US" sz="1400" b="1" dirty="0"/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1747096" y="1467630"/>
            <a:ext cx="1976823" cy="941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Matching Sectio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FODO Lattice</a:t>
            </a:r>
          </a:p>
          <a:p>
            <a:pPr>
              <a:buNone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Slice Emittance (TDS)</a:t>
            </a:r>
          </a:p>
          <a:p>
            <a:pPr>
              <a:buNone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Long. Bunch Profile (TDS)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100906" y="2639496"/>
            <a:ext cx="563260" cy="575199"/>
            <a:chOff x="8059058" y="2933545"/>
            <a:chExt cx="470460" cy="504825"/>
          </a:xfrm>
        </p:grpSpPr>
        <p:sp>
          <p:nvSpPr>
            <p:cNvPr id="115" name="Rectangle 26"/>
            <p:cNvSpPr>
              <a:spLocks noChangeArrowheads="1"/>
            </p:cNvSpPr>
            <p:nvPr/>
          </p:nvSpPr>
          <p:spPr bwMode="auto">
            <a:xfrm>
              <a:off x="8059058" y="2933545"/>
              <a:ext cx="470460" cy="504825"/>
            </a:xfrm>
            <a:prstGeom prst="rect">
              <a:avLst/>
            </a:prstGeom>
            <a:solidFill>
              <a:srgbClr val="FFFF99">
                <a:alpha val="74001"/>
              </a:srgbClr>
            </a:solidFill>
            <a:ln w="19050" cmpd="thickThin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Rectangle 115"/>
            <p:cNvSpPr>
              <a:spLocks noChangeArrowheads="1"/>
            </p:cNvSpPr>
            <p:nvPr/>
          </p:nvSpPr>
          <p:spPr bwMode="auto">
            <a:xfrm>
              <a:off x="8391770" y="3084770"/>
              <a:ext cx="137748" cy="20237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Oval 21"/>
            <p:cNvSpPr>
              <a:spLocks noChangeArrowheads="1"/>
            </p:cNvSpPr>
            <p:nvPr/>
          </p:nvSpPr>
          <p:spPr bwMode="auto">
            <a:xfrm>
              <a:off x="8069684" y="2983583"/>
              <a:ext cx="184339" cy="39363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Oval 22"/>
            <p:cNvSpPr>
              <a:spLocks noChangeArrowheads="1"/>
            </p:cNvSpPr>
            <p:nvPr/>
          </p:nvSpPr>
          <p:spPr bwMode="auto">
            <a:xfrm>
              <a:off x="8253009" y="2983583"/>
              <a:ext cx="184339" cy="39363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31" name="Elbow Connector 130"/>
          <p:cNvCxnSpPr/>
          <p:nvPr/>
        </p:nvCxnSpPr>
        <p:spPr bwMode="auto">
          <a:xfrm rot="10800000" flipV="1">
            <a:off x="3884725" y="1464749"/>
            <a:ext cx="1886352" cy="894694"/>
          </a:xfrm>
          <a:prstGeom prst="bentConnector3">
            <a:avLst>
              <a:gd name="adj1" fmla="val 99989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53" name="Group 252"/>
          <p:cNvGrpSpPr/>
          <p:nvPr/>
        </p:nvGrpSpPr>
        <p:grpSpPr>
          <a:xfrm>
            <a:off x="114913" y="4702371"/>
            <a:ext cx="5762507" cy="1751299"/>
            <a:chOff x="114913" y="4793811"/>
            <a:chExt cx="5762507" cy="1751299"/>
          </a:xfrm>
        </p:grpSpPr>
        <p:sp>
          <p:nvSpPr>
            <p:cNvPr id="160" name="Rectangle 159"/>
            <p:cNvSpPr/>
            <p:nvPr/>
          </p:nvSpPr>
          <p:spPr bwMode="auto">
            <a:xfrm>
              <a:off x="114913" y="4793811"/>
              <a:ext cx="3047031" cy="175129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cxnSp>
          <p:nvCxnSpPr>
            <p:cNvPr id="75" name="AutoShape 59"/>
            <p:cNvCxnSpPr>
              <a:cxnSpLocks noChangeShapeType="1"/>
              <a:stCxn id="157" idx="0"/>
              <a:endCxn id="165" idx="3"/>
            </p:cNvCxnSpPr>
            <p:nvPr/>
          </p:nvCxnSpPr>
          <p:spPr bwMode="auto">
            <a:xfrm rot="16200000" flipV="1">
              <a:off x="4213732" y="3924471"/>
              <a:ext cx="471214" cy="2856162"/>
            </a:xfrm>
            <a:prstGeom prst="bentConnector2">
              <a:avLst/>
            </a:prstGeom>
            <a:noFill/>
            <a:ln w="28575">
              <a:solidFill>
                <a:srgbClr val="00808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9" name="Rectangle 33"/>
            <p:cNvSpPr>
              <a:spLocks noChangeArrowheads="1"/>
            </p:cNvSpPr>
            <p:nvPr/>
          </p:nvSpPr>
          <p:spPr bwMode="auto">
            <a:xfrm>
              <a:off x="176353" y="6053605"/>
              <a:ext cx="1559309" cy="431800"/>
            </a:xfrm>
            <a:prstGeom prst="rect">
              <a:avLst/>
            </a:prstGeom>
            <a:solidFill>
              <a:srgbClr val="9FF3A7"/>
            </a:solidFill>
            <a:ln w="28575">
              <a:solidFill>
                <a:srgbClr val="00B05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None/>
              </a:pPr>
              <a:r>
                <a:rPr lang="en-US" sz="1400" b="1" dirty="0" smtClean="0">
                  <a:solidFill>
                    <a:srgbClr val="00B050"/>
                  </a:solidFill>
                  <a:latin typeface="Calibri" pitchFamily="34" charset="0"/>
                </a:rPr>
                <a:t>Pump-Probe Laser n</a:t>
              </a:r>
              <a:endParaRPr lang="en-GB" sz="1400" b="1" dirty="0">
                <a:solidFill>
                  <a:srgbClr val="00B050"/>
                </a:solidFill>
                <a:latin typeface="Calibri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40393" y="4810725"/>
              <a:ext cx="22502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 smtClean="0"/>
                <a:t>Experimental Hall:</a:t>
              </a:r>
              <a:endParaRPr lang="en-US" sz="1600" dirty="0"/>
            </a:p>
          </p:txBody>
        </p:sp>
        <p:sp>
          <p:nvSpPr>
            <p:cNvPr id="162" name="Rectangle 33"/>
            <p:cNvSpPr>
              <a:spLocks noChangeArrowheads="1"/>
            </p:cNvSpPr>
            <p:nvPr/>
          </p:nvSpPr>
          <p:spPr bwMode="auto">
            <a:xfrm>
              <a:off x="176353" y="5557780"/>
              <a:ext cx="1559309" cy="431800"/>
            </a:xfrm>
            <a:prstGeom prst="rect">
              <a:avLst/>
            </a:prstGeom>
            <a:solidFill>
              <a:srgbClr val="9FF3A7"/>
            </a:solidFill>
            <a:ln w="28575">
              <a:solidFill>
                <a:srgbClr val="00B05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None/>
              </a:pPr>
              <a:r>
                <a:rPr lang="en-US" sz="1400" b="1" dirty="0" smtClean="0">
                  <a:solidFill>
                    <a:srgbClr val="00B050"/>
                  </a:solidFill>
                  <a:latin typeface="Calibri" pitchFamily="34" charset="0"/>
                </a:rPr>
                <a:t>Pump-Probe Laser 1</a:t>
              </a:r>
              <a:endParaRPr lang="en-GB" sz="1400" b="1" dirty="0">
                <a:solidFill>
                  <a:srgbClr val="00B050"/>
                </a:solidFill>
                <a:latin typeface="Calibri" pitchFamily="34" charset="0"/>
              </a:endParaRPr>
            </a:p>
          </p:txBody>
        </p:sp>
        <p:sp>
          <p:nvSpPr>
            <p:cNvPr id="165" name="Rectangle 33"/>
            <p:cNvSpPr>
              <a:spLocks noChangeArrowheads="1"/>
            </p:cNvSpPr>
            <p:nvPr/>
          </p:nvSpPr>
          <p:spPr bwMode="auto">
            <a:xfrm>
              <a:off x="2373558" y="4901045"/>
              <a:ext cx="647700" cy="4318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>
              <a:solidFill>
                <a:schemeClr val="tx1">
                  <a:lumMod val="90000"/>
                  <a:lumOff val="1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None/>
              </a:pPr>
              <a:r>
                <a:rPr lang="en-US" sz="1400" b="1" dirty="0" smtClean="0">
                  <a:solidFill>
                    <a:schemeClr val="bg2"/>
                  </a:solidFill>
                  <a:latin typeface="Calibri" pitchFamily="34" charset="0"/>
                </a:rPr>
                <a:t>SLO</a:t>
              </a:r>
              <a:endParaRPr lang="en-GB" sz="1400" b="1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2684512" y="5332845"/>
              <a:ext cx="131835" cy="24245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2555851" y="5332845"/>
              <a:ext cx="131835" cy="24245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2424016" y="5332845"/>
              <a:ext cx="131835" cy="24245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2295355" y="5332845"/>
              <a:ext cx="131835" cy="24245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2816667" y="5332845"/>
              <a:ext cx="131835" cy="24245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2956544" y="5332845"/>
              <a:ext cx="131835" cy="24245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cxnSp>
          <p:nvCxnSpPr>
            <p:cNvPr id="178" name="AutoShape 59"/>
            <p:cNvCxnSpPr>
              <a:cxnSpLocks noChangeShapeType="1"/>
              <a:stCxn id="170" idx="2"/>
              <a:endCxn id="162" idx="3"/>
            </p:cNvCxnSpPr>
            <p:nvPr/>
          </p:nvCxnSpPr>
          <p:spPr bwMode="auto">
            <a:xfrm rot="5400000">
              <a:off x="2013610" y="5297355"/>
              <a:ext cx="198377" cy="754272"/>
            </a:xfrm>
            <a:prstGeom prst="bentConnector2">
              <a:avLst/>
            </a:prstGeom>
            <a:noFill/>
            <a:ln w="28575">
              <a:solidFill>
                <a:srgbClr val="00808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1" name="AutoShape 59"/>
            <p:cNvCxnSpPr>
              <a:cxnSpLocks noChangeShapeType="1"/>
              <a:stCxn id="174" idx="2"/>
              <a:endCxn id="159" idx="3"/>
            </p:cNvCxnSpPr>
            <p:nvPr/>
          </p:nvCxnSpPr>
          <p:spPr bwMode="auto">
            <a:xfrm rot="5400000">
              <a:off x="1962023" y="5348943"/>
              <a:ext cx="694202" cy="1146923"/>
            </a:xfrm>
            <a:prstGeom prst="bentConnector2">
              <a:avLst/>
            </a:prstGeom>
            <a:noFill/>
            <a:ln w="28575">
              <a:solidFill>
                <a:srgbClr val="00808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5" name="Straight Connector 184"/>
            <p:cNvCxnSpPr/>
            <p:nvPr/>
          </p:nvCxnSpPr>
          <p:spPr bwMode="auto">
            <a:xfrm flipH="1">
              <a:off x="3514725" y="4976980"/>
              <a:ext cx="158895" cy="261770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" name="Straight Connector 191"/>
            <p:cNvCxnSpPr/>
            <p:nvPr/>
          </p:nvCxnSpPr>
          <p:spPr bwMode="auto">
            <a:xfrm flipH="1">
              <a:off x="3561699" y="4986505"/>
              <a:ext cx="158895" cy="261770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3" name="TextBox 192"/>
            <p:cNvSpPr txBox="1"/>
            <p:nvPr/>
          </p:nvSpPr>
          <p:spPr>
            <a:xfrm>
              <a:off x="3215478" y="5233156"/>
              <a:ext cx="7521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b="1" dirty="0" smtClean="0">
                  <a:solidFill>
                    <a:srgbClr val="00B050"/>
                  </a:solidFill>
                </a:rPr>
                <a:t>~ 3.5km</a:t>
              </a:r>
              <a:endParaRPr lang="en-US" sz="12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4561616" y="5378174"/>
            <a:ext cx="3615901" cy="1137018"/>
            <a:chOff x="4561616" y="5469614"/>
            <a:chExt cx="3615901" cy="1137018"/>
          </a:xfrm>
        </p:grpSpPr>
        <p:sp>
          <p:nvSpPr>
            <p:cNvPr id="74" name="Rectangle 73"/>
            <p:cNvSpPr/>
            <p:nvPr/>
          </p:nvSpPr>
          <p:spPr bwMode="auto">
            <a:xfrm>
              <a:off x="6601071" y="5588159"/>
              <a:ext cx="131835" cy="24245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6472410" y="5588159"/>
              <a:ext cx="131835" cy="24245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6340575" y="5588159"/>
              <a:ext cx="131835" cy="24245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6211914" y="5588159"/>
              <a:ext cx="131835" cy="24245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6081035" y="5588159"/>
              <a:ext cx="131835" cy="24245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5952374" y="5588159"/>
              <a:ext cx="131835" cy="24245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sp>
          <p:nvSpPr>
            <p:cNvPr id="87" name="Rectangle 33"/>
            <p:cNvSpPr>
              <a:spLocks noChangeArrowheads="1"/>
            </p:cNvSpPr>
            <p:nvPr/>
          </p:nvSpPr>
          <p:spPr bwMode="auto">
            <a:xfrm>
              <a:off x="6044601" y="5829290"/>
              <a:ext cx="647700" cy="4318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>
              <a:solidFill>
                <a:schemeClr val="tx1">
                  <a:lumMod val="90000"/>
                  <a:lumOff val="1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None/>
              </a:pPr>
              <a:r>
                <a:rPr lang="en-US" sz="1400" b="1" dirty="0" smtClean="0">
                  <a:solidFill>
                    <a:schemeClr val="bg2"/>
                  </a:solidFill>
                  <a:latin typeface="Calibri" pitchFamily="34" charset="0"/>
                </a:rPr>
                <a:t>MLO</a:t>
              </a:r>
              <a:endParaRPr lang="en-GB" sz="1400" b="1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cxnSp>
          <p:nvCxnSpPr>
            <p:cNvPr id="90" name="Elbow Connector 89"/>
            <p:cNvCxnSpPr>
              <a:stCxn id="46" idx="1"/>
              <a:endCxn id="87" idx="3"/>
            </p:cNvCxnSpPr>
            <p:nvPr/>
          </p:nvCxnSpPr>
          <p:spPr bwMode="auto">
            <a:xfrm rot="10800000" flipV="1">
              <a:off x="6692302" y="6029950"/>
              <a:ext cx="1485215" cy="15239"/>
            </a:xfrm>
            <a:prstGeom prst="bentConnector3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5" name="Rectangle 94"/>
            <p:cNvSpPr/>
            <p:nvPr/>
          </p:nvSpPr>
          <p:spPr bwMode="auto">
            <a:xfrm>
              <a:off x="6733226" y="5588159"/>
              <a:ext cx="131835" cy="24245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6873103" y="5588159"/>
              <a:ext cx="131835" cy="24245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5811502" y="5588159"/>
              <a:ext cx="131835" cy="24245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5228941" y="5469614"/>
              <a:ext cx="587020" cy="498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Links</a:t>
              </a:r>
            </a:p>
            <a:p>
              <a:pPr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x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24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4561616" y="6329633"/>
              <a:ext cx="29514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* MLO/SLO: master/slave laser oscillator</a:t>
              </a:r>
            </a:p>
          </p:txBody>
        </p:sp>
      </p:grpSp>
      <p:grpSp>
        <p:nvGrpSpPr>
          <p:cNvPr id="292" name="Group 291"/>
          <p:cNvGrpSpPr/>
          <p:nvPr/>
        </p:nvGrpSpPr>
        <p:grpSpPr>
          <a:xfrm>
            <a:off x="3582032" y="3763488"/>
            <a:ext cx="3107289" cy="1717991"/>
            <a:chOff x="3582032" y="3854928"/>
            <a:chExt cx="3107289" cy="1717991"/>
          </a:xfrm>
        </p:grpSpPr>
        <p:cxnSp>
          <p:nvCxnSpPr>
            <p:cNvPr id="53" name="AutoShape 59"/>
            <p:cNvCxnSpPr>
              <a:cxnSpLocks noChangeShapeType="1"/>
              <a:stCxn id="80" idx="0"/>
              <a:endCxn id="275" idx="2"/>
            </p:cNvCxnSpPr>
            <p:nvPr/>
          </p:nvCxnSpPr>
          <p:spPr bwMode="auto">
            <a:xfrm rot="16200000" flipV="1">
              <a:off x="5761672" y="4796262"/>
              <a:ext cx="1407591" cy="14572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808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AutoShape 59"/>
            <p:cNvCxnSpPr>
              <a:cxnSpLocks noChangeShapeType="1"/>
              <a:stCxn id="83" idx="0"/>
              <a:endCxn id="260" idx="2"/>
            </p:cNvCxnSpPr>
            <p:nvPr/>
          </p:nvCxnSpPr>
          <p:spPr bwMode="auto">
            <a:xfrm rot="16200000" flipV="1">
              <a:off x="4374495" y="3669582"/>
              <a:ext cx="1407591" cy="239908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808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59" name="Group 258"/>
            <p:cNvGrpSpPr/>
            <p:nvPr/>
          </p:nvGrpSpPr>
          <p:grpSpPr>
            <a:xfrm>
              <a:off x="3582032" y="3854928"/>
              <a:ext cx="593432" cy="310973"/>
              <a:chOff x="3833342" y="5597545"/>
              <a:chExt cx="593432" cy="310973"/>
            </a:xfrm>
          </p:grpSpPr>
          <p:sp>
            <p:nvSpPr>
              <p:cNvPr id="260" name="Rounded Rectangle 259"/>
              <p:cNvSpPr/>
              <p:nvPr/>
            </p:nvSpPr>
            <p:spPr bwMode="auto">
              <a:xfrm>
                <a:off x="3839886" y="5597545"/>
                <a:ext cx="580344" cy="310400"/>
              </a:xfrm>
              <a:prstGeom prst="roundRect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8" charset="-128"/>
                </a:endParaRPr>
              </a:p>
            </p:txBody>
          </p:sp>
          <p:sp>
            <p:nvSpPr>
              <p:cNvPr id="261" name="TextBox 260"/>
              <p:cNvSpPr txBox="1"/>
              <p:nvPr/>
            </p:nvSpPr>
            <p:spPr>
              <a:xfrm>
                <a:off x="3833342" y="5600741"/>
                <a:ext cx="59343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b="1" dirty="0" smtClean="0">
                    <a:solidFill>
                      <a:schemeClr val="bg1"/>
                    </a:solidFill>
                  </a:rPr>
                  <a:t>BAM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74" name="Group 273"/>
            <p:cNvGrpSpPr/>
            <p:nvPr/>
          </p:nvGrpSpPr>
          <p:grpSpPr>
            <a:xfrm>
              <a:off x="6095889" y="3854928"/>
              <a:ext cx="593432" cy="310973"/>
              <a:chOff x="3833342" y="5597545"/>
              <a:chExt cx="593432" cy="310973"/>
            </a:xfrm>
          </p:grpSpPr>
          <p:sp>
            <p:nvSpPr>
              <p:cNvPr id="275" name="Rounded Rectangle 274"/>
              <p:cNvSpPr/>
              <p:nvPr/>
            </p:nvSpPr>
            <p:spPr bwMode="auto">
              <a:xfrm>
                <a:off x="3839886" y="5597545"/>
                <a:ext cx="580344" cy="310400"/>
              </a:xfrm>
              <a:prstGeom prst="roundRect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8" charset="-128"/>
                </a:endParaRPr>
              </a:p>
            </p:txBody>
          </p:sp>
          <p:sp>
            <p:nvSpPr>
              <p:cNvPr id="276" name="TextBox 275"/>
              <p:cNvSpPr txBox="1"/>
              <p:nvPr/>
            </p:nvSpPr>
            <p:spPr>
              <a:xfrm>
                <a:off x="3833342" y="5600741"/>
                <a:ext cx="59343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b="1" dirty="0" smtClean="0">
                    <a:solidFill>
                      <a:schemeClr val="bg1"/>
                    </a:solidFill>
                  </a:rPr>
                  <a:t>BAM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96" name="Group 295"/>
          <p:cNvGrpSpPr/>
          <p:nvPr/>
        </p:nvGrpSpPr>
        <p:grpSpPr>
          <a:xfrm>
            <a:off x="3582032" y="3420736"/>
            <a:ext cx="4331908" cy="1233526"/>
            <a:chOff x="3582032" y="3512176"/>
            <a:chExt cx="4331908" cy="1233526"/>
          </a:xfrm>
        </p:grpSpPr>
        <p:cxnSp>
          <p:nvCxnSpPr>
            <p:cNvPr id="220" name="AutoShape 45"/>
            <p:cNvCxnSpPr>
              <a:cxnSpLocks noChangeShapeType="1"/>
              <a:endCxn id="41" idx="2"/>
            </p:cNvCxnSpPr>
            <p:nvPr/>
          </p:nvCxnSpPr>
          <p:spPr bwMode="auto">
            <a:xfrm flipV="1">
              <a:off x="7307517" y="4101683"/>
              <a:ext cx="606423" cy="271693"/>
            </a:xfrm>
            <a:prstGeom prst="bentConnector2">
              <a:avLst/>
            </a:prstGeom>
            <a:noFill/>
            <a:ln w="19050">
              <a:solidFill>
                <a:srgbClr val="FF0000"/>
              </a:solidFill>
              <a:prstDash val="dash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7" name="AutoShape 45"/>
            <p:cNvCxnSpPr>
              <a:cxnSpLocks noChangeShapeType="1"/>
              <a:stCxn id="276" idx="3"/>
            </p:cNvCxnSpPr>
            <p:nvPr/>
          </p:nvCxnSpPr>
          <p:spPr bwMode="auto">
            <a:xfrm>
              <a:off x="6689321" y="3920573"/>
              <a:ext cx="554153" cy="452803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FF0000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8" name="TextBox 197"/>
            <p:cNvSpPr txBox="1"/>
            <p:nvPr/>
          </p:nvSpPr>
          <p:spPr>
            <a:xfrm flipH="1">
              <a:off x="4391654" y="4437925"/>
              <a:ext cx="1549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rgbClr val="FF0000"/>
                  </a:solidFill>
                </a:rPr>
                <a:t>Beam Based FB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224" name="AutoShape 45"/>
            <p:cNvCxnSpPr>
              <a:cxnSpLocks noChangeShapeType="1"/>
              <a:stCxn id="260" idx="3"/>
            </p:cNvCxnSpPr>
            <p:nvPr/>
          </p:nvCxnSpPr>
          <p:spPr bwMode="auto">
            <a:xfrm>
              <a:off x="4168920" y="3918688"/>
              <a:ext cx="2797477" cy="454688"/>
            </a:xfrm>
            <a:prstGeom prst="bentConnector3">
              <a:avLst>
                <a:gd name="adj1" fmla="val 6077"/>
              </a:avLst>
            </a:prstGeom>
            <a:noFill/>
            <a:ln w="19050">
              <a:solidFill>
                <a:srgbClr val="FF0000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58" name="Group 257"/>
            <p:cNvGrpSpPr/>
            <p:nvPr/>
          </p:nvGrpSpPr>
          <p:grpSpPr>
            <a:xfrm>
              <a:off x="3585012" y="3512176"/>
              <a:ext cx="593432" cy="310973"/>
              <a:chOff x="3833342" y="5597545"/>
              <a:chExt cx="593432" cy="310973"/>
            </a:xfrm>
          </p:grpSpPr>
          <p:sp>
            <p:nvSpPr>
              <p:cNvPr id="256" name="Rounded Rectangle 255"/>
              <p:cNvSpPr/>
              <p:nvPr/>
            </p:nvSpPr>
            <p:spPr bwMode="auto">
              <a:xfrm>
                <a:off x="3839886" y="5597545"/>
                <a:ext cx="580344" cy="310400"/>
              </a:xfrm>
              <a:prstGeom prst="roundRect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8" charset="-128"/>
                </a:endParaRPr>
              </a:p>
            </p:txBody>
          </p:sp>
          <p:sp>
            <p:nvSpPr>
              <p:cNvPr id="257" name="TextBox 256"/>
              <p:cNvSpPr txBox="1"/>
              <p:nvPr/>
            </p:nvSpPr>
            <p:spPr>
              <a:xfrm>
                <a:off x="3833342" y="5600741"/>
                <a:ext cx="59343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b="1" dirty="0" smtClean="0">
                    <a:solidFill>
                      <a:schemeClr val="bg1"/>
                    </a:solidFill>
                  </a:rPr>
                  <a:t>BCM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66" name="AutoShape 45"/>
            <p:cNvCxnSpPr>
              <a:cxnSpLocks noChangeShapeType="1"/>
              <a:stCxn id="257" idx="1"/>
              <a:endCxn id="261" idx="1"/>
            </p:cNvCxnSpPr>
            <p:nvPr/>
          </p:nvCxnSpPr>
          <p:spPr bwMode="auto">
            <a:xfrm rot="10800000" flipV="1">
              <a:off x="3582032" y="3669261"/>
              <a:ext cx="2980" cy="327512"/>
            </a:xfrm>
            <a:prstGeom prst="bentConnector3">
              <a:avLst>
                <a:gd name="adj1" fmla="val 7771141"/>
              </a:avLst>
            </a:prstGeom>
            <a:noFill/>
            <a:ln w="19050">
              <a:solidFill>
                <a:srgbClr val="FF0000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71" name="Group 270"/>
            <p:cNvGrpSpPr/>
            <p:nvPr/>
          </p:nvGrpSpPr>
          <p:grpSpPr>
            <a:xfrm>
              <a:off x="6098869" y="3512176"/>
              <a:ext cx="593432" cy="310973"/>
              <a:chOff x="3833342" y="5597545"/>
              <a:chExt cx="593432" cy="310973"/>
            </a:xfrm>
          </p:grpSpPr>
          <p:sp>
            <p:nvSpPr>
              <p:cNvPr id="272" name="Rounded Rectangle 271"/>
              <p:cNvSpPr/>
              <p:nvPr/>
            </p:nvSpPr>
            <p:spPr bwMode="auto">
              <a:xfrm>
                <a:off x="3839886" y="5597545"/>
                <a:ext cx="580344" cy="310400"/>
              </a:xfrm>
              <a:prstGeom prst="roundRect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8" charset="-128"/>
                </a:endParaRPr>
              </a:p>
            </p:txBody>
          </p:sp>
          <p:sp>
            <p:nvSpPr>
              <p:cNvPr id="273" name="TextBox 272"/>
              <p:cNvSpPr txBox="1"/>
              <p:nvPr/>
            </p:nvSpPr>
            <p:spPr>
              <a:xfrm>
                <a:off x="3833342" y="5600741"/>
                <a:ext cx="59343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b="1" dirty="0" smtClean="0">
                    <a:solidFill>
                      <a:schemeClr val="bg1"/>
                    </a:solidFill>
                  </a:rPr>
                  <a:t>BCM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77" name="AutoShape 45"/>
            <p:cNvCxnSpPr>
              <a:cxnSpLocks noChangeShapeType="1"/>
              <a:stCxn id="273" idx="1"/>
              <a:endCxn id="276" idx="1"/>
            </p:cNvCxnSpPr>
            <p:nvPr/>
          </p:nvCxnSpPr>
          <p:spPr bwMode="auto">
            <a:xfrm rot="10800000" flipV="1">
              <a:off x="6095889" y="3669261"/>
              <a:ext cx="2980" cy="327512"/>
            </a:xfrm>
            <a:prstGeom prst="bentConnector3">
              <a:avLst>
                <a:gd name="adj1" fmla="val 7771141"/>
              </a:avLst>
            </a:prstGeom>
            <a:noFill/>
            <a:ln w="19050">
              <a:solidFill>
                <a:srgbClr val="FF0000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84" name="Group 283"/>
            <p:cNvGrpSpPr/>
            <p:nvPr/>
          </p:nvGrpSpPr>
          <p:grpSpPr>
            <a:xfrm>
              <a:off x="4748486" y="3564355"/>
              <a:ext cx="732613" cy="310973"/>
              <a:chOff x="3839886" y="5597545"/>
              <a:chExt cx="580344" cy="310973"/>
            </a:xfrm>
          </p:grpSpPr>
          <p:sp>
            <p:nvSpPr>
              <p:cNvPr id="285" name="Rounded Rectangle 284"/>
              <p:cNvSpPr/>
              <p:nvPr/>
            </p:nvSpPr>
            <p:spPr bwMode="auto">
              <a:xfrm>
                <a:off x="3839886" y="5597545"/>
                <a:ext cx="580344" cy="310400"/>
              </a:xfrm>
              <a:prstGeom prst="roundRect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8" charset="-128"/>
                </a:endParaRPr>
              </a:p>
            </p:txBody>
          </p:sp>
          <p:sp>
            <p:nvSpPr>
              <p:cNvPr id="286" name="TextBox 285"/>
              <p:cNvSpPr txBox="1"/>
              <p:nvPr/>
            </p:nvSpPr>
            <p:spPr>
              <a:xfrm>
                <a:off x="3855979" y="5600741"/>
                <a:ext cx="53149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b="1" dirty="0" smtClean="0">
                    <a:solidFill>
                      <a:schemeClr val="bg1"/>
                    </a:solidFill>
                  </a:rPr>
                  <a:t>EBPM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87" name="AutoShape 45"/>
            <p:cNvCxnSpPr>
              <a:cxnSpLocks noChangeShapeType="1"/>
              <a:stCxn id="285" idx="2"/>
            </p:cNvCxnSpPr>
            <p:nvPr/>
          </p:nvCxnSpPr>
          <p:spPr bwMode="auto">
            <a:xfrm rot="5400000">
              <a:off x="4814504" y="4164528"/>
              <a:ext cx="590063" cy="10517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FF0000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977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246" y="3039820"/>
            <a:ext cx="846772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TDS Systems Overview</a:t>
            </a: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28D96B5D-DC11-4BAB-ABED-C41E36808116}" type="slidenum">
              <a:rPr lang="en-GB" sz="1000">
                <a:solidFill>
                  <a:schemeClr val="bg1"/>
                </a:solidFill>
              </a:rPr>
              <a:pPr/>
              <a:t>36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073943" y="3644975"/>
            <a:ext cx="766905" cy="712772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cxnSp>
        <p:nvCxnSpPr>
          <p:cNvPr id="28" name="Straight Connector 27"/>
          <p:cNvCxnSpPr>
            <a:stCxn id="27" idx="3"/>
            <a:endCxn id="30" idx="0"/>
          </p:cNvCxnSpPr>
          <p:nvPr/>
        </p:nvCxnSpPr>
        <p:spPr bwMode="auto">
          <a:xfrm>
            <a:off x="1840848" y="4001361"/>
            <a:ext cx="3259546" cy="677619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3903425" y="3236066"/>
            <a:ext cx="980709" cy="792974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cxnSp>
        <p:nvCxnSpPr>
          <p:cNvPr id="34" name="Straight Connector 33"/>
          <p:cNvCxnSpPr>
            <a:stCxn id="33" idx="2"/>
            <a:endCxn id="30" idx="0"/>
          </p:cNvCxnSpPr>
          <p:nvPr/>
        </p:nvCxnSpPr>
        <p:spPr bwMode="auto">
          <a:xfrm>
            <a:off x="4393780" y="4029040"/>
            <a:ext cx="706614" cy="64994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tangle 34"/>
          <p:cNvSpPr/>
          <p:nvPr/>
        </p:nvSpPr>
        <p:spPr bwMode="auto">
          <a:xfrm>
            <a:off x="6237144" y="3236067"/>
            <a:ext cx="775945" cy="822856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cxnSp>
        <p:nvCxnSpPr>
          <p:cNvPr id="36" name="Straight Connector 35"/>
          <p:cNvCxnSpPr>
            <a:stCxn id="30" idx="0"/>
            <a:endCxn id="35" idx="2"/>
          </p:cNvCxnSpPr>
          <p:nvPr/>
        </p:nvCxnSpPr>
        <p:spPr bwMode="auto">
          <a:xfrm flipV="1">
            <a:off x="5100394" y="4058923"/>
            <a:ext cx="1524723" cy="620057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7591" y="4664036"/>
            <a:ext cx="3834007" cy="16315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3195760" y="5410582"/>
            <a:ext cx="791881" cy="324584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3452749" y="5227194"/>
            <a:ext cx="392952" cy="167161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3741102" y="5597864"/>
            <a:ext cx="1" cy="687294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3434808" y="5597864"/>
            <a:ext cx="2990" cy="697753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3345161" y="5597864"/>
            <a:ext cx="0" cy="268941"/>
          </a:xfrm>
          <a:prstGeom prst="line">
            <a:avLst/>
          </a:prstGeom>
          <a:noFill/>
          <a:ln w="19050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8866" y="4801752"/>
            <a:ext cx="3786814" cy="1468462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 bwMode="auto">
          <a:xfrm>
            <a:off x="3150204" y="4678980"/>
            <a:ext cx="3900379" cy="1576296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7667" y="1115770"/>
            <a:ext cx="6372225" cy="19240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25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Transverse </a:t>
            </a:r>
            <a:r>
              <a:rPr lang="de-DE" dirty="0" err="1" smtClean="0"/>
              <a:t>Deflection</a:t>
            </a:r>
            <a:r>
              <a:rPr lang="de-DE" dirty="0" smtClean="0"/>
              <a:t> System in </a:t>
            </a:r>
            <a:r>
              <a:rPr lang="de-DE" dirty="0" err="1" smtClean="0"/>
              <a:t>Bunch</a:t>
            </a:r>
            <a:r>
              <a:rPr lang="de-DE" dirty="0" smtClean="0"/>
              <a:t> </a:t>
            </a:r>
            <a:r>
              <a:rPr lang="de-DE" dirty="0" err="1" smtClean="0"/>
              <a:t>Compressor</a:t>
            </a:r>
            <a:r>
              <a:rPr lang="de-DE" dirty="0" smtClean="0"/>
              <a:t> BC2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</p:spPr>
        <p:txBody>
          <a:bodyPr/>
          <a:lstStyle/>
          <a:p>
            <a:fld id="{5D518E81-CA98-483E-BA30-586BB5DF9225}" type="slidenum">
              <a:rPr lang="en-GB" smtClean="0"/>
              <a:pPr/>
              <a:t>37</a:t>
            </a:fld>
            <a:endParaRPr lang="en-GB"/>
          </a:p>
        </p:txBody>
      </p:sp>
      <p:pic>
        <p:nvPicPr>
          <p:cNvPr id="4098" name="Picture 2" descr="D:\My Documents local\conferences\WA 11.2016\Pictures October 2016\20161006-MX2_944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443" y="1140754"/>
            <a:ext cx="4857751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My Documents local\conferences\WA 11.2016\Pictures October 2016\20161006-MX2_945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9634" y="3153706"/>
            <a:ext cx="48577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1" descr="http://www.inr.troitsk.ru/romel-mp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6357" y="6456870"/>
            <a:ext cx="448949" cy="40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0442" y="4398787"/>
            <a:ext cx="3999192" cy="1861412"/>
          </a:xfrm>
          <a:prstGeom prst="rect">
            <a:avLst/>
          </a:prstGeom>
        </p:spPr>
        <p:txBody>
          <a:bodyPr/>
          <a:lstStyle>
            <a:lvl1pPr marL="298450" indent="-298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GB" sz="1800" kern="0" dirty="0" smtClean="0">
                <a:solidFill>
                  <a:srgbClr val="251555"/>
                </a:solidFill>
              </a:rPr>
              <a:t>The BC2 TDS RF station is installed and successfully commissioned.</a:t>
            </a:r>
          </a:p>
          <a:p>
            <a:r>
              <a:rPr lang="en-GB" sz="1800" kern="0" dirty="0" smtClean="0">
                <a:solidFill>
                  <a:srgbClr val="251555"/>
                </a:solidFill>
              </a:rPr>
              <a:t>TDS structure commissioning is next. </a:t>
            </a:r>
          </a:p>
          <a:p>
            <a:pPr lvl="1"/>
            <a:r>
              <a:rPr lang="en-GB" sz="1800" kern="0" dirty="0" smtClean="0">
                <a:solidFill>
                  <a:srgbClr val="251555"/>
                </a:solidFill>
              </a:rPr>
              <a:t>Water cooling / temperature stabilization / RF.</a:t>
            </a:r>
          </a:p>
          <a:p>
            <a:endParaRPr lang="en-GB" kern="0" dirty="0">
              <a:solidFill>
                <a:srgbClr val="2515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5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- Longitudinal Diagnostics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674" y="3374540"/>
            <a:ext cx="8466924" cy="141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981617" y="4655330"/>
            <a:ext cx="694421" cy="307777"/>
          </a:xfrm>
          <a:prstGeom prst="rect">
            <a:avLst/>
          </a:prstGeom>
          <a:solidFill>
            <a:srgbClr val="669900"/>
          </a:solidFill>
          <a:ln>
            <a:solidFill>
              <a:srgbClr val="FD930A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EBPM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575701" y="4250146"/>
            <a:ext cx="2746498" cy="1292270"/>
            <a:chOff x="3603837" y="4123534"/>
            <a:chExt cx="2746498" cy="1292270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 flipH="1">
              <a:off x="3902724" y="4123535"/>
              <a:ext cx="15052" cy="990002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3603837" y="5108027"/>
              <a:ext cx="583814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SRM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H="1">
              <a:off x="6065408" y="4123534"/>
              <a:ext cx="15052" cy="990002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5766521" y="5108027"/>
              <a:ext cx="583814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SRM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490090" y="4601791"/>
            <a:ext cx="694421" cy="307777"/>
          </a:xfrm>
          <a:prstGeom prst="rect">
            <a:avLst/>
          </a:prstGeom>
          <a:solidFill>
            <a:srgbClr val="669900"/>
          </a:solidFill>
          <a:ln>
            <a:solidFill>
              <a:srgbClr val="FD930A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EBPM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11688" y="4855920"/>
            <a:ext cx="574196" cy="307777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CRD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8" name="Straight Arrow Connector 27"/>
          <p:cNvCxnSpPr>
            <a:stCxn id="30" idx="2"/>
          </p:cNvCxnSpPr>
          <p:nvPr/>
        </p:nvCxnSpPr>
        <p:spPr bwMode="auto">
          <a:xfrm>
            <a:off x="1082559" y="2690920"/>
            <a:ext cx="9618" cy="1570537"/>
          </a:xfrm>
          <a:prstGeom prst="straightConnector1">
            <a:avLst/>
          </a:prstGeom>
          <a:noFill/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3691121" y="4254477"/>
            <a:ext cx="0" cy="397869"/>
          </a:xfrm>
          <a:prstGeom prst="straightConnector1">
            <a:avLst/>
          </a:prstGeom>
          <a:noFill/>
          <a:ln w="2857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837301" y="4201287"/>
            <a:ext cx="0" cy="397869"/>
          </a:xfrm>
          <a:prstGeom prst="straightConnector1">
            <a:avLst/>
          </a:prstGeom>
          <a:noFill/>
          <a:ln w="2857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2328827" y="4081571"/>
            <a:ext cx="1" cy="571124"/>
          </a:xfrm>
          <a:prstGeom prst="straightConnector1">
            <a:avLst/>
          </a:prstGeom>
          <a:noFill/>
          <a:ln w="2857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651999" y="2659821"/>
            <a:ext cx="7881555" cy="1707312"/>
            <a:chOff x="651999" y="2659821"/>
            <a:chExt cx="7881555" cy="1707312"/>
          </a:xfrm>
        </p:grpSpPr>
        <p:cxnSp>
          <p:nvCxnSpPr>
            <p:cNvPr id="7" name="Straight Arrow Connector 6"/>
            <p:cNvCxnSpPr>
              <a:stCxn id="29" idx="2"/>
            </p:cNvCxnSpPr>
            <p:nvPr/>
          </p:nvCxnSpPr>
          <p:spPr bwMode="auto">
            <a:xfrm>
              <a:off x="948715" y="3223984"/>
              <a:ext cx="0" cy="1143149"/>
            </a:xfrm>
            <a:prstGeom prst="straightConnector1">
              <a:avLst/>
            </a:prstGeom>
            <a:noFill/>
            <a:ln w="28575" cap="flat" cmpd="sng" algn="ctr">
              <a:solidFill>
                <a:srgbClr val="FD930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3334387" y="2916207"/>
              <a:ext cx="593432" cy="30777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D930A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BAM</a:t>
              </a:r>
              <a:endParaRPr lang="en-US" sz="1400" dirty="0"/>
            </a:p>
          </p:txBody>
        </p:sp>
        <p:cxnSp>
          <p:nvCxnSpPr>
            <p:cNvPr id="9" name="Straight Arrow Connector 8"/>
            <p:cNvCxnSpPr>
              <a:stCxn id="8" idx="2"/>
            </p:cNvCxnSpPr>
            <p:nvPr/>
          </p:nvCxnSpPr>
          <p:spPr bwMode="auto">
            <a:xfrm flipH="1">
              <a:off x="3292509" y="3223984"/>
              <a:ext cx="338594" cy="730346"/>
            </a:xfrm>
            <a:prstGeom prst="straightConnector1">
              <a:avLst/>
            </a:prstGeom>
            <a:noFill/>
            <a:ln w="28575" cap="flat" cmpd="sng" algn="ctr">
              <a:solidFill>
                <a:srgbClr val="FD930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Arrow Connector 9"/>
            <p:cNvCxnSpPr>
              <a:stCxn id="8" idx="2"/>
            </p:cNvCxnSpPr>
            <p:nvPr/>
          </p:nvCxnSpPr>
          <p:spPr bwMode="auto">
            <a:xfrm>
              <a:off x="3631103" y="3223984"/>
              <a:ext cx="473011" cy="674505"/>
            </a:xfrm>
            <a:prstGeom prst="straightConnector1">
              <a:avLst/>
            </a:prstGeom>
            <a:noFill/>
            <a:ln w="28575" cap="flat" cmpd="sng" algn="ctr">
              <a:solidFill>
                <a:srgbClr val="FD930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5497071" y="2916206"/>
              <a:ext cx="593432" cy="30777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D930A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BAM</a:t>
              </a:r>
              <a:endParaRPr lang="en-US" sz="1400" dirty="0"/>
            </a:p>
          </p:txBody>
        </p:sp>
        <p:cxnSp>
          <p:nvCxnSpPr>
            <p:cNvPr id="12" name="Straight Arrow Connector 11"/>
            <p:cNvCxnSpPr>
              <a:stCxn id="11" idx="2"/>
            </p:cNvCxnSpPr>
            <p:nvPr/>
          </p:nvCxnSpPr>
          <p:spPr bwMode="auto">
            <a:xfrm flipH="1">
              <a:off x="5490090" y="3223983"/>
              <a:ext cx="303697" cy="674506"/>
            </a:xfrm>
            <a:prstGeom prst="straightConnector1">
              <a:avLst/>
            </a:prstGeom>
            <a:noFill/>
            <a:ln w="28575" cap="flat" cmpd="sng" algn="ctr">
              <a:solidFill>
                <a:srgbClr val="FD930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Arrow Connector 12"/>
            <p:cNvCxnSpPr>
              <a:stCxn id="11" idx="2"/>
            </p:cNvCxnSpPr>
            <p:nvPr/>
          </p:nvCxnSpPr>
          <p:spPr bwMode="auto">
            <a:xfrm>
              <a:off x="5793787" y="3223983"/>
              <a:ext cx="473011" cy="730347"/>
            </a:xfrm>
            <a:prstGeom prst="straightConnector1">
              <a:avLst/>
            </a:prstGeom>
            <a:noFill/>
            <a:ln w="28575" cap="flat" cmpd="sng" algn="ctr">
              <a:solidFill>
                <a:srgbClr val="FD930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7940122" y="2659821"/>
              <a:ext cx="593432" cy="30777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D930A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BAM</a:t>
              </a:r>
              <a:endParaRPr lang="en-US" sz="1400" dirty="0"/>
            </a:p>
          </p:txBody>
        </p:sp>
        <p:cxnSp>
          <p:nvCxnSpPr>
            <p:cNvPr id="15" name="Straight Arrow Connector 14"/>
            <p:cNvCxnSpPr>
              <a:stCxn id="14" idx="2"/>
            </p:cNvCxnSpPr>
            <p:nvPr/>
          </p:nvCxnSpPr>
          <p:spPr bwMode="auto">
            <a:xfrm>
              <a:off x="8236838" y="2967598"/>
              <a:ext cx="45686" cy="847129"/>
            </a:xfrm>
            <a:prstGeom prst="straightConnector1">
              <a:avLst/>
            </a:prstGeom>
            <a:noFill/>
            <a:ln w="28575" cap="flat" cmpd="sng" algn="ctr">
              <a:solidFill>
                <a:srgbClr val="FD930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Arrow Connector 15"/>
            <p:cNvCxnSpPr>
              <a:stCxn id="14" idx="2"/>
            </p:cNvCxnSpPr>
            <p:nvPr/>
          </p:nvCxnSpPr>
          <p:spPr bwMode="auto">
            <a:xfrm>
              <a:off x="8236838" y="2967598"/>
              <a:ext cx="153090" cy="609804"/>
            </a:xfrm>
            <a:prstGeom prst="straightConnector1">
              <a:avLst/>
            </a:prstGeom>
            <a:noFill/>
            <a:ln w="28575" cap="flat" cmpd="sng" algn="ctr">
              <a:solidFill>
                <a:srgbClr val="FD930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651999" y="2916207"/>
              <a:ext cx="593432" cy="30777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D930A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BAM</a:t>
              </a:r>
              <a:endParaRPr lang="en-US" sz="1400" dirty="0"/>
            </a:p>
          </p:txBody>
        </p:sp>
      </p:grpSp>
      <p:cxnSp>
        <p:nvCxnSpPr>
          <p:cNvPr id="31" name="Straight Arrow Connector 30"/>
          <p:cNvCxnSpPr>
            <a:stCxn id="44" idx="2"/>
          </p:cNvCxnSpPr>
          <p:nvPr/>
        </p:nvCxnSpPr>
        <p:spPr bwMode="auto">
          <a:xfrm>
            <a:off x="4104114" y="2690919"/>
            <a:ext cx="9618" cy="1263411"/>
          </a:xfrm>
          <a:prstGeom prst="straightConnector1">
            <a:avLst/>
          </a:prstGeom>
          <a:noFill/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Arrow Connector 31"/>
          <p:cNvCxnSpPr>
            <a:stCxn id="33" idx="2"/>
          </p:cNvCxnSpPr>
          <p:nvPr/>
        </p:nvCxnSpPr>
        <p:spPr bwMode="auto">
          <a:xfrm>
            <a:off x="3288603" y="2690918"/>
            <a:ext cx="12023" cy="1263412"/>
          </a:xfrm>
          <a:prstGeom prst="straightConnector1">
            <a:avLst/>
          </a:prstGeom>
          <a:noFill/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001505" y="2383141"/>
            <a:ext cx="574196" cy="307777"/>
          </a:xfrm>
          <a:prstGeom prst="rect">
            <a:avLst/>
          </a:prstGeom>
          <a:solidFill>
            <a:srgbClr val="A50021"/>
          </a:solidFill>
          <a:ln>
            <a:solidFill>
              <a:srgbClr val="FD930A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EOD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>
            <a:off x="7798786" y="3864546"/>
            <a:ext cx="4809" cy="991374"/>
          </a:xfrm>
          <a:prstGeom prst="straightConnector1">
            <a:avLst/>
          </a:prstGeom>
          <a:noFill/>
          <a:ln w="28575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>
            <a:off x="3288603" y="3954330"/>
            <a:ext cx="12023" cy="1738058"/>
          </a:xfrm>
          <a:prstGeom prst="straightConnector1">
            <a:avLst/>
          </a:prstGeom>
          <a:noFill/>
          <a:ln w="28575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3001505" y="5692388"/>
            <a:ext cx="583814" cy="307777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BCM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4391212" y="3954330"/>
            <a:ext cx="12023" cy="1738058"/>
          </a:xfrm>
          <a:prstGeom prst="straightConnector1">
            <a:avLst/>
          </a:prstGeom>
          <a:noFill/>
          <a:ln w="28575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4104114" y="5692712"/>
            <a:ext cx="583814" cy="307777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BCM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H="1">
            <a:off x="5451287" y="3954330"/>
            <a:ext cx="12023" cy="1738058"/>
          </a:xfrm>
          <a:prstGeom prst="straightConnector1">
            <a:avLst/>
          </a:prstGeom>
          <a:noFill/>
          <a:ln w="28575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5164189" y="5692712"/>
            <a:ext cx="583814" cy="307777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BCM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>
            <a:off x="6557386" y="3954330"/>
            <a:ext cx="12023" cy="1738058"/>
          </a:xfrm>
          <a:prstGeom prst="straightConnector1">
            <a:avLst/>
          </a:prstGeom>
          <a:noFill/>
          <a:ln w="28575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6270288" y="5692712"/>
            <a:ext cx="583814" cy="307777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BCM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82559" y="1803789"/>
            <a:ext cx="5645691" cy="2457668"/>
            <a:chOff x="1082559" y="1803789"/>
            <a:chExt cx="5645691" cy="2457668"/>
          </a:xfrm>
        </p:grpSpPr>
        <p:cxnSp>
          <p:nvCxnSpPr>
            <p:cNvPr id="43" name="Straight Arrow Connector 42"/>
            <p:cNvCxnSpPr>
              <a:stCxn id="45" idx="2"/>
            </p:cNvCxnSpPr>
            <p:nvPr/>
          </p:nvCxnSpPr>
          <p:spPr bwMode="auto">
            <a:xfrm>
              <a:off x="4207860" y="2111567"/>
              <a:ext cx="15228" cy="1627132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3935990" y="1803790"/>
              <a:ext cx="543739" cy="30777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TDS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46" name="Straight Arrow Connector 45"/>
            <p:cNvCxnSpPr>
              <a:stCxn id="47" idx="2"/>
            </p:cNvCxnSpPr>
            <p:nvPr/>
          </p:nvCxnSpPr>
          <p:spPr bwMode="auto">
            <a:xfrm>
              <a:off x="6456381" y="2199223"/>
              <a:ext cx="15228" cy="1627132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6184511" y="1891446"/>
              <a:ext cx="543739" cy="30777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TDS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48" name="Straight Arrow Connector 47"/>
            <p:cNvCxnSpPr>
              <a:stCxn id="49" idx="2"/>
            </p:cNvCxnSpPr>
            <p:nvPr/>
          </p:nvCxnSpPr>
          <p:spPr bwMode="auto">
            <a:xfrm>
              <a:off x="1354429" y="2111566"/>
              <a:ext cx="15228" cy="2149891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1082559" y="1803789"/>
              <a:ext cx="543739" cy="30777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TDS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343910" y="4654981"/>
            <a:ext cx="694421" cy="307777"/>
          </a:xfrm>
          <a:prstGeom prst="rect">
            <a:avLst/>
          </a:prstGeom>
          <a:solidFill>
            <a:srgbClr val="669900"/>
          </a:solidFill>
          <a:ln>
            <a:solidFill>
              <a:srgbClr val="FD930A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EBPM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5461" y="2383143"/>
            <a:ext cx="574196" cy="307777"/>
          </a:xfrm>
          <a:prstGeom prst="rect">
            <a:avLst/>
          </a:prstGeom>
          <a:solidFill>
            <a:srgbClr val="A50021"/>
          </a:solidFill>
          <a:ln>
            <a:solidFill>
              <a:srgbClr val="FD930A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EOD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17016" y="2383142"/>
            <a:ext cx="574196" cy="307777"/>
          </a:xfrm>
          <a:prstGeom prst="rect">
            <a:avLst/>
          </a:prstGeom>
          <a:solidFill>
            <a:srgbClr val="A50021"/>
          </a:solidFill>
          <a:ln>
            <a:solidFill>
              <a:srgbClr val="FD930A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EOD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9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Diagnostics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</p:spPr>
        <p:txBody>
          <a:bodyPr/>
          <a:lstStyle/>
          <a:p>
            <a:fld id="{8C01219B-1E0C-4AD5-9BA5-31ADD4928749}" type="slidenum">
              <a:rPr lang="en-GB" smtClean="0"/>
              <a:pPr/>
              <a:t>39</a:t>
            </a:fld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29" t="30391" r="754" b="30028"/>
          <a:stretch>
            <a:fillRect/>
          </a:stretch>
        </p:blipFill>
        <p:spPr>
          <a:xfrm>
            <a:off x="346525" y="2690803"/>
            <a:ext cx="8499475" cy="2071687"/>
          </a:xfrm>
          <a:prstGeom prst="rect">
            <a:avLst/>
          </a:prstGeom>
        </p:spPr>
      </p:pic>
      <p:pic>
        <p:nvPicPr>
          <p:cNvPr id="5" name="Picture 8" descr="Toroi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3255" y="1161825"/>
            <a:ext cx="1790804" cy="167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20100112-IMG_304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274" y="4601482"/>
            <a:ext cx="1755775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117" y="1696016"/>
            <a:ext cx="352583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5" descr="\\win.desy.de\home\fsfhh\My Documents\work\Dosi_XFEL\design\testboard\pict\IMG_108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650" y="1103085"/>
            <a:ext cx="248761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6231" y="1074741"/>
            <a:ext cx="4044697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/>
              <a:t>Beam Loss Monitor</a:t>
            </a:r>
          </a:p>
          <a:p>
            <a:pPr>
              <a:buNone/>
            </a:pPr>
            <a:r>
              <a:rPr lang="en-US" sz="1800" dirty="0" smtClean="0"/>
              <a:t>(input for Machine Protection System)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4079650" y="2177114"/>
            <a:ext cx="2492990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err="1" smtClean="0"/>
              <a:t>Dosimetry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(equipment </a:t>
            </a:r>
            <a:r>
              <a:rPr lang="en-US" sz="1800" dirty="0"/>
              <a:t>p</a:t>
            </a:r>
            <a:r>
              <a:rPr lang="en-US" sz="1800" dirty="0" smtClean="0"/>
              <a:t>rotection)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6903255" y="2831873"/>
            <a:ext cx="1787669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/>
              <a:t>Current Monitor</a:t>
            </a:r>
          </a:p>
          <a:p>
            <a:pPr>
              <a:buNone/>
            </a:pPr>
            <a:r>
              <a:rPr lang="en-US" sz="1800" dirty="0" smtClean="0"/>
              <a:t>(also MPS)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2395993" y="4825971"/>
            <a:ext cx="239372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/>
              <a:t>Dark Current Monitor</a:t>
            </a:r>
          </a:p>
          <a:p>
            <a:pPr>
              <a:buNone/>
            </a:pPr>
            <a:r>
              <a:rPr lang="en-US" sz="1800" dirty="0" smtClean="0"/>
              <a:t>(also very sensitive charge monitor)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6890" y="4601482"/>
            <a:ext cx="1550372" cy="153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750278" y="4879673"/>
            <a:ext cx="239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/>
              <a:t>Beam Position Monitor</a:t>
            </a:r>
          </a:p>
        </p:txBody>
      </p:sp>
    </p:spTree>
    <p:extLst>
      <p:ext uri="{BB962C8B-B14F-4D97-AF65-F5344CB8AC3E}">
        <p14:creationId xmlns:p14="http://schemas.microsoft.com/office/powerpoint/2010/main" val="401139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Interlock Areas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42" y="1206035"/>
            <a:ext cx="8948423" cy="51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92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AAD5B00-7761-4F8D-B875-612C8D23D8BF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40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0" y="6505575"/>
            <a:ext cx="5702300" cy="2667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sz="800" dirty="0" smtClean="0"/>
              <a:t>Dirk </a:t>
            </a:r>
            <a:r>
              <a:rPr lang="en-GB" sz="800" dirty="0" err="1" smtClean="0"/>
              <a:t>Nölle</a:t>
            </a:r>
            <a:r>
              <a:rPr lang="en-GB" sz="800" dirty="0" smtClean="0"/>
              <a:t>, DESY, XFEL MAC, Nov. 2013</a:t>
            </a:r>
          </a:p>
        </p:txBody>
      </p:sp>
      <p:grpSp>
        <p:nvGrpSpPr>
          <p:cNvPr id="32772" name="Group 3"/>
          <p:cNvGrpSpPr>
            <a:grpSpLocks/>
          </p:cNvGrpSpPr>
          <p:nvPr/>
        </p:nvGrpSpPr>
        <p:grpSpPr bwMode="auto">
          <a:xfrm>
            <a:off x="261938" y="700088"/>
            <a:ext cx="8855075" cy="2663825"/>
            <a:chOff x="249" y="482"/>
            <a:chExt cx="5578" cy="1678"/>
          </a:xfrm>
        </p:grpSpPr>
        <p:pic>
          <p:nvPicPr>
            <p:cNvPr id="32833" name="Picture 4" descr="XFEL beam_scaled_100"/>
            <p:cNvPicPr preferRelativeResize="0"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19"/>
              <a:ext cx="5307" cy="1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34" name="Line 5"/>
            <p:cNvSpPr>
              <a:spLocks noChangeShapeType="1"/>
            </p:cNvSpPr>
            <p:nvPr/>
          </p:nvSpPr>
          <p:spPr bwMode="auto">
            <a:xfrm>
              <a:off x="748" y="482"/>
              <a:ext cx="0" cy="40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35" name="Line 6"/>
            <p:cNvSpPr>
              <a:spLocks noChangeShapeType="1"/>
            </p:cNvSpPr>
            <p:nvPr/>
          </p:nvSpPr>
          <p:spPr bwMode="auto">
            <a:xfrm>
              <a:off x="884" y="527"/>
              <a:ext cx="0" cy="40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36" name="Line 7"/>
            <p:cNvSpPr>
              <a:spLocks noChangeShapeType="1"/>
            </p:cNvSpPr>
            <p:nvPr/>
          </p:nvSpPr>
          <p:spPr bwMode="auto">
            <a:xfrm>
              <a:off x="1111" y="572"/>
              <a:ext cx="0" cy="40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37" name="Line 8"/>
            <p:cNvSpPr>
              <a:spLocks noChangeShapeType="1"/>
            </p:cNvSpPr>
            <p:nvPr/>
          </p:nvSpPr>
          <p:spPr bwMode="auto">
            <a:xfrm>
              <a:off x="2548" y="890"/>
              <a:ext cx="0" cy="40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38" name="Line 9"/>
            <p:cNvSpPr>
              <a:spLocks noChangeShapeType="1"/>
            </p:cNvSpPr>
            <p:nvPr/>
          </p:nvSpPr>
          <p:spPr bwMode="auto">
            <a:xfrm>
              <a:off x="3016" y="936"/>
              <a:ext cx="0" cy="40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39" name="Line 10"/>
            <p:cNvSpPr>
              <a:spLocks noChangeShapeType="1"/>
            </p:cNvSpPr>
            <p:nvPr/>
          </p:nvSpPr>
          <p:spPr bwMode="auto">
            <a:xfrm flipV="1">
              <a:off x="3016" y="1570"/>
              <a:ext cx="0" cy="36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40" name="Line 11"/>
            <p:cNvSpPr>
              <a:spLocks noChangeShapeType="1"/>
            </p:cNvSpPr>
            <p:nvPr/>
          </p:nvSpPr>
          <p:spPr bwMode="auto">
            <a:xfrm>
              <a:off x="3527" y="709"/>
              <a:ext cx="0" cy="40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41" name="Text Box 12"/>
            <p:cNvSpPr txBox="1">
              <a:spLocks noChangeArrowheads="1"/>
            </p:cNvSpPr>
            <p:nvPr/>
          </p:nvSpPr>
          <p:spPr bwMode="auto">
            <a:xfrm>
              <a:off x="3618" y="799"/>
              <a:ext cx="220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400" b="1" dirty="0" smtClean="0"/>
                <a:t>Emittance </a:t>
              </a:r>
              <a:r>
                <a:rPr lang="en-US" sz="1400" b="1" dirty="0" smtClean="0"/>
                <a:t>Measurements</a:t>
              </a:r>
              <a:endParaRPr lang="en-US" sz="1400" b="1" dirty="0"/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400" dirty="0" smtClean="0"/>
                <a:t>3 or 4 </a:t>
              </a:r>
              <a:r>
                <a:rPr lang="en-US" sz="1400" dirty="0"/>
                <a:t>stations with known phase </a:t>
              </a:r>
              <a:r>
                <a:rPr lang="en-US" sz="1400" dirty="0" smtClean="0"/>
                <a:t>advance</a:t>
              </a:r>
              <a:endParaRPr lang="en-US" sz="1400" dirty="0"/>
            </a:p>
          </p:txBody>
        </p:sp>
      </p:grpSp>
      <p:graphicFrame>
        <p:nvGraphicFramePr>
          <p:cNvPr id="663621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950585"/>
              </p:ext>
            </p:extLst>
          </p:nvPr>
        </p:nvGraphicFramePr>
        <p:xfrm>
          <a:off x="179388" y="2809875"/>
          <a:ext cx="3263900" cy="3250407"/>
        </p:xfrm>
        <a:graphic>
          <a:graphicData uri="http://schemas.openxmlformats.org/drawingml/2006/table">
            <a:tbl>
              <a:tblPr/>
              <a:tblGrid>
                <a:gridCol w="1256506"/>
                <a:gridCol w="564356"/>
                <a:gridCol w="728663"/>
                <a:gridCol w="714375"/>
              </a:tblGrid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112" charset="-128"/>
                          <a:cs typeface="Times New Roman" pitchFamily="18" charset="0"/>
                        </a:rPr>
                        <a:t>Section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112" charset="-128"/>
                          <a:cs typeface="Times New Roman" pitchFamily="18" charset="0"/>
                        </a:rPr>
                        <a:t>Screen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112" charset="-128"/>
                          <a:cs typeface="Times New Roman" pitchFamily="18" charset="0"/>
                        </a:rPr>
                        <a:t>Screen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11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112" charset="-128"/>
                          <a:cs typeface="Times New Roman" pitchFamily="18" charset="0"/>
                        </a:rPr>
                        <a:t>Off Axis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112" charset="-128"/>
                          <a:cs typeface="Times New Roman" pitchFamily="18" charset="0"/>
                        </a:rPr>
                        <a:t>Wire-scanners</a:t>
                      </a:r>
                      <a:endParaRPr kumimoji="0" lang="de-DE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112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112" charset="-128"/>
                          <a:cs typeface="Times New Roman" pitchFamily="18" charset="0"/>
                        </a:rPr>
                        <a:t>(WS)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112" charset="-128"/>
                          <a:cs typeface="Times New Roman" pitchFamily="18" charset="0"/>
                        </a:rPr>
                        <a:t>Injector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112" charset="-128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112" charset="-128"/>
                          <a:cs typeface="Times New Roman" pitchFamily="18" charset="0"/>
                        </a:rPr>
                        <a:t>4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112" charset="-128"/>
                          <a:cs typeface="Times New Roman" pitchFamily="18" charset="0"/>
                        </a:rPr>
                        <a:t>0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112" charset="-128"/>
                          <a:cs typeface="Times New Roman" pitchFamily="18" charset="0"/>
                        </a:rPr>
                        <a:t>BC1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112" charset="-128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112" charset="-128"/>
                          <a:cs typeface="Times New Roman" pitchFamily="18" charset="0"/>
                        </a:rPr>
                        <a:t>4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112" charset="-128"/>
                          <a:cs typeface="Times New Roman" pitchFamily="18" charset="0"/>
                        </a:rPr>
                        <a:t>0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112" charset="-128"/>
                          <a:cs typeface="Times New Roman" pitchFamily="18" charset="0"/>
                        </a:rPr>
                        <a:t>BC2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112" charset="-128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112" charset="-128"/>
                          <a:cs typeface="Times New Roman" pitchFamily="18" charset="0"/>
                        </a:rPr>
                        <a:t>4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112" charset="-128"/>
                          <a:cs typeface="Times New Roman" pitchFamily="18" charset="0"/>
                        </a:rPr>
                        <a:t>0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112" charset="-128"/>
                          <a:cs typeface="Times New Roman" pitchFamily="18" charset="0"/>
                        </a:rPr>
                        <a:t>Collimator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112" charset="-128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/>
                          <a:ea typeface="ＭＳ Ｐゴシック" pitchFamily="112" charset="-128"/>
                          <a:cs typeface="Times New Roman" pitchFamily="18" charset="0"/>
                        </a:rPr>
                        <a:t> 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112" charset="-128"/>
                          <a:cs typeface="Times New Roman" pitchFamily="18" charset="0"/>
                        </a:rPr>
                        <a:t>3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112" charset="-128"/>
                          <a:cs typeface="Times New Roman" pitchFamily="18" charset="0"/>
                        </a:rPr>
                        <a:t>Beam Distribution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112" charset="-128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/>
                          <a:ea typeface="ＭＳ Ｐゴシック" pitchFamily="112" charset="-128"/>
                          <a:cs typeface="Times New Roman" pitchFamily="18" charset="0"/>
                        </a:rPr>
                        <a:t> 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/>
                          <a:ea typeface="ＭＳ Ｐゴシック" pitchFamily="112" charset="-128"/>
                          <a:cs typeface="Times New Roman" pitchFamily="18" charset="0"/>
                        </a:rPr>
                        <a:t> 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112" charset="-128"/>
                          <a:cs typeface="Times New Roman" pitchFamily="18" charset="0"/>
                        </a:rPr>
                        <a:t>Undulator Lines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112" charset="-128"/>
                          <a:cs typeface="Times New Roman" pitchFamily="18" charset="0"/>
                        </a:rPr>
                        <a:t> 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/>
                          <a:ea typeface="ＭＳ Ｐゴシック" pitchFamily="112" charset="-128"/>
                          <a:cs typeface="Times New Roman" pitchFamily="18" charset="0"/>
                        </a:rPr>
                        <a:t> 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112" charset="-128"/>
                          <a:cs typeface="Times New Roman" pitchFamily="18" charset="0"/>
                        </a:rPr>
                        <a:t>3 x 3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112" charset="-128"/>
                          <a:cs typeface="Times New Roman" pitchFamily="18" charset="0"/>
                        </a:rPr>
                        <a:t>Chicanes</a:t>
                      </a:r>
                      <a:endParaRPr kumimoji="0" lang="de-DE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112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112" charset="-128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DE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112" charset="-128"/>
                          <a:cs typeface="Times New Roman" pitchFamily="18" charset="0"/>
                        </a:rPr>
                        <a:t>Dump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112" charset="-128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/>
                          <a:ea typeface="ＭＳ Ｐゴシック" pitchFamily="112" charset="-128"/>
                          <a:cs typeface="Times New Roman" pitchFamily="18" charset="0"/>
                        </a:rPr>
                        <a:t> 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DE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112" charset="-128"/>
                          <a:cs typeface="Times New Roman" pitchFamily="18" charset="0"/>
                        </a:rPr>
                        <a:t>Photon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112" charset="-128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112" charset="-128"/>
                          <a:cs typeface="Times New Roman" pitchFamily="18" charset="0"/>
                        </a:rPr>
                        <a:t>Total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112" charset="-128"/>
                          <a:cs typeface="Times New Roman" pitchFamily="18" charset="0"/>
                        </a:rPr>
                        <a:t>49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112" charset="-128"/>
                          <a:cs typeface="Times New Roman" pitchFamily="18" charset="0"/>
                        </a:rPr>
                        <a:t>12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112" charset="-128"/>
                          <a:cs typeface="Times New Roman" pitchFamily="18" charset="0"/>
                        </a:rPr>
                        <a:t>12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32" name="Titel 1"/>
          <p:cNvSpPr txBox="1">
            <a:spLocks/>
          </p:cNvSpPr>
          <p:nvPr/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chemeClr val="bg1"/>
                </a:solidFill>
              </a:rPr>
              <a:t>Beam Size Measurement: Hot Spots</a:t>
            </a: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V="1">
            <a:off x="5199856" y="2343944"/>
            <a:ext cx="0" cy="5762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9" name="Gruppieren 41"/>
          <p:cNvGrpSpPr/>
          <p:nvPr/>
        </p:nvGrpSpPr>
        <p:grpSpPr>
          <a:xfrm>
            <a:off x="4040691" y="3316541"/>
            <a:ext cx="5205413" cy="1868480"/>
            <a:chOff x="10286167" y="8233327"/>
            <a:chExt cx="7688823" cy="3014115"/>
          </a:xfrm>
        </p:grpSpPr>
        <p:cxnSp>
          <p:nvCxnSpPr>
            <p:cNvPr id="20" name="Gerade Verbindung mit Pfeil 42"/>
            <p:cNvCxnSpPr/>
            <p:nvPr/>
          </p:nvCxnSpPr>
          <p:spPr bwMode="auto">
            <a:xfrm>
              <a:off x="14252603" y="10332068"/>
              <a:ext cx="5400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Gerade Verbindung mit Pfeil 43"/>
            <p:cNvCxnSpPr/>
            <p:nvPr/>
          </p:nvCxnSpPr>
          <p:spPr bwMode="auto">
            <a:xfrm>
              <a:off x="12789843" y="10633939"/>
              <a:ext cx="5400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 Verbindung mit Pfeil 44"/>
            <p:cNvCxnSpPr/>
            <p:nvPr/>
          </p:nvCxnSpPr>
          <p:spPr bwMode="auto">
            <a:xfrm>
              <a:off x="11363923" y="10994706"/>
              <a:ext cx="5400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3" name="Gruppieren 45"/>
            <p:cNvGrpSpPr/>
            <p:nvPr/>
          </p:nvGrpSpPr>
          <p:grpSpPr>
            <a:xfrm>
              <a:off x="10286167" y="8233327"/>
              <a:ext cx="7688823" cy="3014115"/>
              <a:chOff x="10286167" y="8233327"/>
              <a:chExt cx="7688823" cy="3014115"/>
            </a:xfrm>
          </p:grpSpPr>
          <p:pic>
            <p:nvPicPr>
              <p:cNvPr id="24" name="Picture 4148" descr="H:\Privat\Desy\Paper\Latex\MOPME010\Bilder\Schirm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0286167" y="8233327"/>
                <a:ext cx="5244179" cy="17317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 Box 29"/>
              <p:cNvSpPr txBox="1">
                <a:spLocks noChangeArrowheads="1"/>
              </p:cNvSpPr>
              <p:nvPr/>
            </p:nvSpPr>
            <p:spPr bwMode="auto">
              <a:xfrm>
                <a:off x="13329843" y="10474537"/>
                <a:ext cx="3839174" cy="4468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buNone/>
                  <a:defRPr/>
                </a:pPr>
                <a:r>
                  <a:rPr lang="de-DE" sz="1050" dirty="0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200µm </a:t>
                </a:r>
                <a:r>
                  <a:rPr lang="de-DE" sz="1050" dirty="0" err="1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thick</a:t>
                </a:r>
                <a:r>
                  <a:rPr lang="de-DE" sz="1050" dirty="0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LYSO Screen (ON-Axis</a:t>
                </a:r>
                <a:r>
                  <a:rPr lang="de-DE" sz="1200" dirty="0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)</a:t>
                </a:r>
                <a:endParaRPr lang="en-GB" sz="1200" dirty="0"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</p:txBody>
          </p:sp>
          <p:cxnSp>
            <p:nvCxnSpPr>
              <p:cNvPr id="26" name="Gerade Verbindung 48"/>
              <p:cNvCxnSpPr/>
              <p:nvPr/>
            </p:nvCxnSpPr>
            <p:spPr bwMode="auto">
              <a:xfrm>
                <a:off x="14252603" y="9617643"/>
                <a:ext cx="0" cy="720000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Gerade Verbindung 49"/>
              <p:cNvCxnSpPr/>
              <p:nvPr/>
            </p:nvCxnSpPr>
            <p:spPr bwMode="auto">
              <a:xfrm>
                <a:off x="12784821" y="9560019"/>
                <a:ext cx="0" cy="1080000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Gerade Verbindung 50"/>
              <p:cNvCxnSpPr/>
              <p:nvPr/>
            </p:nvCxnSpPr>
            <p:spPr bwMode="auto">
              <a:xfrm>
                <a:off x="11363923" y="9560019"/>
                <a:ext cx="0" cy="1440000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9" name="Text Box 29"/>
              <p:cNvSpPr txBox="1">
                <a:spLocks noChangeArrowheads="1"/>
              </p:cNvSpPr>
              <p:nvPr/>
            </p:nvSpPr>
            <p:spPr bwMode="auto">
              <a:xfrm>
                <a:off x="11902148" y="10825429"/>
                <a:ext cx="4691352" cy="4220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buNone/>
                  <a:defRPr/>
                </a:pPr>
                <a:r>
                  <a:rPr lang="de-DE" sz="1050" dirty="0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2 half 200µm </a:t>
                </a:r>
                <a:r>
                  <a:rPr lang="de-DE" sz="1050" dirty="0" err="1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thick</a:t>
                </a:r>
                <a:r>
                  <a:rPr lang="de-DE" sz="1050" dirty="0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LYSO Screens (OFF-Axis)</a:t>
                </a:r>
                <a:endParaRPr lang="en-GB" sz="1050" dirty="0"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30" name="Text Box 29"/>
              <p:cNvSpPr txBox="1">
                <a:spLocks noChangeArrowheads="1"/>
              </p:cNvSpPr>
              <p:nvPr/>
            </p:nvSpPr>
            <p:spPr bwMode="auto">
              <a:xfrm>
                <a:off x="14860001" y="10122756"/>
                <a:ext cx="3114989" cy="4220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buNone/>
                  <a:defRPr/>
                </a:pPr>
                <a:r>
                  <a:rPr lang="de-DE" sz="1050" dirty="0" err="1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Dot</a:t>
                </a:r>
                <a:r>
                  <a:rPr lang="de-DE" sz="1050" dirty="0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r>
                  <a:rPr lang="de-DE" sz="1050" dirty="0" err="1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Grid</a:t>
                </a:r>
                <a:r>
                  <a:rPr lang="de-DE" sz="1050" dirty="0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Target(</a:t>
                </a:r>
                <a:r>
                  <a:rPr lang="de-DE" sz="1050" dirty="0" err="1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spot</a:t>
                </a:r>
                <a:r>
                  <a:rPr lang="de-DE" sz="1050" dirty="0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Ø .50mm)</a:t>
                </a:r>
                <a:endParaRPr lang="en-GB" sz="1050" dirty="0"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</p:txBody>
          </p:sp>
        </p:grpSp>
      </p:grpSp>
      <p:pic>
        <p:nvPicPr>
          <p:cNvPr id="31" name="Grafik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748" y="4397859"/>
            <a:ext cx="1310909" cy="196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1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Collimation and Distribution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347788"/>
            <a:ext cx="4567541" cy="4459287"/>
          </a:xfrm>
        </p:spPr>
        <p:txBody>
          <a:bodyPr/>
          <a:lstStyle/>
          <a:p>
            <a:r>
              <a:rPr lang="en-GB" sz="2000" dirty="0" smtClean="0"/>
              <a:t>Beam distribution after main collimation system runs three beam lines in parallel (Dump, North – SASE1&amp;SASE3, South – SASE2)</a:t>
            </a:r>
          </a:p>
          <a:p>
            <a:r>
              <a:rPr lang="en-GB" sz="2000" dirty="0" smtClean="0"/>
              <a:t>Kicker-Septa combinations allow flexible distribution to all beam lines </a:t>
            </a:r>
          </a:p>
          <a:p>
            <a:r>
              <a:rPr lang="en-GB" sz="2000" dirty="0" smtClean="0"/>
              <a:t>For the beginning straight beam pass to SASE1&amp;SASE3, no fast elements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</p:spPr>
        <p:txBody>
          <a:bodyPr/>
          <a:lstStyle/>
          <a:p>
            <a:fld id="{5D518E81-CA98-483E-BA30-586BB5DF9225}" type="slidenum">
              <a:rPr lang="en-GB" smtClean="0"/>
              <a:pPr/>
              <a:t>41</a:t>
            </a:fld>
            <a:endParaRPr lang="en-GB"/>
          </a:p>
        </p:txBody>
      </p:sp>
      <p:pic>
        <p:nvPicPr>
          <p:cNvPr id="5122" name="Picture 2" descr="C:\Users\wdecking\Desktop\large\20161011-MX2_993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8854" y="1093685"/>
            <a:ext cx="4198546" cy="279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wdecking\Desktop\large\20161004-MX2_9347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28854" y="3974910"/>
            <a:ext cx="4198546" cy="246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98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Reminder: Special Time Structure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8588" y="1362075"/>
            <a:ext cx="8448675" cy="445928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10 RF pulses per second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Each pulse with up to 2700 bunches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3F5AD-B768-4BD1-BFC6-9F80796D57FA}" type="slidenum">
              <a:rPr lang="en-GB" smtClean="0"/>
              <a:pPr/>
              <a:t>42</a:t>
            </a:fld>
            <a:endParaRPr lang="en-GB"/>
          </a:p>
        </p:txBody>
      </p:sp>
      <p:pic>
        <p:nvPicPr>
          <p:cNvPr id="3" name="Picture 5" descr="Figure_4_xfel_time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051" y="2351088"/>
            <a:ext cx="6240260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53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</a:t>
            </a:r>
            <a:r>
              <a:rPr lang="en-US" dirty="0" smtClean="0"/>
              <a:t>Repetition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41" y="1136122"/>
            <a:ext cx="8893664" cy="938212"/>
          </a:xfrm>
        </p:spPr>
        <p:txBody>
          <a:bodyPr/>
          <a:lstStyle/>
          <a:p>
            <a:r>
              <a:rPr lang="en-US" sz="2000" dirty="0" smtClean="0"/>
              <a:t>Linac  </a:t>
            </a:r>
            <a:r>
              <a:rPr lang="en-US" sz="2000" dirty="0"/>
              <a:t>will be operated with several tens of bunches (not single bunch) as fast as </a:t>
            </a:r>
            <a:r>
              <a:rPr lang="en-US" sz="2000" dirty="0" smtClean="0"/>
              <a:t>possible</a:t>
            </a:r>
          </a:p>
          <a:p>
            <a:r>
              <a:rPr lang="en-US" sz="2000" dirty="0" smtClean="0"/>
              <a:t>RF pulse length can be varied </a:t>
            </a:r>
          </a:p>
          <a:p>
            <a:r>
              <a:rPr lang="en-US" sz="2000" dirty="0" smtClean="0"/>
              <a:t>Initially possible repetition rates (injector laser)</a:t>
            </a:r>
          </a:p>
          <a:p>
            <a:endParaRPr lang="en-US" sz="2000" dirty="0"/>
          </a:p>
          <a:p>
            <a:pPr marL="301625" lvl="1" indent="0">
              <a:buNone/>
            </a:pPr>
            <a:r>
              <a:rPr lang="en-US" sz="2000" dirty="0" smtClean="0"/>
              <a:t>  </a:t>
            </a:r>
            <a:endParaRPr lang="de-DE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98EE16-07B0-443F-BE2C-70FE5F3E1338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3335363"/>
              </p:ext>
            </p:extLst>
          </p:nvPr>
        </p:nvGraphicFramePr>
        <p:xfrm>
          <a:off x="186266" y="2528603"/>
          <a:ext cx="8492068" cy="2093139"/>
        </p:xfrm>
        <a:graphic>
          <a:graphicData uri="http://schemas.openxmlformats.org/drawingml/2006/table">
            <a:tbl>
              <a:tblPr firstRow="1" firstCol="1" bandRow="1"/>
              <a:tblGrid>
                <a:gridCol w="762001"/>
                <a:gridCol w="2831525"/>
                <a:gridCol w="2657317"/>
                <a:gridCol w="2241225"/>
              </a:tblGrid>
              <a:tr h="466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+mn-lt"/>
                          <a:ea typeface="Times New Roman"/>
                        </a:rPr>
                        <a:t>n</a:t>
                      </a:r>
                      <a:endParaRPr lang="en-US" sz="2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bunch repetition frequency [MHz</a:t>
                      </a:r>
                      <a:r>
                        <a:rPr lang="en-US" sz="2000" b="0" dirty="0" smtClean="0">
                          <a:effectLst/>
                          <a:latin typeface="+mn-lt"/>
                          <a:ea typeface="Times New Roman"/>
                        </a:rPr>
                        <a:t>]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(=1.3GHz/(n*144) with n&gt;=2 and even)</a:t>
                      </a:r>
                      <a:endParaRPr lang="en-US" sz="11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+mn-lt"/>
                          <a:ea typeface="Times New Roman"/>
                        </a:rPr>
                        <a:t>bunch spacing [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ns]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+mn-lt"/>
                          <a:ea typeface="Times New Roman"/>
                        </a:rPr>
                        <a:t>max # of bunches 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in 600 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Times New Roman"/>
                        </a:rPr>
                        <a:t>μs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 train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261748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4.514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n-lt"/>
                          <a:ea typeface="Times New Roman"/>
                        </a:rPr>
                        <a:t>222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n-lt"/>
                          <a:ea typeface="Times New Roman"/>
                        </a:rPr>
                        <a:t>2700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261748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1.128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+mn-lt"/>
                          <a:ea typeface="Times New Roman"/>
                        </a:rPr>
                        <a:t>886</a:t>
                      </a:r>
                      <a:endParaRPr lang="en-US" sz="2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+mn-lt"/>
                          <a:ea typeface="Times New Roman"/>
                        </a:rPr>
                        <a:t>670</a:t>
                      </a:r>
                      <a:endParaRPr lang="en-US" sz="2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261748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0.1003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10000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2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3F5AD-B768-4BD1-BFC6-9F80796D57FA}" type="slidenum">
              <a:rPr lang="en-GB" smtClean="0">
                <a:solidFill>
                  <a:srgbClr val="FFFFFF"/>
                </a:solidFill>
              </a:rPr>
              <a:pPr/>
              <a:t>44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Distribution</a:t>
            </a:r>
            <a:endParaRPr lang="en-US" dirty="0"/>
          </a:p>
        </p:txBody>
      </p: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695065" y="2580594"/>
            <a:ext cx="7108032" cy="1662113"/>
            <a:chOff x="3177515" y="3118757"/>
            <a:chExt cx="4738688" cy="1108075"/>
          </a:xfrm>
        </p:grpSpPr>
        <p:sp>
          <p:nvSpPr>
            <p:cNvPr id="3" name="Line 32"/>
            <p:cNvSpPr>
              <a:spLocks noChangeShapeType="1"/>
            </p:cNvSpPr>
            <p:nvPr/>
          </p:nvSpPr>
          <p:spPr bwMode="auto">
            <a:xfrm rot="20932690" flipV="1">
              <a:off x="6687478" y="3223532"/>
              <a:ext cx="1201737" cy="190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4" name="Rectangle 31"/>
            <p:cNvSpPr>
              <a:spLocks noChangeArrowheads="1"/>
            </p:cNvSpPr>
            <p:nvPr/>
          </p:nvSpPr>
          <p:spPr bwMode="auto">
            <a:xfrm rot="20932690">
              <a:off x="6711290" y="3275920"/>
              <a:ext cx="73025" cy="14446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6784315" y="3271157"/>
              <a:ext cx="506413" cy="144463"/>
              <a:chOff x="13737" y="9405"/>
              <a:chExt cx="798" cy="228"/>
            </a:xfrm>
          </p:grpSpPr>
          <p:sp>
            <p:nvSpPr>
              <p:cNvPr id="6" name="Line 30"/>
              <p:cNvSpPr>
                <a:spLocks noChangeShapeType="1"/>
              </p:cNvSpPr>
              <p:nvPr/>
            </p:nvSpPr>
            <p:spPr bwMode="auto">
              <a:xfrm flipV="1">
                <a:off x="13737" y="9519"/>
                <a:ext cx="57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  <p:sp>
            <p:nvSpPr>
              <p:cNvPr id="7" name="Rectangle 29"/>
              <p:cNvSpPr>
                <a:spLocks noChangeArrowheads="1"/>
              </p:cNvSpPr>
              <p:nvPr/>
            </p:nvSpPr>
            <p:spPr bwMode="auto">
              <a:xfrm>
                <a:off x="14307" y="9405"/>
                <a:ext cx="228" cy="228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</p:grpSp>
        <p:sp>
          <p:nvSpPr>
            <p:cNvPr id="8" name="Line 27"/>
            <p:cNvSpPr>
              <a:spLocks noChangeShapeType="1"/>
            </p:cNvSpPr>
            <p:nvPr/>
          </p:nvSpPr>
          <p:spPr bwMode="auto">
            <a:xfrm rot="21592690">
              <a:off x="6149315" y="3468007"/>
              <a:ext cx="17145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9" name="Line 26"/>
            <p:cNvSpPr>
              <a:spLocks noChangeShapeType="1"/>
            </p:cNvSpPr>
            <p:nvPr/>
          </p:nvSpPr>
          <p:spPr bwMode="auto">
            <a:xfrm rot="21592690" flipH="1">
              <a:off x="5234915" y="3469595"/>
              <a:ext cx="914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 rot="21592692">
              <a:off x="5692115" y="3868057"/>
              <a:ext cx="21717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1" name="Rectangle 24"/>
            <p:cNvSpPr>
              <a:spLocks noChangeArrowheads="1"/>
            </p:cNvSpPr>
            <p:nvPr/>
          </p:nvSpPr>
          <p:spPr bwMode="auto">
            <a:xfrm rot="21592692">
              <a:off x="5696878" y="3799795"/>
              <a:ext cx="73025" cy="14446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2" name="Line 23"/>
            <p:cNvSpPr>
              <a:spLocks noChangeShapeType="1"/>
            </p:cNvSpPr>
            <p:nvPr/>
          </p:nvSpPr>
          <p:spPr bwMode="auto">
            <a:xfrm rot="21592692" flipH="1">
              <a:off x="3891890" y="3874407"/>
              <a:ext cx="18002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3" name="Line 22"/>
            <p:cNvSpPr>
              <a:spLocks noChangeShapeType="1"/>
            </p:cNvSpPr>
            <p:nvPr/>
          </p:nvSpPr>
          <p:spPr bwMode="auto">
            <a:xfrm flipH="1">
              <a:off x="3177515" y="3833132"/>
              <a:ext cx="4635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 rot="720000">
              <a:off x="6949415" y="4217307"/>
              <a:ext cx="9144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5" name="Rectangle 20"/>
            <p:cNvSpPr>
              <a:spLocks noChangeArrowheads="1"/>
            </p:cNvSpPr>
            <p:nvPr/>
          </p:nvSpPr>
          <p:spPr bwMode="auto">
            <a:xfrm rot="720000">
              <a:off x="6935128" y="4052207"/>
              <a:ext cx="73025" cy="1444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grpSp>
          <p:nvGrpSpPr>
            <p:cNvPr id="16" name="Group 17"/>
            <p:cNvGrpSpPr>
              <a:grpSpLocks/>
            </p:cNvGrpSpPr>
            <p:nvPr/>
          </p:nvGrpSpPr>
          <p:grpSpPr bwMode="auto">
            <a:xfrm>
              <a:off x="7011328" y="4055382"/>
              <a:ext cx="506412" cy="144463"/>
              <a:chOff x="13737" y="9405"/>
              <a:chExt cx="798" cy="228"/>
            </a:xfrm>
          </p:grpSpPr>
          <p:sp>
            <p:nvSpPr>
              <p:cNvPr id="17" name="Line 19"/>
              <p:cNvSpPr>
                <a:spLocks noChangeShapeType="1"/>
              </p:cNvSpPr>
              <p:nvPr/>
            </p:nvSpPr>
            <p:spPr bwMode="auto">
              <a:xfrm flipV="1">
                <a:off x="13737" y="9519"/>
                <a:ext cx="57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>
                <a:off x="14307" y="9405"/>
                <a:ext cx="228" cy="228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</p:grp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rot="720000" flipH="1">
              <a:off x="5763553" y="3995057"/>
              <a:ext cx="118586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 rot="720000" flipV="1">
              <a:off x="6115978" y="3969657"/>
              <a:ext cx="796925" cy="1143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 rot="20700000" flipH="1">
              <a:off x="3918878" y="3644220"/>
              <a:ext cx="1306512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 rot="20689193">
              <a:off x="5126965" y="3118757"/>
              <a:ext cx="2789238" cy="15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 rot="20700000" flipV="1">
              <a:off x="5168240" y="3407682"/>
              <a:ext cx="73025" cy="1444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 rot="20700000">
              <a:off x="4123665" y="3572782"/>
              <a:ext cx="1000125" cy="1143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4110965" y="3825195"/>
              <a:ext cx="1009650" cy="1143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 rot="43192690">
              <a:off x="5511140" y="3406095"/>
              <a:ext cx="409575" cy="114300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 rot="20932690" flipH="1">
              <a:off x="6138203" y="3414032"/>
              <a:ext cx="5810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 rot="85732690">
              <a:off x="6416015" y="3321957"/>
              <a:ext cx="288925" cy="114300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 rot="43192690">
              <a:off x="6077878" y="3407682"/>
              <a:ext cx="73025" cy="1444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30" name="Line 5"/>
            <p:cNvSpPr>
              <a:spLocks noChangeShapeType="1"/>
            </p:cNvSpPr>
            <p:nvPr/>
          </p:nvSpPr>
          <p:spPr bwMode="auto">
            <a:xfrm rot="1553619" flipV="1">
              <a:off x="3717265" y="4020457"/>
              <a:ext cx="5476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 rot="23153619">
              <a:off x="4209390" y="4082370"/>
              <a:ext cx="144463" cy="144462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32" name="Rectangle 3"/>
            <p:cNvSpPr>
              <a:spLocks noChangeArrowheads="1"/>
            </p:cNvSpPr>
            <p:nvPr/>
          </p:nvSpPr>
          <p:spPr bwMode="auto">
            <a:xfrm rot="43192690">
              <a:off x="3641065" y="3756932"/>
              <a:ext cx="304800" cy="1444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00045" y="3379143"/>
            <a:ext cx="1077913" cy="200025"/>
            <a:chOff x="1173183" y="1618342"/>
            <a:chExt cx="1077913" cy="200025"/>
          </a:xfrm>
        </p:grpSpPr>
        <p:sp>
          <p:nvSpPr>
            <p:cNvPr id="33" name="Line 74"/>
            <p:cNvSpPr>
              <a:spLocks noChangeShapeType="1"/>
            </p:cNvSpPr>
            <p:nvPr/>
          </p:nvSpPr>
          <p:spPr bwMode="auto">
            <a:xfrm>
              <a:off x="1173183" y="1818367"/>
              <a:ext cx="1077913" cy="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34" name="Rectangle 75"/>
            <p:cNvSpPr>
              <a:spLocks noChangeArrowheads="1"/>
            </p:cNvSpPr>
            <p:nvPr/>
          </p:nvSpPr>
          <p:spPr bwMode="auto">
            <a:xfrm>
              <a:off x="1277958" y="1618342"/>
              <a:ext cx="796925" cy="20002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</p:grp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61748"/>
              </a:solidFill>
            </a:endParaRPr>
          </a:p>
        </p:txBody>
      </p:sp>
      <p:sp>
        <p:nvSpPr>
          <p:cNvPr id="42" name="Line 74"/>
          <p:cNvSpPr>
            <a:spLocks noChangeShapeType="1"/>
          </p:cNvSpPr>
          <p:nvPr/>
        </p:nvSpPr>
        <p:spPr bwMode="auto">
          <a:xfrm>
            <a:off x="2577840" y="4079960"/>
            <a:ext cx="1077913" cy="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43" name="Rectangle 75"/>
          <p:cNvSpPr>
            <a:spLocks noChangeArrowheads="1"/>
          </p:cNvSpPr>
          <p:nvPr/>
        </p:nvSpPr>
        <p:spPr bwMode="auto">
          <a:xfrm>
            <a:off x="2682615" y="3879935"/>
            <a:ext cx="796925" cy="20002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45" name="Line 74"/>
          <p:cNvSpPr>
            <a:spLocks noChangeShapeType="1"/>
          </p:cNvSpPr>
          <p:nvPr/>
        </p:nvSpPr>
        <p:spPr bwMode="auto">
          <a:xfrm rot="20546529">
            <a:off x="2104000" y="3211049"/>
            <a:ext cx="1077913" cy="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46" name="Rectangle 75"/>
          <p:cNvSpPr>
            <a:spLocks noChangeArrowheads="1"/>
          </p:cNvSpPr>
          <p:nvPr/>
        </p:nvSpPr>
        <p:spPr bwMode="auto">
          <a:xfrm rot="20546529">
            <a:off x="2180268" y="3026458"/>
            <a:ext cx="796925" cy="20002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48" name="Line 74"/>
          <p:cNvSpPr>
            <a:spLocks noChangeShapeType="1"/>
          </p:cNvSpPr>
          <p:nvPr/>
        </p:nvSpPr>
        <p:spPr bwMode="auto">
          <a:xfrm rot="1554498">
            <a:off x="1100928" y="4221351"/>
            <a:ext cx="1077913" cy="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49" name="Rectangle 75"/>
          <p:cNvSpPr>
            <a:spLocks noChangeArrowheads="1"/>
          </p:cNvSpPr>
          <p:nvPr/>
        </p:nvSpPr>
        <p:spPr bwMode="auto">
          <a:xfrm rot="1554498">
            <a:off x="1252992" y="4015771"/>
            <a:ext cx="796925" cy="20002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50" name="Rectangle 75"/>
          <p:cNvSpPr>
            <a:spLocks noChangeArrowheads="1"/>
          </p:cNvSpPr>
          <p:nvPr/>
        </p:nvSpPr>
        <p:spPr bwMode="auto">
          <a:xfrm rot="1554498">
            <a:off x="1288505" y="3854144"/>
            <a:ext cx="90300" cy="200025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solidFill>
              <a:srgbClr val="FF0000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51" name="Rectangle 75"/>
          <p:cNvSpPr>
            <a:spLocks noChangeArrowheads="1"/>
          </p:cNvSpPr>
          <p:nvPr/>
        </p:nvSpPr>
        <p:spPr bwMode="auto">
          <a:xfrm rot="1554498">
            <a:off x="1615073" y="4013801"/>
            <a:ext cx="90300" cy="200025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solidFill>
              <a:srgbClr val="FF0000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53" name="Rectangle 75"/>
          <p:cNvSpPr>
            <a:spLocks noChangeArrowheads="1"/>
          </p:cNvSpPr>
          <p:nvPr/>
        </p:nvSpPr>
        <p:spPr bwMode="auto">
          <a:xfrm rot="20546529">
            <a:off x="2284594" y="3103388"/>
            <a:ext cx="71900" cy="20002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54" name="Rectangle 75"/>
          <p:cNvSpPr>
            <a:spLocks noChangeArrowheads="1"/>
          </p:cNvSpPr>
          <p:nvPr/>
        </p:nvSpPr>
        <p:spPr bwMode="auto">
          <a:xfrm>
            <a:off x="3223106" y="3876465"/>
            <a:ext cx="45719" cy="20002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7811266" y="1620921"/>
            <a:ext cx="1280658" cy="31409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57" name="Rectangle 6" descr="20%"/>
          <p:cNvSpPr>
            <a:spLocks noChangeArrowheads="1"/>
          </p:cNvSpPr>
          <p:nvPr/>
        </p:nvSpPr>
        <p:spPr bwMode="auto">
          <a:xfrm>
            <a:off x="7928984" y="1765980"/>
            <a:ext cx="1042374" cy="504707"/>
          </a:xfrm>
          <a:prstGeom prst="rect">
            <a:avLst/>
          </a:prstGeom>
          <a:pattFill prst="pct20">
            <a:fgClr>
              <a:schemeClr val="accent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>
              <a:solidFill>
                <a:srgbClr val="261748"/>
              </a:solidFill>
              <a:latin typeface="Times New Roman" pitchFamily="18" charset="0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7809367" y="1624518"/>
            <a:ext cx="1280658" cy="314093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grpSp>
        <p:nvGrpSpPr>
          <p:cNvPr id="59" name="Group 8"/>
          <p:cNvGrpSpPr>
            <a:grpSpLocks/>
          </p:cNvGrpSpPr>
          <p:nvPr/>
        </p:nvGrpSpPr>
        <p:grpSpPr bwMode="auto">
          <a:xfrm flipV="1">
            <a:off x="7614630" y="4188127"/>
            <a:ext cx="325623" cy="433977"/>
            <a:chOff x="1094" y="3158"/>
            <a:chExt cx="499" cy="496"/>
          </a:xfrm>
        </p:grpSpPr>
        <p:sp>
          <p:nvSpPr>
            <p:cNvPr id="60" name="Line 9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61" name="Line 10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62" name="Line 11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63" name="Line 12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64" name="Line 13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65" name="Freeform 14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</p:grpSp>
      <p:sp>
        <p:nvSpPr>
          <p:cNvPr id="66" name="Rectangle 15"/>
          <p:cNvSpPr>
            <a:spLocks noChangeArrowheads="1"/>
          </p:cNvSpPr>
          <p:nvPr/>
        </p:nvSpPr>
        <p:spPr bwMode="auto">
          <a:xfrm>
            <a:off x="8952371" y="2440921"/>
            <a:ext cx="123414" cy="4651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67" name="Rectangle 16" descr="20%"/>
          <p:cNvSpPr>
            <a:spLocks noChangeArrowheads="1"/>
          </p:cNvSpPr>
          <p:nvPr/>
        </p:nvSpPr>
        <p:spPr bwMode="auto">
          <a:xfrm>
            <a:off x="7928984" y="2359400"/>
            <a:ext cx="913264" cy="50350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68" name="Rectangle 17"/>
          <p:cNvSpPr>
            <a:spLocks noChangeArrowheads="1"/>
          </p:cNvSpPr>
          <p:nvPr/>
        </p:nvSpPr>
        <p:spPr bwMode="auto">
          <a:xfrm>
            <a:off x="8952371" y="2906067"/>
            <a:ext cx="123414" cy="4651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69" name="Rectangle 18" descr="20%"/>
          <p:cNvSpPr>
            <a:spLocks noChangeArrowheads="1"/>
          </p:cNvSpPr>
          <p:nvPr/>
        </p:nvSpPr>
        <p:spPr bwMode="auto">
          <a:xfrm>
            <a:off x="7928984" y="2943231"/>
            <a:ext cx="913264" cy="504707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70" name="Rectangle 19"/>
          <p:cNvSpPr>
            <a:spLocks noChangeArrowheads="1"/>
          </p:cNvSpPr>
          <p:nvPr/>
        </p:nvSpPr>
        <p:spPr bwMode="auto">
          <a:xfrm>
            <a:off x="8952371" y="4278728"/>
            <a:ext cx="123414" cy="4651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71" name="Rectangle 20" descr="20%"/>
          <p:cNvSpPr>
            <a:spLocks noChangeArrowheads="1"/>
          </p:cNvSpPr>
          <p:nvPr/>
        </p:nvSpPr>
        <p:spPr bwMode="auto">
          <a:xfrm>
            <a:off x="7928984" y="3524663"/>
            <a:ext cx="1037628" cy="50350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72" name="Rectangle 21" descr="20%"/>
          <p:cNvSpPr>
            <a:spLocks noChangeArrowheads="1"/>
          </p:cNvSpPr>
          <p:nvPr/>
        </p:nvSpPr>
        <p:spPr bwMode="auto">
          <a:xfrm>
            <a:off x="7928984" y="4113289"/>
            <a:ext cx="913264" cy="504707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grpSp>
        <p:nvGrpSpPr>
          <p:cNvPr id="73" name="Group 22"/>
          <p:cNvGrpSpPr>
            <a:grpSpLocks/>
          </p:cNvGrpSpPr>
          <p:nvPr/>
        </p:nvGrpSpPr>
        <p:grpSpPr bwMode="auto">
          <a:xfrm>
            <a:off x="7612731" y="3446610"/>
            <a:ext cx="326573" cy="433977"/>
            <a:chOff x="1094" y="3158"/>
            <a:chExt cx="499" cy="496"/>
          </a:xfrm>
        </p:grpSpPr>
        <p:sp>
          <p:nvSpPr>
            <p:cNvPr id="74" name="Line 23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75" name="Line 24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76" name="Line 25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77" name="Line 26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78" name="Line 27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79" name="Freeform 28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</p:grpSp>
      <p:grpSp>
        <p:nvGrpSpPr>
          <p:cNvPr id="80" name="Group 29"/>
          <p:cNvGrpSpPr>
            <a:grpSpLocks/>
          </p:cNvGrpSpPr>
          <p:nvPr/>
        </p:nvGrpSpPr>
        <p:grpSpPr bwMode="auto">
          <a:xfrm flipV="1">
            <a:off x="7612731" y="2922528"/>
            <a:ext cx="326573" cy="432778"/>
            <a:chOff x="1094" y="3158"/>
            <a:chExt cx="499" cy="496"/>
          </a:xfrm>
        </p:grpSpPr>
        <p:sp>
          <p:nvSpPr>
            <p:cNvPr id="81" name="Line 30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2" name="Line 31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3" name="Line 32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4" name="Line 33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5" name="Line 34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6" name="Freeform 35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</p:grpSp>
      <p:grpSp>
        <p:nvGrpSpPr>
          <p:cNvPr id="87" name="Group 36"/>
          <p:cNvGrpSpPr>
            <a:grpSpLocks/>
          </p:cNvGrpSpPr>
          <p:nvPr/>
        </p:nvGrpSpPr>
        <p:grpSpPr bwMode="auto">
          <a:xfrm>
            <a:off x="7615579" y="2321356"/>
            <a:ext cx="325623" cy="435176"/>
            <a:chOff x="1094" y="3158"/>
            <a:chExt cx="499" cy="496"/>
          </a:xfrm>
        </p:grpSpPr>
        <p:sp>
          <p:nvSpPr>
            <p:cNvPr id="88" name="Line 37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9" name="Line 38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0" name="Line 39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1" name="Line 40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2" name="Line 41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3" name="Freeform 42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</p:grpSp>
      <p:grpSp>
        <p:nvGrpSpPr>
          <p:cNvPr id="94" name="Group 43"/>
          <p:cNvGrpSpPr>
            <a:grpSpLocks/>
          </p:cNvGrpSpPr>
          <p:nvPr/>
        </p:nvGrpSpPr>
        <p:grpSpPr bwMode="auto">
          <a:xfrm>
            <a:off x="7612731" y="1771413"/>
            <a:ext cx="326573" cy="433977"/>
            <a:chOff x="1094" y="3158"/>
            <a:chExt cx="499" cy="496"/>
          </a:xfrm>
        </p:grpSpPr>
        <p:sp>
          <p:nvSpPr>
            <p:cNvPr id="95" name="Line 44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6" name="Line 45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7" name="Line 46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8" name="Line 47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9" name="Line 48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100" name="Freeform 49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</p:grpSp>
      <p:grpSp>
        <p:nvGrpSpPr>
          <p:cNvPr id="101" name="Group 52"/>
          <p:cNvGrpSpPr>
            <a:grpSpLocks/>
          </p:cNvGrpSpPr>
          <p:nvPr/>
        </p:nvGrpSpPr>
        <p:grpSpPr bwMode="auto">
          <a:xfrm>
            <a:off x="7975378" y="1785580"/>
            <a:ext cx="698713" cy="2744122"/>
            <a:chOff x="1340" y="1220"/>
            <a:chExt cx="736" cy="2289"/>
          </a:xfrm>
        </p:grpSpPr>
        <p:sp>
          <p:nvSpPr>
            <p:cNvPr id="102" name="Rectangle 53"/>
            <p:cNvSpPr>
              <a:spLocks noChangeArrowheads="1"/>
            </p:cNvSpPr>
            <p:nvPr/>
          </p:nvSpPr>
          <p:spPr bwMode="auto">
            <a:xfrm>
              <a:off x="1340" y="3184"/>
              <a:ext cx="284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200" b="1" dirty="0">
                  <a:solidFill>
                    <a:srgbClr val="261748"/>
                  </a:solidFill>
                </a:rPr>
                <a:t>SQS</a:t>
              </a:r>
            </a:p>
          </p:txBody>
        </p:sp>
        <p:sp>
          <p:nvSpPr>
            <p:cNvPr id="103" name="Rectangle 54"/>
            <p:cNvSpPr>
              <a:spLocks noChangeArrowheads="1"/>
            </p:cNvSpPr>
            <p:nvPr/>
          </p:nvSpPr>
          <p:spPr bwMode="auto">
            <a:xfrm>
              <a:off x="1661" y="3179"/>
              <a:ext cx="284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200" b="1" dirty="0">
                  <a:solidFill>
                    <a:srgbClr val="261748"/>
                  </a:solidFill>
                </a:rPr>
                <a:t>SCS</a:t>
              </a:r>
            </a:p>
          </p:txBody>
        </p:sp>
        <p:sp>
          <p:nvSpPr>
            <p:cNvPr id="104" name="Rectangle 55"/>
            <p:cNvSpPr>
              <a:spLocks noChangeArrowheads="1"/>
            </p:cNvSpPr>
            <p:nvPr/>
          </p:nvSpPr>
          <p:spPr bwMode="auto">
            <a:xfrm>
              <a:off x="1341" y="2699"/>
              <a:ext cx="349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200" b="1" dirty="0">
                  <a:solidFill>
                    <a:srgbClr val="261748"/>
                  </a:solidFill>
                </a:rPr>
                <a:t>SPB</a:t>
              </a:r>
            </a:p>
          </p:txBody>
        </p:sp>
        <p:sp>
          <p:nvSpPr>
            <p:cNvPr id="105" name="Rectangle 56"/>
            <p:cNvSpPr>
              <a:spLocks noChangeArrowheads="1"/>
            </p:cNvSpPr>
            <p:nvPr/>
          </p:nvSpPr>
          <p:spPr bwMode="auto">
            <a:xfrm>
              <a:off x="1734" y="2700"/>
              <a:ext cx="341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200" b="1" dirty="0">
                  <a:solidFill>
                    <a:srgbClr val="261748"/>
                  </a:solidFill>
                </a:rPr>
                <a:t>FXE</a:t>
              </a:r>
            </a:p>
          </p:txBody>
        </p:sp>
        <p:sp>
          <p:nvSpPr>
            <p:cNvPr id="106" name="Rectangle 57"/>
            <p:cNvSpPr>
              <a:spLocks noChangeArrowheads="1"/>
            </p:cNvSpPr>
            <p:nvPr/>
          </p:nvSpPr>
          <p:spPr bwMode="auto">
            <a:xfrm>
              <a:off x="1342" y="1220"/>
              <a:ext cx="349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100" b="1" dirty="0">
                  <a:solidFill>
                    <a:srgbClr val="261748"/>
                  </a:solidFill>
                </a:rPr>
                <a:t>MID</a:t>
              </a:r>
            </a:p>
          </p:txBody>
        </p:sp>
        <p:sp>
          <p:nvSpPr>
            <p:cNvPr id="107" name="Rectangle 58"/>
            <p:cNvSpPr>
              <a:spLocks noChangeArrowheads="1"/>
            </p:cNvSpPr>
            <p:nvPr/>
          </p:nvSpPr>
          <p:spPr bwMode="auto">
            <a:xfrm>
              <a:off x="1772" y="1227"/>
              <a:ext cx="304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200" b="1" dirty="0">
                  <a:solidFill>
                    <a:srgbClr val="261748"/>
                  </a:solidFill>
                </a:rPr>
                <a:t>HED</a:t>
              </a:r>
            </a:p>
          </p:txBody>
        </p:sp>
      </p:grpSp>
      <p:grpSp>
        <p:nvGrpSpPr>
          <p:cNvPr id="108" name="Group 59"/>
          <p:cNvGrpSpPr>
            <a:grpSpLocks/>
          </p:cNvGrpSpPr>
          <p:nvPr/>
        </p:nvGrpSpPr>
        <p:grpSpPr bwMode="auto">
          <a:xfrm>
            <a:off x="7959363" y="1819927"/>
            <a:ext cx="976870" cy="2736930"/>
            <a:chOff x="1330" y="1222"/>
            <a:chExt cx="1029" cy="2283"/>
          </a:xfrm>
        </p:grpSpPr>
        <p:sp>
          <p:nvSpPr>
            <p:cNvPr id="109" name="Rectangle 60" descr="Wide upward diagonal"/>
            <p:cNvSpPr>
              <a:spLocks noChangeArrowheads="1"/>
            </p:cNvSpPr>
            <p:nvPr/>
          </p:nvSpPr>
          <p:spPr bwMode="auto">
            <a:xfrm>
              <a:off x="1982" y="3180"/>
              <a:ext cx="217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0" name="Rectangle 61" descr="Wide upward diagonal"/>
            <p:cNvSpPr>
              <a:spLocks noChangeArrowheads="1"/>
            </p:cNvSpPr>
            <p:nvPr/>
          </p:nvSpPr>
          <p:spPr bwMode="auto">
            <a:xfrm>
              <a:off x="2125" y="2701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1" name="Rectangle 62" descr="Wide upward diagonal"/>
            <p:cNvSpPr>
              <a:spLocks noChangeArrowheads="1"/>
            </p:cNvSpPr>
            <p:nvPr/>
          </p:nvSpPr>
          <p:spPr bwMode="auto">
            <a:xfrm>
              <a:off x="2126" y="1222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2" name="Rectangle 63" descr="Wide upward diagonal"/>
            <p:cNvSpPr>
              <a:spLocks noChangeArrowheads="1"/>
            </p:cNvSpPr>
            <p:nvPr/>
          </p:nvSpPr>
          <p:spPr bwMode="auto">
            <a:xfrm>
              <a:off x="1337" y="1720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3" name="Rectangle 64" descr="Wide upward diagonal"/>
            <p:cNvSpPr>
              <a:spLocks noChangeArrowheads="1"/>
            </p:cNvSpPr>
            <p:nvPr/>
          </p:nvSpPr>
          <p:spPr bwMode="auto">
            <a:xfrm>
              <a:off x="1618" y="1721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4" name="Rectangle 65" descr="Wide upward diagonal"/>
            <p:cNvSpPr>
              <a:spLocks noChangeArrowheads="1"/>
            </p:cNvSpPr>
            <p:nvPr/>
          </p:nvSpPr>
          <p:spPr bwMode="auto">
            <a:xfrm>
              <a:off x="1891" y="1722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5" name="Rectangle 66" descr="Wide upward diagonal"/>
            <p:cNvSpPr>
              <a:spLocks noChangeArrowheads="1"/>
            </p:cNvSpPr>
            <p:nvPr/>
          </p:nvSpPr>
          <p:spPr bwMode="auto">
            <a:xfrm>
              <a:off x="1330" y="2193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6" name="Rectangle 67" descr="Wide upward diagonal"/>
            <p:cNvSpPr>
              <a:spLocks noChangeArrowheads="1"/>
            </p:cNvSpPr>
            <p:nvPr/>
          </p:nvSpPr>
          <p:spPr bwMode="auto">
            <a:xfrm>
              <a:off x="1611" y="2194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7" name="Rectangle 68" descr="Wide upward diagonal"/>
            <p:cNvSpPr>
              <a:spLocks noChangeArrowheads="1"/>
            </p:cNvSpPr>
            <p:nvPr/>
          </p:nvSpPr>
          <p:spPr bwMode="auto">
            <a:xfrm>
              <a:off x="1884" y="2195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</p:grpSp>
      <p:sp>
        <p:nvSpPr>
          <p:cNvPr id="118" name="Line 74"/>
          <p:cNvSpPr>
            <a:spLocks noChangeShapeType="1"/>
          </p:cNvSpPr>
          <p:nvPr/>
        </p:nvSpPr>
        <p:spPr bwMode="auto">
          <a:xfrm rot="737594">
            <a:off x="5173172" y="4318504"/>
            <a:ext cx="1077913" cy="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23" name="Rectangle 75"/>
          <p:cNvSpPr>
            <a:spLocks noChangeArrowheads="1"/>
          </p:cNvSpPr>
          <p:nvPr/>
        </p:nvSpPr>
        <p:spPr bwMode="auto">
          <a:xfrm rot="737594">
            <a:off x="5277947" y="4118479"/>
            <a:ext cx="796925" cy="20002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26" name="Rectangle 75"/>
          <p:cNvSpPr>
            <a:spLocks noChangeArrowheads="1"/>
          </p:cNvSpPr>
          <p:nvPr/>
        </p:nvSpPr>
        <p:spPr bwMode="auto">
          <a:xfrm>
            <a:off x="3328812" y="3879934"/>
            <a:ext cx="45719" cy="20002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27" name="Rectangle 75"/>
          <p:cNvSpPr>
            <a:spLocks noChangeArrowheads="1"/>
          </p:cNvSpPr>
          <p:nvPr/>
        </p:nvSpPr>
        <p:spPr bwMode="auto">
          <a:xfrm>
            <a:off x="3433821" y="3876465"/>
            <a:ext cx="45719" cy="20002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/>
          </a:p>
        </p:txBody>
      </p:sp>
      <p:sp>
        <p:nvSpPr>
          <p:cNvPr id="128" name="Rectangle 75"/>
          <p:cNvSpPr>
            <a:spLocks noChangeArrowheads="1"/>
          </p:cNvSpPr>
          <p:nvPr/>
        </p:nvSpPr>
        <p:spPr bwMode="auto">
          <a:xfrm rot="1554498">
            <a:off x="1785935" y="4089051"/>
            <a:ext cx="45719" cy="200025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solidFill>
              <a:srgbClr val="FF0000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29" name="Rectangle 75"/>
          <p:cNvSpPr>
            <a:spLocks noChangeArrowheads="1"/>
          </p:cNvSpPr>
          <p:nvPr/>
        </p:nvSpPr>
        <p:spPr bwMode="auto">
          <a:xfrm rot="1554498">
            <a:off x="1896367" y="4142164"/>
            <a:ext cx="55544" cy="200025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solidFill>
              <a:srgbClr val="FF0000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30" name="Rectangle 75"/>
          <p:cNvSpPr>
            <a:spLocks noChangeArrowheads="1"/>
          </p:cNvSpPr>
          <p:nvPr/>
        </p:nvSpPr>
        <p:spPr bwMode="auto">
          <a:xfrm rot="20546529">
            <a:off x="2387568" y="3060247"/>
            <a:ext cx="153704" cy="20002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31" name="Rectangle 75"/>
          <p:cNvSpPr>
            <a:spLocks noChangeArrowheads="1"/>
          </p:cNvSpPr>
          <p:nvPr/>
        </p:nvSpPr>
        <p:spPr bwMode="auto">
          <a:xfrm rot="1554498">
            <a:off x="1428694" y="3912804"/>
            <a:ext cx="45719" cy="200025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solidFill>
              <a:srgbClr val="FF0000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 rot="703110">
            <a:off x="5805148" y="4172803"/>
            <a:ext cx="256434" cy="203494"/>
            <a:chOff x="5805148" y="4172803"/>
            <a:chExt cx="256434" cy="203494"/>
          </a:xfrm>
        </p:grpSpPr>
        <p:sp>
          <p:nvSpPr>
            <p:cNvPr id="132" name="Rectangle 75"/>
            <p:cNvSpPr>
              <a:spLocks noChangeArrowheads="1"/>
            </p:cNvSpPr>
            <p:nvPr/>
          </p:nvSpPr>
          <p:spPr bwMode="auto">
            <a:xfrm>
              <a:off x="5805148" y="4172803"/>
              <a:ext cx="45719" cy="20002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33" name="Rectangle 75"/>
            <p:cNvSpPr>
              <a:spLocks noChangeArrowheads="1"/>
            </p:cNvSpPr>
            <p:nvPr/>
          </p:nvSpPr>
          <p:spPr bwMode="auto">
            <a:xfrm>
              <a:off x="5910854" y="4176272"/>
              <a:ext cx="45719" cy="20002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34" name="Rectangle 75"/>
            <p:cNvSpPr>
              <a:spLocks noChangeArrowheads="1"/>
            </p:cNvSpPr>
            <p:nvPr/>
          </p:nvSpPr>
          <p:spPr bwMode="auto">
            <a:xfrm>
              <a:off x="6015863" y="4172803"/>
              <a:ext cx="45719" cy="20002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/>
            </a:p>
          </p:txBody>
        </p:sp>
      </p:grpSp>
      <p:pic>
        <p:nvPicPr>
          <p:cNvPr id="135" name="Picture 4" descr="PICT590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7747" y="4896300"/>
            <a:ext cx="2142019" cy="149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5206" y="4886205"/>
            <a:ext cx="1147043" cy="150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4384" y="4765453"/>
            <a:ext cx="245745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37" name="TextBox 136"/>
          <p:cNvSpPr txBox="1"/>
          <p:nvPr/>
        </p:nvSpPr>
        <p:spPr>
          <a:xfrm>
            <a:off x="161685" y="1272504"/>
            <a:ext cx="7472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2000" dirty="0" smtClean="0"/>
              <a:t>Flexible kicker scheme allows to distribute bunches individually to experiments within the 600 </a:t>
            </a:r>
            <a:r>
              <a:rPr lang="el-GR" sz="2000" dirty="0" smtClean="0"/>
              <a:t>μ</a:t>
            </a:r>
            <a:r>
              <a:rPr lang="en-GB" sz="2000" dirty="0" smtClean="0"/>
              <a:t>s long bunch train</a:t>
            </a:r>
          </a:p>
          <a:p>
            <a:pPr marL="342900" indent="-342900"/>
            <a:r>
              <a:rPr lang="en-GB" sz="2000" dirty="0" smtClean="0"/>
              <a:t>Three experiments can operate </a:t>
            </a:r>
            <a:r>
              <a:rPr lang="en-GB" sz="2000" dirty="0" err="1" smtClean="0"/>
              <a:t>simultaenesouly</a:t>
            </a:r>
            <a:endParaRPr lang="en-GB" sz="2000" dirty="0" smtClean="0"/>
          </a:p>
        </p:txBody>
      </p:sp>
      <p:pic>
        <p:nvPicPr>
          <p:cNvPr id="138" name="Picture 3" descr="XFEL20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478" y="4800728"/>
            <a:ext cx="18589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" name="Rectangle 75"/>
          <p:cNvSpPr>
            <a:spLocks noChangeArrowheads="1"/>
          </p:cNvSpPr>
          <p:nvPr/>
        </p:nvSpPr>
        <p:spPr bwMode="auto">
          <a:xfrm>
            <a:off x="297865" y="3392160"/>
            <a:ext cx="90300" cy="200025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solidFill>
              <a:srgbClr val="FF0000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40" name="Rectangle 75"/>
          <p:cNvSpPr>
            <a:spLocks noChangeArrowheads="1"/>
          </p:cNvSpPr>
          <p:nvPr/>
        </p:nvSpPr>
        <p:spPr bwMode="auto">
          <a:xfrm>
            <a:off x="624433" y="3392160"/>
            <a:ext cx="90300" cy="200025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solidFill>
              <a:srgbClr val="FF0000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42" name="Rectangle 75"/>
          <p:cNvSpPr>
            <a:spLocks noChangeArrowheads="1"/>
          </p:cNvSpPr>
          <p:nvPr/>
        </p:nvSpPr>
        <p:spPr bwMode="auto">
          <a:xfrm>
            <a:off x="795295" y="3392160"/>
            <a:ext cx="45719" cy="200025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solidFill>
              <a:srgbClr val="FF0000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43" name="Rectangle 75"/>
          <p:cNvSpPr>
            <a:spLocks noChangeArrowheads="1"/>
          </p:cNvSpPr>
          <p:nvPr/>
        </p:nvSpPr>
        <p:spPr bwMode="auto">
          <a:xfrm>
            <a:off x="905727" y="3392160"/>
            <a:ext cx="55544" cy="200025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solidFill>
              <a:srgbClr val="FF0000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44" name="Rectangle 75"/>
          <p:cNvSpPr>
            <a:spLocks noChangeArrowheads="1"/>
          </p:cNvSpPr>
          <p:nvPr/>
        </p:nvSpPr>
        <p:spPr bwMode="auto">
          <a:xfrm>
            <a:off x="438054" y="3392160"/>
            <a:ext cx="45719" cy="200025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solidFill>
              <a:srgbClr val="FF0000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45" name="Rectangle 75"/>
          <p:cNvSpPr>
            <a:spLocks noChangeArrowheads="1"/>
          </p:cNvSpPr>
          <p:nvPr/>
        </p:nvSpPr>
        <p:spPr bwMode="auto">
          <a:xfrm>
            <a:off x="371591" y="3379143"/>
            <a:ext cx="71900" cy="20002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46" name="Rectangle 75"/>
          <p:cNvSpPr>
            <a:spLocks noChangeArrowheads="1"/>
          </p:cNvSpPr>
          <p:nvPr/>
        </p:nvSpPr>
        <p:spPr bwMode="auto">
          <a:xfrm>
            <a:off x="485017" y="3379143"/>
            <a:ext cx="153704" cy="20002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95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My Documents local\admin_XFEL\XFEL MAC\2016_11_XFEL_MAC\20161025-MX2_063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413" y="3518113"/>
            <a:ext cx="2795838" cy="28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My Documents local\admin_XFEL\XFEL MAC\2016_11_XFEL_MAC\20161025-MX2_0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38" y="2398973"/>
            <a:ext cx="6012000" cy="400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on Top of XS1 Dump Cave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</p:spPr>
        <p:txBody>
          <a:bodyPr/>
          <a:lstStyle/>
          <a:p>
            <a:fld id="{5D518E81-CA98-483E-BA30-586BB5DF9225}" type="slidenum">
              <a:rPr lang="en-GB" smtClean="0"/>
              <a:pPr/>
              <a:t>45</a:t>
            </a:fld>
            <a:endParaRPr lang="en-GB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922" y="1102272"/>
            <a:ext cx="62824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indent="-342900" eaLnBrk="1" hangingPunct="1"/>
            <a:r>
              <a:rPr lang="en-US" sz="2000" dirty="0" smtClean="0">
                <a:solidFill>
                  <a:srgbClr val="251555"/>
                </a:solidFill>
              </a:rPr>
              <a:t>Access to the XS1 shaft allowed finishing of mechanical installations.</a:t>
            </a:r>
            <a:endParaRPr lang="en-US" sz="2000" dirty="0">
              <a:solidFill>
                <a:srgbClr val="251555"/>
              </a:solidFill>
            </a:endParaRPr>
          </a:p>
        </p:txBody>
      </p:sp>
      <p:pic>
        <p:nvPicPr>
          <p:cNvPr id="21506" name="Picture 2" descr="D:\My Documents local\admin_XFEL\XFEL SAC\SAC_2016_9\20160822-MX2_5108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413" y="1102272"/>
            <a:ext cx="2798893" cy="235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22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Undulator System Commissioning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47788"/>
            <a:ext cx="4917148" cy="4459287"/>
          </a:xfrm>
        </p:spPr>
        <p:txBody>
          <a:bodyPr/>
          <a:lstStyle/>
          <a:p>
            <a:r>
              <a:rPr lang="en-GB" sz="2000" dirty="0" smtClean="0"/>
              <a:t>Undulator final technical commissioning after final alignment to straight line reference</a:t>
            </a:r>
          </a:p>
          <a:p>
            <a:r>
              <a:rPr lang="en-GB" sz="2000" dirty="0" smtClean="0"/>
              <a:t>First lasing:</a:t>
            </a:r>
            <a:endParaRPr lang="en-GB" sz="2000" dirty="0"/>
          </a:p>
          <a:p>
            <a:pPr lvl="1"/>
            <a:r>
              <a:rPr lang="en-GB" sz="2000" dirty="0" smtClean="0"/>
              <a:t>Electron BBA based on dispersion-free steering (‘LCLS method’)</a:t>
            </a:r>
          </a:p>
          <a:p>
            <a:pPr lvl="1"/>
            <a:r>
              <a:rPr lang="en-GB" sz="2000" dirty="0" smtClean="0"/>
              <a:t>Undulator and phase shifter settings based on magnetic </a:t>
            </a:r>
            <a:r>
              <a:rPr lang="en-GB" sz="2000" dirty="0" smtClean="0"/>
              <a:t>measurements</a:t>
            </a:r>
          </a:p>
          <a:p>
            <a:pPr lvl="1"/>
            <a:endParaRPr lang="en-GB" sz="2000" dirty="0"/>
          </a:p>
          <a:p>
            <a:pPr lvl="1"/>
            <a:endParaRPr lang="en-GB" sz="2000" dirty="0" smtClean="0"/>
          </a:p>
          <a:p>
            <a:pPr lvl="1"/>
            <a:endParaRPr lang="en-GB" sz="2000" dirty="0"/>
          </a:p>
          <a:p>
            <a:pPr lvl="1"/>
            <a:endParaRPr lang="en-GB" sz="2000" dirty="0" smtClean="0"/>
          </a:p>
          <a:p>
            <a:pPr lvl="1"/>
            <a:endParaRPr lang="en-GB" sz="2000" dirty="0"/>
          </a:p>
          <a:p>
            <a:pPr lvl="1"/>
            <a:r>
              <a:rPr lang="en-GB" sz="2000" dirty="0" smtClean="0"/>
              <a:t>Photon based methods</a:t>
            </a:r>
            <a:endParaRPr lang="en-GB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</p:spPr>
        <p:txBody>
          <a:bodyPr/>
          <a:lstStyle/>
          <a:p>
            <a:fld id="{5D518E81-CA98-483E-BA30-586BB5DF9225}" type="slidenum">
              <a:rPr lang="en-GB" smtClean="0"/>
              <a:pPr/>
              <a:t>46</a:t>
            </a:fld>
            <a:endParaRPr lang="en-GB"/>
          </a:p>
        </p:txBody>
      </p:sp>
      <p:pic>
        <p:nvPicPr>
          <p:cNvPr id="6147" name="Picture 3" descr="C:\Users\wdecking\Desktop\large\20161011-MX2_995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7148" y="1152133"/>
            <a:ext cx="4066426" cy="253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wdecking\Desktop\large\20161011-MX2_9960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2144" y="3770616"/>
            <a:ext cx="4031430" cy="260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05453" y="6001466"/>
            <a:ext cx="2178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800" dirty="0" err="1" smtClean="0">
                <a:solidFill>
                  <a:schemeClr val="bg1"/>
                </a:solidFill>
              </a:rPr>
              <a:t>Clima</a:t>
            </a:r>
            <a:r>
              <a:rPr lang="en-GB" sz="1800" dirty="0" smtClean="0">
                <a:solidFill>
                  <a:schemeClr val="bg1"/>
                </a:solidFill>
              </a:rPr>
              <a:t> hutch closed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78401" y="3313846"/>
            <a:ext cx="2005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800" dirty="0" err="1" smtClean="0">
                <a:solidFill>
                  <a:schemeClr val="bg1"/>
                </a:solidFill>
              </a:rPr>
              <a:t>Clima</a:t>
            </a:r>
            <a:r>
              <a:rPr lang="en-GB" sz="1800" dirty="0" smtClean="0">
                <a:solidFill>
                  <a:schemeClr val="bg1"/>
                </a:solidFill>
              </a:rPr>
              <a:t> hutch open</a:t>
            </a:r>
            <a:endParaRPr lang="en-GB" sz="1800" dirty="0">
              <a:solidFill>
                <a:schemeClr val="bg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538303"/>
              </p:ext>
            </p:extLst>
          </p:nvPr>
        </p:nvGraphicFramePr>
        <p:xfrm>
          <a:off x="131931" y="4170707"/>
          <a:ext cx="2448131" cy="18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Graph" r:id="rId5" imgW="2942018" imgH="2252494" progId="Origin50.Graph">
                  <p:embed/>
                </p:oleObj>
              </mc:Choice>
              <mc:Fallback>
                <p:oleObj name="Graph" r:id="rId5" imgW="2942018" imgH="2252494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116" t="8835" r="2957" b="5643"/>
                      <a:stretch>
                        <a:fillRect/>
                      </a:stretch>
                    </p:blipFill>
                    <p:spPr bwMode="auto">
                      <a:xfrm>
                        <a:off x="131931" y="4170707"/>
                        <a:ext cx="2448131" cy="180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766306"/>
              </p:ext>
            </p:extLst>
          </p:nvPr>
        </p:nvGraphicFramePr>
        <p:xfrm>
          <a:off x="2743796" y="4201466"/>
          <a:ext cx="2173352" cy="18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Graph" r:id="rId7" imgW="2942018" imgH="2252494" progId="Origin50.Graph">
                  <p:embed/>
                </p:oleObj>
              </mc:Choice>
              <mc:Fallback>
                <p:oleObj name="Graph" r:id="rId7" imgW="2942018" imgH="2252494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116" t="8832" r="12433" b="4967"/>
                      <a:stretch>
                        <a:fillRect/>
                      </a:stretch>
                    </p:blipFill>
                    <p:spPr bwMode="auto">
                      <a:xfrm>
                        <a:off x="2743796" y="4201466"/>
                        <a:ext cx="2173352" cy="180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921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046" y="1098468"/>
            <a:ext cx="4600576" cy="2188607"/>
          </a:xfrm>
          <a:solidFill>
            <a:schemeClr val="accent6">
              <a:lumMod val="40000"/>
              <a:lumOff val="60000"/>
            </a:schemeClr>
          </a:solidFill>
        </p:spPr>
        <p:txBody>
          <a:bodyPr lIns="36000" tIns="36000" rIns="36000" bIns="36000"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47</a:t>
            </a:fld>
            <a:endParaRPr lang="en-GB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67" y="1218495"/>
            <a:ext cx="4422572" cy="16197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251799" y="4030994"/>
            <a:ext cx="2381069" cy="36765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000" kern="0" dirty="0" smtClean="0">
                <a:solidFill>
                  <a:schemeClr val="bg1"/>
                </a:solidFill>
              </a:rPr>
              <a:t>Installation</a:t>
            </a:r>
            <a:endParaRPr lang="en-US" sz="2000" kern="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14671" y="2218362"/>
            <a:ext cx="3990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dirty="0" smtClean="0"/>
              <a:t>SASE 1/2 </a:t>
            </a:r>
            <a:r>
              <a:rPr lang="en-GB" sz="2000" dirty="0" smtClean="0"/>
              <a:t>photon energy </a:t>
            </a:r>
            <a:r>
              <a:rPr lang="en-GB" sz="2000" dirty="0" smtClean="0"/>
              <a:t>vs. gap</a:t>
            </a:r>
            <a:endParaRPr lang="en-GB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5622" y="2618472"/>
            <a:ext cx="4268378" cy="319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 bwMode="auto">
          <a:xfrm>
            <a:off x="701040" y="3314424"/>
            <a:ext cx="3566160" cy="298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88980" y="5997882"/>
            <a:ext cx="4677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dirty="0" smtClean="0"/>
              <a:t>Representative measurement results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4113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E-beam parameters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98EE16-07B0-443F-BE2C-70FE5F3E1338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712512"/>
              </p:ext>
            </p:extLst>
          </p:nvPr>
        </p:nvGraphicFramePr>
        <p:xfrm>
          <a:off x="186728" y="1064200"/>
          <a:ext cx="8682142" cy="435530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303084"/>
                <a:gridCol w="2379058"/>
              </a:tblGrid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 smtClean="0">
                          <a:effectLst/>
                        </a:rPr>
                        <a:t>Quantity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Value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noStrike" kern="800" dirty="0" smtClean="0">
                          <a:effectLst/>
                        </a:rPr>
                        <a:t>electron </a:t>
                      </a:r>
                      <a:r>
                        <a:rPr lang="en-GB" sz="2000" strike="noStrike" kern="800" dirty="0">
                          <a:effectLst/>
                        </a:rPr>
                        <a:t>energy</a:t>
                      </a:r>
                      <a:endParaRPr lang="en-US" sz="24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noStrike" kern="800" dirty="0" smtClean="0">
                          <a:effectLst/>
                        </a:rPr>
                        <a:t>8/12.5/14/17.5 </a:t>
                      </a:r>
                      <a:r>
                        <a:rPr lang="en-GB" sz="2000" strike="noStrike" kern="800" dirty="0">
                          <a:effectLst/>
                        </a:rPr>
                        <a:t>GeV</a:t>
                      </a:r>
                      <a:endParaRPr lang="en-US" sz="24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noStrike" kern="800" dirty="0">
                          <a:effectLst/>
                        </a:rPr>
                        <a:t>macro pulse repetition rate</a:t>
                      </a:r>
                      <a:endParaRPr lang="en-US" sz="24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noStrike" kern="800" dirty="0">
                          <a:effectLst/>
                        </a:rPr>
                        <a:t>10 Hz</a:t>
                      </a:r>
                      <a:endParaRPr lang="en-US" sz="24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noStrike" kern="800" dirty="0">
                          <a:effectLst/>
                        </a:rPr>
                        <a:t>RF pulse length (flat top)</a:t>
                      </a:r>
                      <a:endParaRPr lang="en-US" sz="24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noStrike" kern="800" dirty="0">
                          <a:effectLst/>
                        </a:rPr>
                        <a:t>600 </a:t>
                      </a:r>
                      <a:r>
                        <a:rPr lang="en-GB" sz="2000" strike="noStrike" kern="800" dirty="0" err="1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en-GB" sz="2000" strike="noStrike" kern="800" dirty="0" err="1">
                          <a:effectLst/>
                        </a:rPr>
                        <a:t>s</a:t>
                      </a:r>
                      <a:endParaRPr lang="en-US" sz="24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strike="noStrike" dirty="0" smtClean="0">
                          <a:effectLst/>
                          <a:latin typeface="+mn-lt"/>
                          <a:ea typeface="Times New Roman"/>
                        </a:rPr>
                        <a:t>bunch train length</a:t>
                      </a:r>
                      <a:endParaRPr lang="en-US" sz="20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strike="noStrike" kern="800" dirty="0" smtClean="0">
                          <a:effectLst/>
                        </a:rPr>
                        <a:t>600 </a:t>
                      </a:r>
                      <a:r>
                        <a:rPr lang="en-GB" sz="2000" strike="noStrike" kern="800" dirty="0" err="1" smtClean="0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en-GB" sz="2000" strike="noStrike" kern="800" dirty="0" err="1" smtClean="0">
                          <a:effectLst/>
                        </a:rPr>
                        <a:t>s</a:t>
                      </a:r>
                      <a:endParaRPr lang="en-US" sz="2000" strike="noStrike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noStrike" kern="800" dirty="0">
                          <a:effectLst/>
                        </a:rPr>
                        <a:t>bunch repetition frequency within pulse</a:t>
                      </a:r>
                      <a:endParaRPr lang="en-US" sz="24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noStrike" kern="800" dirty="0">
                          <a:effectLst/>
                        </a:rPr>
                        <a:t>4.5 </a:t>
                      </a:r>
                      <a:r>
                        <a:rPr lang="en-GB" sz="2000" strike="noStrike" kern="800" dirty="0" smtClean="0">
                          <a:effectLst/>
                        </a:rPr>
                        <a:t>MHz</a:t>
                      </a:r>
                      <a:endParaRPr lang="en-US" sz="24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noStrike" kern="800" dirty="0">
                          <a:effectLst/>
                        </a:rPr>
                        <a:t>bunch charge</a:t>
                      </a:r>
                      <a:endParaRPr lang="en-US" sz="24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noStrike" kern="800" dirty="0">
                          <a:effectLst/>
                        </a:rPr>
                        <a:t>0.02 – 1 </a:t>
                      </a:r>
                      <a:r>
                        <a:rPr lang="en-GB" sz="2000" strike="noStrike" kern="800" dirty="0" err="1" smtClean="0">
                          <a:effectLst/>
                        </a:rPr>
                        <a:t>nC</a:t>
                      </a:r>
                      <a:endParaRPr lang="en-US" sz="24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noStrike" kern="800" dirty="0" smtClean="0">
                          <a:effectLst/>
                        </a:rPr>
                        <a:t>electron bunch length after compression (FWHM)</a:t>
                      </a:r>
                      <a:endParaRPr lang="en-US" sz="24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noStrike" kern="800" dirty="0" smtClean="0">
                          <a:effectLst/>
                        </a:rPr>
                        <a:t>2 – 180 fs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strike="noStrike" dirty="0" smtClean="0">
                          <a:effectLst/>
                          <a:latin typeface="+mn-lt"/>
                          <a:ea typeface="Times New Roman"/>
                        </a:rPr>
                        <a:t>Slice</a:t>
                      </a:r>
                      <a:r>
                        <a:rPr lang="en-US" sz="2000" strike="noStrike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2000" strike="noStrike" baseline="0" dirty="0" err="1" smtClean="0">
                          <a:effectLst/>
                          <a:latin typeface="+mn-lt"/>
                          <a:ea typeface="Times New Roman"/>
                        </a:rPr>
                        <a:t>emittance</a:t>
                      </a:r>
                      <a:endParaRPr lang="en-US" sz="20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0.4 - 1.0 mm mrad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76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noStrike" kern="800" dirty="0">
                          <a:effectLst/>
                        </a:rPr>
                        <a:t>beam power</a:t>
                      </a:r>
                      <a:endParaRPr lang="en-US" sz="24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noStrike" kern="800" dirty="0" smtClean="0">
                          <a:effectLst/>
                        </a:rPr>
                        <a:t>500 kW</a:t>
                      </a:r>
                      <a:endParaRPr lang="en-US" sz="24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76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strike="noStrike" dirty="0" smtClean="0">
                          <a:effectLst/>
                          <a:latin typeface="+mn-lt"/>
                          <a:ea typeface="Times New Roman"/>
                        </a:rPr>
                        <a:t>Variable</a:t>
                      </a:r>
                      <a:r>
                        <a:rPr lang="en-US" sz="2000" strike="noStrike" baseline="0" dirty="0" smtClean="0">
                          <a:effectLst/>
                          <a:latin typeface="+mn-lt"/>
                          <a:ea typeface="Times New Roman"/>
                        </a:rPr>
                        <a:t> undulator gap</a:t>
                      </a:r>
                      <a:endParaRPr lang="en-US" sz="20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trike="noStrike" baseline="0" dirty="0" smtClean="0">
                          <a:effectLst/>
                          <a:latin typeface="+mn-lt"/>
                          <a:ea typeface="Times New Roman"/>
                        </a:rPr>
                        <a:t>10-20 mm</a:t>
                      </a:r>
                      <a:endParaRPr lang="en-US" sz="2000" strike="noStrik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76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strike="noStrike" dirty="0" smtClean="0">
                          <a:effectLst/>
                          <a:latin typeface="+mn-lt"/>
                          <a:ea typeface="Times New Roman"/>
                        </a:rPr>
                        <a:t>Simultaneously operated SASE undulators</a:t>
                      </a:r>
                      <a:endParaRPr lang="en-US" sz="20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trike="noStrike" dirty="0" smtClean="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00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E-beam parameters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98EE16-07B0-443F-BE2C-70FE5F3E1338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990787"/>
              </p:ext>
            </p:extLst>
          </p:nvPr>
        </p:nvGraphicFramePr>
        <p:xfrm>
          <a:off x="186728" y="1064200"/>
          <a:ext cx="8682142" cy="435530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303084"/>
                <a:gridCol w="2379058"/>
              </a:tblGrid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 smtClean="0">
                          <a:effectLst/>
                        </a:rPr>
                        <a:t>Quantity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Value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noStrike" kern="800" dirty="0" smtClean="0">
                          <a:effectLst/>
                        </a:rPr>
                        <a:t>electron </a:t>
                      </a:r>
                      <a:r>
                        <a:rPr lang="en-GB" sz="2000" strike="noStrike" kern="800" dirty="0">
                          <a:effectLst/>
                        </a:rPr>
                        <a:t>energy</a:t>
                      </a:r>
                      <a:endParaRPr lang="en-US" sz="24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sngStrike" kern="800" dirty="0" smtClean="0">
                          <a:effectLst/>
                        </a:rPr>
                        <a:t>8/12.5/</a:t>
                      </a:r>
                      <a:r>
                        <a:rPr lang="en-GB" sz="2000" strike="noStrike" kern="800" dirty="0" smtClean="0">
                          <a:effectLst/>
                        </a:rPr>
                        <a:t>14</a:t>
                      </a:r>
                      <a:r>
                        <a:rPr lang="en-GB" sz="2000" strike="sngStrike" kern="800" dirty="0" smtClean="0">
                          <a:effectLst/>
                        </a:rPr>
                        <a:t>/17.5</a:t>
                      </a:r>
                      <a:r>
                        <a:rPr lang="en-GB" sz="2000" strike="noStrike" kern="800" dirty="0" smtClean="0">
                          <a:effectLst/>
                        </a:rPr>
                        <a:t> </a:t>
                      </a:r>
                      <a:r>
                        <a:rPr lang="en-GB" sz="2000" strike="noStrike" kern="800" dirty="0">
                          <a:effectLst/>
                        </a:rPr>
                        <a:t>GeV</a:t>
                      </a:r>
                      <a:endParaRPr lang="en-US" sz="24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noStrike" kern="800" dirty="0">
                          <a:effectLst/>
                        </a:rPr>
                        <a:t>macro pulse repetition rate</a:t>
                      </a:r>
                      <a:endParaRPr lang="en-US" sz="24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noStrike" kern="800" dirty="0">
                          <a:effectLst/>
                        </a:rPr>
                        <a:t>10 Hz</a:t>
                      </a:r>
                      <a:endParaRPr lang="en-US" sz="24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noStrike" kern="800" dirty="0">
                          <a:effectLst/>
                        </a:rPr>
                        <a:t>RF pulse length (flat top)</a:t>
                      </a:r>
                      <a:endParaRPr lang="en-US" sz="24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noStrike" kern="800" dirty="0">
                          <a:effectLst/>
                        </a:rPr>
                        <a:t>600 </a:t>
                      </a:r>
                      <a:r>
                        <a:rPr lang="en-GB" sz="2000" strike="noStrike" kern="800" dirty="0" err="1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en-GB" sz="2000" strike="noStrike" kern="800" dirty="0" err="1">
                          <a:effectLst/>
                        </a:rPr>
                        <a:t>s</a:t>
                      </a:r>
                      <a:endParaRPr lang="en-US" sz="24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strike="noStrike" dirty="0" smtClean="0">
                          <a:effectLst/>
                          <a:latin typeface="+mn-lt"/>
                          <a:ea typeface="Times New Roman"/>
                        </a:rPr>
                        <a:t>bunch train length</a:t>
                      </a:r>
                      <a:endParaRPr lang="en-US" sz="20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strike="noStrike" kern="800" dirty="0" smtClean="0">
                          <a:effectLst/>
                        </a:rPr>
                        <a:t>70 </a:t>
                      </a:r>
                      <a:r>
                        <a:rPr lang="en-GB" sz="2000" strike="noStrike" kern="800" dirty="0" err="1" smtClean="0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en-GB" sz="2000" strike="noStrike" kern="800" dirty="0" err="1" smtClean="0">
                          <a:effectLst/>
                        </a:rPr>
                        <a:t>s</a:t>
                      </a:r>
                      <a:endParaRPr lang="en-US" sz="2000" strike="noStrike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noStrike" kern="800" dirty="0">
                          <a:effectLst/>
                        </a:rPr>
                        <a:t>bunch repetition frequency within pulse</a:t>
                      </a:r>
                      <a:endParaRPr lang="en-US" sz="24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sngStrike" kern="800" dirty="0">
                          <a:effectLst/>
                        </a:rPr>
                        <a:t>4.5 </a:t>
                      </a:r>
                      <a:r>
                        <a:rPr lang="en-GB" sz="2000" strike="sngStrike" kern="800" dirty="0" smtClean="0">
                          <a:effectLst/>
                        </a:rPr>
                        <a:t>MHz</a:t>
                      </a:r>
                      <a:r>
                        <a:rPr lang="en-GB" sz="2000" strike="noStrike" kern="800" baseline="0" dirty="0" smtClean="0">
                          <a:effectLst/>
                        </a:rPr>
                        <a:t> 1.1 MHz</a:t>
                      </a:r>
                      <a:endParaRPr lang="en-US" sz="2400" strike="sng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noStrike" kern="800" dirty="0">
                          <a:effectLst/>
                        </a:rPr>
                        <a:t>bunch charge</a:t>
                      </a:r>
                      <a:endParaRPr lang="en-US" sz="24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sngStrike" kern="800" dirty="0">
                          <a:effectLst/>
                        </a:rPr>
                        <a:t>0.02 – 1 </a:t>
                      </a:r>
                      <a:r>
                        <a:rPr lang="en-GB" sz="2000" strike="sngStrike" kern="800" dirty="0" err="1" smtClean="0">
                          <a:effectLst/>
                        </a:rPr>
                        <a:t>nC</a:t>
                      </a:r>
                      <a:r>
                        <a:rPr lang="en-GB" sz="2000" strike="sngStrike" kern="800" dirty="0" smtClean="0">
                          <a:effectLst/>
                        </a:rPr>
                        <a:t> </a:t>
                      </a:r>
                      <a:r>
                        <a:rPr lang="en-GB" sz="2000" strike="noStrike" kern="800" dirty="0" smtClean="0">
                          <a:effectLst/>
                        </a:rPr>
                        <a:t>0.5</a:t>
                      </a:r>
                      <a:r>
                        <a:rPr lang="en-GB" sz="2000" strike="noStrike" kern="800" baseline="0" dirty="0" smtClean="0">
                          <a:effectLst/>
                        </a:rPr>
                        <a:t> </a:t>
                      </a:r>
                      <a:r>
                        <a:rPr lang="en-GB" sz="2000" strike="noStrike" kern="800" baseline="0" dirty="0" err="1" smtClean="0">
                          <a:effectLst/>
                        </a:rPr>
                        <a:t>nC</a:t>
                      </a:r>
                      <a:endParaRPr lang="en-US" sz="2400" strike="sng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noStrike" kern="800" dirty="0" smtClean="0">
                          <a:effectLst/>
                        </a:rPr>
                        <a:t>electron bunch length after compression (FWHM)</a:t>
                      </a:r>
                      <a:endParaRPr lang="en-US" sz="24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sngStrike" kern="800" dirty="0" smtClean="0">
                          <a:effectLst/>
                        </a:rPr>
                        <a:t>2 – 180 fs </a:t>
                      </a:r>
                      <a:r>
                        <a:rPr lang="en-GB" sz="2000" strike="noStrike" kern="800" dirty="0" smtClean="0">
                          <a:effectLst/>
                        </a:rPr>
                        <a:t>90</a:t>
                      </a:r>
                      <a:r>
                        <a:rPr lang="en-GB" sz="2000" strike="noStrike" kern="800" baseline="0" dirty="0" smtClean="0">
                          <a:effectLst/>
                        </a:rPr>
                        <a:t> fs </a:t>
                      </a:r>
                      <a:endParaRPr lang="en-GB" sz="2000" strike="noStrike" kern="800" dirty="0" smtClean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strike="noStrike" dirty="0" smtClean="0">
                          <a:effectLst/>
                          <a:latin typeface="+mn-lt"/>
                          <a:ea typeface="Times New Roman"/>
                        </a:rPr>
                        <a:t>Slice</a:t>
                      </a:r>
                      <a:r>
                        <a:rPr lang="en-US" sz="2000" strike="noStrike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2000" strike="noStrike" baseline="0" dirty="0" err="1" smtClean="0">
                          <a:effectLst/>
                          <a:latin typeface="+mn-lt"/>
                          <a:ea typeface="Times New Roman"/>
                        </a:rPr>
                        <a:t>emittance</a:t>
                      </a:r>
                      <a:endParaRPr lang="en-US" sz="20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sng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0.4 -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1.0 mm mrad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76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noStrike" kern="800" dirty="0">
                          <a:effectLst/>
                        </a:rPr>
                        <a:t>beam power</a:t>
                      </a:r>
                      <a:endParaRPr lang="en-US" sz="24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sngStrike" kern="800" dirty="0" smtClean="0">
                          <a:effectLst/>
                        </a:rPr>
                        <a:t>500 kW </a:t>
                      </a:r>
                      <a:r>
                        <a:rPr lang="en-GB" sz="2000" strike="noStrike" kern="800" dirty="0" smtClean="0">
                          <a:effectLst/>
                        </a:rPr>
                        <a:t>5 kW</a:t>
                      </a:r>
                      <a:endParaRPr lang="en-US" sz="2400" strike="sng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76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strike="noStrike" dirty="0" smtClean="0">
                          <a:effectLst/>
                          <a:latin typeface="+mn-lt"/>
                          <a:ea typeface="Times New Roman"/>
                        </a:rPr>
                        <a:t>Variable</a:t>
                      </a:r>
                      <a:r>
                        <a:rPr lang="en-US" sz="2000" strike="noStrike" baseline="0" dirty="0" smtClean="0">
                          <a:effectLst/>
                          <a:latin typeface="+mn-lt"/>
                          <a:ea typeface="Times New Roman"/>
                        </a:rPr>
                        <a:t> undulator gap</a:t>
                      </a:r>
                      <a:endParaRPr lang="en-US" sz="20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trike="sngStrike" baseline="0" dirty="0" smtClean="0">
                          <a:effectLst/>
                          <a:latin typeface="+mn-lt"/>
                          <a:ea typeface="Times New Roman"/>
                        </a:rPr>
                        <a:t>10-20 mm </a:t>
                      </a:r>
                      <a:r>
                        <a:rPr lang="en-US" sz="2000" strike="noStrike" baseline="0" dirty="0" smtClean="0">
                          <a:effectLst/>
                          <a:latin typeface="+mn-lt"/>
                          <a:ea typeface="Times New Roman"/>
                        </a:rPr>
                        <a:t>14 mm</a:t>
                      </a:r>
                      <a:endParaRPr lang="en-US" sz="2000" strike="noStrik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76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strike="noStrike" dirty="0" smtClean="0">
                          <a:effectLst/>
                          <a:latin typeface="+mn-lt"/>
                          <a:ea typeface="Times New Roman"/>
                        </a:rPr>
                        <a:t>Simultaneously operated SASE undulators</a:t>
                      </a:r>
                      <a:endParaRPr lang="en-US" sz="20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trike="sngStrike" baseline="0" dirty="0" smtClean="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en-US" sz="2000" strike="noStrike" baseline="0" dirty="0" smtClean="0">
                          <a:effectLst/>
                          <a:latin typeface="+mn-lt"/>
                          <a:ea typeface="Times New Roman"/>
                        </a:rPr>
                        <a:t>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 bwMode="auto">
          <a:xfrm>
            <a:off x="7071360" y="4290060"/>
            <a:ext cx="1341120" cy="350520"/>
          </a:xfrm>
          <a:prstGeom prst="ellips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GB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604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Shielding and Personnel Interlock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</p:spPr>
        <p:txBody>
          <a:bodyPr/>
          <a:lstStyle/>
          <a:p>
            <a:fld id="{0053F5AD-B768-4BD1-BFC6-9F80796D57FA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20487" name="Picture 7" descr="D:\My Documents local\admin_XFEL\XFEL SAC\SAC_2016_9\pictures\20160825-MX2_54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353" y="1102272"/>
            <a:ext cx="37147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D:\My Documents local\admin_XFEL\XFEL SAC\SAC_2016_9\pictures\20160825-MX2_542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7491" y="3948452"/>
            <a:ext cx="1649412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D:\My Documents local\admin_XFEL\XFEL SAC\SAC_2016_9\pictures\20160825-MX2_541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932" y="3948452"/>
            <a:ext cx="1649413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D:\My Documents local\admin_XFEL\XFEL SAC\SAC_2016_9\pictures\20160825-MX2_538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932" y="1102272"/>
            <a:ext cx="1834815" cy="275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D:\My Documents local\admin_XFEL\XFEL SAC\SAC_2016_9\20160815-MX2_4858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94087" y="3631524"/>
            <a:ext cx="3814997" cy="279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D:\My Documents local\admin_XFEL\XFEL SAC\SAC_2016_9\20160823-MX2_520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1555" y="3631524"/>
            <a:ext cx="1863653" cy="279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79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Group Work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7898" y="1072299"/>
            <a:ext cx="6698511" cy="4459287"/>
          </a:xfrm>
        </p:spPr>
        <p:txBody>
          <a:bodyPr/>
          <a:lstStyle/>
          <a:p>
            <a:r>
              <a:rPr lang="en-US" sz="2000" dirty="0" smtClean="0"/>
              <a:t>Develop the commissioning plan for the accelerator from restart of the injector up to beam in the XSDU2 dump</a:t>
            </a:r>
          </a:p>
          <a:p>
            <a:r>
              <a:rPr lang="en-US" sz="2000" dirty="0" smtClean="0"/>
              <a:t>Present the sequence and timeline</a:t>
            </a:r>
          </a:p>
          <a:p>
            <a:pPr lvl="1"/>
            <a:r>
              <a:rPr lang="en-US" sz="2000" dirty="0" smtClean="0"/>
              <a:t>What are the major challenges?</a:t>
            </a:r>
          </a:p>
          <a:p>
            <a:pPr lvl="1"/>
            <a:r>
              <a:rPr lang="en-US" sz="2000" dirty="0" smtClean="0"/>
              <a:t>How can we mitigate risks?</a:t>
            </a:r>
          </a:p>
          <a:p>
            <a:pPr lvl="1"/>
            <a:r>
              <a:rPr lang="en-US" sz="2000" dirty="0" smtClean="0"/>
              <a:t>What tools/diagnostics/components/skills are needed?</a:t>
            </a:r>
          </a:p>
          <a:p>
            <a:r>
              <a:rPr lang="en-US" sz="2000" dirty="0" smtClean="0"/>
              <a:t>Who's plan is more efficient (= faster)?        Or </a:t>
            </a:r>
          </a:p>
          <a:p>
            <a:endParaRPr lang="de-DE" sz="2000" dirty="0" smtClean="0"/>
          </a:p>
          <a:p>
            <a:endParaRPr lang="de-DE" sz="2000" dirty="0" smtClean="0"/>
          </a:p>
          <a:p>
            <a:endParaRPr lang="de-DE" sz="2000" dirty="0" smtClean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46146-BDD9-4C97-8272-670ED94D12DF}" type="slidenum">
              <a:rPr lang="en-GB"/>
              <a:pPr/>
              <a:t>50</a:t>
            </a:fld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506" y="1061038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506" y="3017428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"/>
          <a:stretch/>
        </p:blipFill>
        <p:spPr bwMode="auto">
          <a:xfrm>
            <a:off x="7274188" y="3717793"/>
            <a:ext cx="360000" cy="40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94920" y="3720746"/>
            <a:ext cx="395937" cy="44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2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Interlock Areas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42" y="1206035"/>
            <a:ext cx="8948423" cy="51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20995" y="4546464"/>
            <a:ext cx="8189397" cy="1193218"/>
            <a:chOff x="520995" y="4546464"/>
            <a:chExt cx="8189397" cy="1193218"/>
          </a:xfrm>
        </p:grpSpPr>
        <p:sp>
          <p:nvSpPr>
            <p:cNvPr id="6" name="Rectangle 5"/>
            <p:cNvSpPr/>
            <p:nvPr/>
          </p:nvSpPr>
          <p:spPr bwMode="auto">
            <a:xfrm>
              <a:off x="520995" y="4922876"/>
              <a:ext cx="5688419" cy="127589"/>
            </a:xfrm>
            <a:prstGeom prst="rect">
              <a:avLst/>
            </a:prstGeom>
            <a:solidFill>
              <a:srgbClr val="261748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GB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 rot="1200000">
              <a:off x="6036264" y="5359484"/>
              <a:ext cx="2674128" cy="121361"/>
            </a:xfrm>
            <a:prstGeom prst="rect">
              <a:avLst/>
            </a:prstGeom>
            <a:solidFill>
              <a:srgbClr val="261748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GB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236921" y="4699591"/>
              <a:ext cx="360000" cy="504000"/>
            </a:xfrm>
            <a:prstGeom prst="rect">
              <a:avLst/>
            </a:prstGeom>
            <a:solidFill>
              <a:srgbClr val="261748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GB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196317" y="4546464"/>
              <a:ext cx="360000" cy="864000"/>
            </a:xfrm>
            <a:prstGeom prst="rect">
              <a:avLst/>
            </a:prstGeom>
            <a:solidFill>
              <a:srgbClr val="261748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GB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986130" y="4827181"/>
              <a:ext cx="216000" cy="396000"/>
            </a:xfrm>
            <a:prstGeom prst="rect">
              <a:avLst/>
            </a:prstGeom>
            <a:solidFill>
              <a:srgbClr val="261748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GB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531395" y="5343682"/>
              <a:ext cx="216000" cy="396000"/>
            </a:xfrm>
            <a:prstGeom prst="rect">
              <a:avLst/>
            </a:prstGeom>
            <a:solidFill>
              <a:srgbClr val="261748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GB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365204" y="5656519"/>
            <a:ext cx="2700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b="1" dirty="0" smtClean="0"/>
              <a:t>Interlocked sections for first lasing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10223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 covered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889365" cy="4459287"/>
          </a:xfrm>
        </p:spPr>
        <p:txBody>
          <a:bodyPr/>
          <a:lstStyle/>
          <a:p>
            <a:r>
              <a:rPr lang="en-GB" dirty="0" smtClean="0"/>
              <a:t>MKK Infrastructure – Climate, Water, Racks</a:t>
            </a:r>
          </a:p>
          <a:p>
            <a:r>
              <a:rPr lang="en-GB" dirty="0" smtClean="0"/>
              <a:t>Cryogenic System</a:t>
            </a:r>
          </a:p>
          <a:p>
            <a:r>
              <a:rPr lang="en-GB" dirty="0" smtClean="0"/>
              <a:t>Control System – Network, DAQ, …</a:t>
            </a:r>
          </a:p>
          <a:p>
            <a:r>
              <a:rPr lang="en-GB" dirty="0" smtClean="0"/>
              <a:t>Laser systems – Photoinjector, Laser Heater, Laser based synchronisation</a:t>
            </a:r>
          </a:p>
          <a:p>
            <a:r>
              <a:rPr lang="en-GB" dirty="0" smtClean="0"/>
              <a:t>Injector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11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Resonance Condition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C73E8-DF49-415E-9DE1-C5C18C4338E1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48357" y="3192142"/>
            <a:ext cx="7603199" cy="3134284"/>
            <a:chOff x="548357" y="2811092"/>
            <a:chExt cx="8008455" cy="350361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013431" y="5245599"/>
              <a:ext cx="4466904" cy="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V="1">
              <a:off x="2017340" y="4910522"/>
              <a:ext cx="5951624" cy="2236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2024867" y="4575447"/>
              <a:ext cx="5951624" cy="2236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2024867" y="4240372"/>
              <a:ext cx="5951624" cy="2236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Line 2"/>
            <p:cNvSpPr>
              <a:spLocks noChangeShapeType="1"/>
            </p:cNvSpPr>
            <p:nvPr/>
          </p:nvSpPr>
          <p:spPr bwMode="auto">
            <a:xfrm flipH="1">
              <a:off x="6978741" y="3667297"/>
              <a:ext cx="9231" cy="1989339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2000">
                <a:solidFill>
                  <a:srgbClr val="2617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2966613" y="3667297"/>
              <a:ext cx="0" cy="1980351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2000">
                <a:solidFill>
                  <a:srgbClr val="2617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3233083" y="3667297"/>
              <a:ext cx="0" cy="2002819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2000">
                <a:solidFill>
                  <a:srgbClr val="2617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548357" y="5645274"/>
              <a:ext cx="7828755" cy="237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2000">
                <a:solidFill>
                  <a:srgbClr val="2617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Line 21"/>
            <p:cNvSpPr>
              <a:spLocks noChangeShapeType="1"/>
            </p:cNvSpPr>
            <p:nvPr/>
          </p:nvSpPr>
          <p:spPr bwMode="auto">
            <a:xfrm>
              <a:off x="1568244" y="5598586"/>
              <a:ext cx="0" cy="8088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2000">
                <a:solidFill>
                  <a:srgbClr val="2617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Line 23"/>
            <p:cNvSpPr>
              <a:spLocks noChangeShapeType="1"/>
            </p:cNvSpPr>
            <p:nvPr/>
          </p:nvSpPr>
          <p:spPr bwMode="auto">
            <a:xfrm>
              <a:off x="3510516" y="5598586"/>
              <a:ext cx="0" cy="8088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2000">
                <a:solidFill>
                  <a:srgbClr val="2617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Line 24"/>
            <p:cNvSpPr>
              <a:spLocks noChangeShapeType="1"/>
            </p:cNvSpPr>
            <p:nvPr/>
          </p:nvSpPr>
          <p:spPr bwMode="auto">
            <a:xfrm>
              <a:off x="3581023" y="5578815"/>
              <a:ext cx="0" cy="102453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2000">
                <a:solidFill>
                  <a:srgbClr val="2617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3309071" y="5596788"/>
              <a:ext cx="0" cy="8088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2000">
                <a:solidFill>
                  <a:srgbClr val="2617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Line 26"/>
            <p:cNvSpPr>
              <a:spLocks noChangeShapeType="1"/>
            </p:cNvSpPr>
            <p:nvPr/>
          </p:nvSpPr>
          <p:spPr bwMode="auto">
            <a:xfrm>
              <a:off x="2293449" y="5598586"/>
              <a:ext cx="0" cy="8088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2000">
                <a:solidFill>
                  <a:srgbClr val="2617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Line 27"/>
            <p:cNvSpPr>
              <a:spLocks noChangeShapeType="1"/>
            </p:cNvSpPr>
            <p:nvPr/>
          </p:nvSpPr>
          <p:spPr bwMode="auto">
            <a:xfrm>
              <a:off x="3433296" y="5596788"/>
              <a:ext cx="0" cy="8088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2000">
                <a:solidFill>
                  <a:srgbClr val="2617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Line 28"/>
            <p:cNvSpPr>
              <a:spLocks noChangeShapeType="1"/>
            </p:cNvSpPr>
            <p:nvPr/>
          </p:nvSpPr>
          <p:spPr bwMode="auto">
            <a:xfrm>
              <a:off x="2805456" y="5598586"/>
              <a:ext cx="0" cy="8088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2000">
                <a:solidFill>
                  <a:srgbClr val="2617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Line 29"/>
            <p:cNvSpPr>
              <a:spLocks noChangeShapeType="1"/>
            </p:cNvSpPr>
            <p:nvPr/>
          </p:nvSpPr>
          <p:spPr bwMode="auto">
            <a:xfrm>
              <a:off x="3119377" y="5596788"/>
              <a:ext cx="0" cy="8088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2000">
                <a:solidFill>
                  <a:srgbClr val="2617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Line 30"/>
            <p:cNvSpPr>
              <a:spLocks noChangeShapeType="1"/>
            </p:cNvSpPr>
            <p:nvPr/>
          </p:nvSpPr>
          <p:spPr bwMode="auto">
            <a:xfrm>
              <a:off x="3554163" y="5598586"/>
              <a:ext cx="0" cy="8088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2000">
                <a:solidFill>
                  <a:srgbClr val="2617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Group 31"/>
            <p:cNvGrpSpPr>
              <a:grpSpLocks/>
            </p:cNvGrpSpPr>
            <p:nvPr/>
          </p:nvGrpSpPr>
          <p:grpSpPr bwMode="auto">
            <a:xfrm>
              <a:off x="3581023" y="5573421"/>
              <a:ext cx="3041832" cy="106049"/>
              <a:chOff x="2426" y="3704"/>
              <a:chExt cx="1812" cy="59"/>
            </a:xfrm>
          </p:grpSpPr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>
                <a:off x="3039" y="3717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None/>
                </a:pPr>
                <a:endParaRPr lang="de-DE" sz="2000">
                  <a:solidFill>
                    <a:srgbClr val="26174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Line 33"/>
              <p:cNvSpPr>
                <a:spLocks noChangeShapeType="1"/>
              </p:cNvSpPr>
              <p:nvPr/>
            </p:nvSpPr>
            <p:spPr bwMode="auto">
              <a:xfrm>
                <a:off x="2426" y="3704"/>
                <a:ext cx="0" cy="57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None/>
                </a:pPr>
                <a:endParaRPr lang="de-DE" sz="2000">
                  <a:solidFill>
                    <a:srgbClr val="26174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Line 34"/>
              <p:cNvSpPr>
                <a:spLocks noChangeShapeType="1"/>
              </p:cNvSpPr>
              <p:nvPr/>
            </p:nvSpPr>
            <p:spPr bwMode="auto">
              <a:xfrm>
                <a:off x="4196" y="3717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None/>
                </a:pPr>
                <a:endParaRPr lang="de-DE" sz="2000">
                  <a:solidFill>
                    <a:srgbClr val="26174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Line 35"/>
              <p:cNvSpPr>
                <a:spLocks noChangeShapeType="1"/>
              </p:cNvSpPr>
              <p:nvPr/>
            </p:nvSpPr>
            <p:spPr bwMode="auto">
              <a:xfrm>
                <a:off x="4238" y="3706"/>
                <a:ext cx="0" cy="57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None/>
                </a:pPr>
                <a:endParaRPr lang="de-DE" sz="2000">
                  <a:solidFill>
                    <a:srgbClr val="26174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Line 36"/>
              <p:cNvSpPr>
                <a:spLocks noChangeShapeType="1"/>
              </p:cNvSpPr>
              <p:nvPr/>
            </p:nvSpPr>
            <p:spPr bwMode="auto">
              <a:xfrm>
                <a:off x="4076" y="3716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None/>
                </a:pPr>
                <a:endParaRPr lang="de-DE" sz="2000">
                  <a:solidFill>
                    <a:srgbClr val="26174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Line 37"/>
              <p:cNvSpPr>
                <a:spLocks noChangeShapeType="1"/>
              </p:cNvSpPr>
              <p:nvPr/>
            </p:nvSpPr>
            <p:spPr bwMode="auto">
              <a:xfrm>
                <a:off x="3471" y="3717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None/>
                </a:pPr>
                <a:endParaRPr lang="de-DE" sz="2000">
                  <a:solidFill>
                    <a:srgbClr val="26174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Line 38"/>
              <p:cNvSpPr>
                <a:spLocks noChangeShapeType="1"/>
              </p:cNvSpPr>
              <p:nvPr/>
            </p:nvSpPr>
            <p:spPr bwMode="auto">
              <a:xfrm>
                <a:off x="4150" y="3716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None/>
                </a:pPr>
                <a:endParaRPr lang="de-DE" sz="2000">
                  <a:solidFill>
                    <a:srgbClr val="26174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Line 39"/>
              <p:cNvSpPr>
                <a:spLocks noChangeShapeType="1"/>
              </p:cNvSpPr>
              <p:nvPr/>
            </p:nvSpPr>
            <p:spPr bwMode="auto">
              <a:xfrm>
                <a:off x="3776" y="3717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None/>
                </a:pPr>
                <a:endParaRPr lang="de-DE" sz="2000">
                  <a:solidFill>
                    <a:srgbClr val="26174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Line 40"/>
              <p:cNvSpPr>
                <a:spLocks noChangeShapeType="1"/>
              </p:cNvSpPr>
              <p:nvPr/>
            </p:nvSpPr>
            <p:spPr bwMode="auto">
              <a:xfrm>
                <a:off x="3963" y="3716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None/>
                </a:pPr>
                <a:endParaRPr lang="de-DE" sz="2000">
                  <a:solidFill>
                    <a:srgbClr val="26174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Line 41"/>
              <p:cNvSpPr>
                <a:spLocks noChangeShapeType="1"/>
              </p:cNvSpPr>
              <p:nvPr/>
            </p:nvSpPr>
            <p:spPr bwMode="auto">
              <a:xfrm>
                <a:off x="4222" y="3717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None/>
                </a:pPr>
                <a:endParaRPr lang="de-DE" sz="2000">
                  <a:solidFill>
                    <a:srgbClr val="26174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Line 42"/>
            <p:cNvSpPr>
              <a:spLocks noChangeShapeType="1"/>
            </p:cNvSpPr>
            <p:nvPr/>
          </p:nvSpPr>
          <p:spPr bwMode="auto">
            <a:xfrm>
              <a:off x="7651906" y="5596788"/>
              <a:ext cx="0" cy="8088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2000">
                <a:solidFill>
                  <a:srgbClr val="2617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Line 43"/>
            <p:cNvSpPr>
              <a:spLocks noChangeShapeType="1"/>
            </p:cNvSpPr>
            <p:nvPr/>
          </p:nvSpPr>
          <p:spPr bwMode="auto">
            <a:xfrm>
              <a:off x="6622854" y="5573421"/>
              <a:ext cx="0" cy="102453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2000">
                <a:solidFill>
                  <a:srgbClr val="2617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Line 44"/>
            <p:cNvSpPr>
              <a:spLocks noChangeShapeType="1"/>
            </p:cNvSpPr>
            <p:nvPr/>
          </p:nvSpPr>
          <p:spPr bwMode="auto">
            <a:xfrm>
              <a:off x="8377112" y="5596788"/>
              <a:ext cx="0" cy="8088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2000">
                <a:solidFill>
                  <a:srgbClr val="2617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 Box 45"/>
            <p:cNvSpPr txBox="1">
              <a:spLocks noChangeArrowheads="1"/>
            </p:cNvSpPr>
            <p:nvPr/>
          </p:nvSpPr>
          <p:spPr bwMode="auto">
            <a:xfrm>
              <a:off x="1282712" y="5648912"/>
              <a:ext cx="56938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de-DE" sz="18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</a:t>
              </a:r>
              <a:endPara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 Box 46"/>
            <p:cNvSpPr txBox="1">
              <a:spLocks noChangeArrowheads="1"/>
            </p:cNvSpPr>
            <p:nvPr/>
          </p:nvSpPr>
          <p:spPr bwMode="auto">
            <a:xfrm>
              <a:off x="3422888" y="5650711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de-DE" sz="18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47"/>
            <p:cNvSpPr txBox="1">
              <a:spLocks noChangeArrowheads="1"/>
            </p:cNvSpPr>
            <p:nvPr/>
          </p:nvSpPr>
          <p:spPr bwMode="auto">
            <a:xfrm>
              <a:off x="6406480" y="5648912"/>
              <a:ext cx="44114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de-DE" sz="18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Line 48"/>
            <p:cNvSpPr>
              <a:spLocks noChangeShapeType="1"/>
            </p:cNvSpPr>
            <p:nvPr/>
          </p:nvSpPr>
          <p:spPr bwMode="auto">
            <a:xfrm>
              <a:off x="2207903" y="3549407"/>
              <a:ext cx="28469" cy="210554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2000">
                <a:solidFill>
                  <a:srgbClr val="2617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56"/>
            <p:cNvSpPr>
              <a:spLocks noChangeArrowheads="1"/>
            </p:cNvSpPr>
            <p:nvPr/>
          </p:nvSpPr>
          <p:spPr bwMode="auto">
            <a:xfrm rot="16200000">
              <a:off x="150992" y="4226542"/>
              <a:ext cx="1721946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342900" indent="-342900" algn="ctr" fontAlgn="base"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de-DE" sz="2000" dirty="0" err="1">
                  <a:solidFill>
                    <a:srgbClr val="2617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Electron</a:t>
              </a:r>
              <a:endParaRPr lang="de-DE" sz="2000" dirty="0">
                <a:solidFill>
                  <a:srgbClr val="2617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algn="ctr" fontAlgn="base"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de-DE" sz="2000" dirty="0" err="1">
                  <a:solidFill>
                    <a:srgbClr val="2617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de-DE" sz="2000" dirty="0" err="1" smtClean="0">
                  <a:solidFill>
                    <a:srgbClr val="2617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nergy</a:t>
              </a:r>
              <a:r>
                <a:rPr lang="de-DE" sz="2000" dirty="0" smtClean="0">
                  <a:solidFill>
                    <a:srgbClr val="2617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[</a:t>
              </a:r>
              <a:r>
                <a:rPr lang="de-DE" sz="2000" dirty="0" err="1" smtClean="0">
                  <a:solidFill>
                    <a:srgbClr val="2617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GeV</a:t>
              </a:r>
              <a:r>
                <a:rPr lang="de-DE" sz="2000" dirty="0" smtClean="0">
                  <a:solidFill>
                    <a:srgbClr val="2617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  <a:endParaRPr lang="en-GB" sz="2000" dirty="0">
                <a:solidFill>
                  <a:srgbClr val="2617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Line 15"/>
            <p:cNvSpPr>
              <a:spLocks noChangeShapeType="1"/>
            </p:cNvSpPr>
            <p:nvPr/>
          </p:nvSpPr>
          <p:spPr bwMode="auto">
            <a:xfrm flipH="1">
              <a:off x="6475128" y="3676374"/>
              <a:ext cx="23607" cy="199374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2000">
                <a:solidFill>
                  <a:srgbClr val="2617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Line 3"/>
            <p:cNvSpPr>
              <a:spLocks noChangeShapeType="1"/>
            </p:cNvSpPr>
            <p:nvPr/>
          </p:nvSpPr>
          <p:spPr bwMode="auto">
            <a:xfrm>
              <a:off x="8150717" y="3662751"/>
              <a:ext cx="839" cy="2001931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2000">
                <a:solidFill>
                  <a:srgbClr val="2617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Line 14"/>
            <p:cNvSpPr>
              <a:spLocks noChangeShapeType="1"/>
            </p:cNvSpPr>
            <p:nvPr/>
          </p:nvSpPr>
          <p:spPr bwMode="auto">
            <a:xfrm>
              <a:off x="6168647" y="3676374"/>
              <a:ext cx="0" cy="1988307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2000">
                <a:solidFill>
                  <a:srgbClr val="2617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Line 14"/>
            <p:cNvSpPr>
              <a:spLocks noChangeShapeType="1"/>
            </p:cNvSpPr>
            <p:nvPr/>
          </p:nvSpPr>
          <p:spPr bwMode="auto">
            <a:xfrm>
              <a:off x="5846316" y="3671826"/>
              <a:ext cx="970" cy="1992855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2000">
                <a:solidFill>
                  <a:srgbClr val="2617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Line 15"/>
            <p:cNvSpPr>
              <a:spLocks noChangeShapeType="1"/>
            </p:cNvSpPr>
            <p:nvPr/>
          </p:nvSpPr>
          <p:spPr bwMode="auto">
            <a:xfrm>
              <a:off x="5086443" y="3676374"/>
              <a:ext cx="0" cy="1988307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2000">
                <a:solidFill>
                  <a:srgbClr val="2617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Line 14"/>
            <p:cNvSpPr>
              <a:spLocks noChangeShapeType="1"/>
            </p:cNvSpPr>
            <p:nvPr/>
          </p:nvSpPr>
          <p:spPr bwMode="auto">
            <a:xfrm>
              <a:off x="4824203" y="3680902"/>
              <a:ext cx="0" cy="1966747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2000">
                <a:solidFill>
                  <a:srgbClr val="2617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Rectangle 78"/>
            <p:cNvSpPr>
              <a:spLocks noChangeArrowheads="1"/>
            </p:cNvSpPr>
            <p:nvPr/>
          </p:nvSpPr>
          <p:spPr bwMode="auto">
            <a:xfrm>
              <a:off x="2207903" y="2827328"/>
              <a:ext cx="3163344" cy="267286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8575" algn="ctr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en-GB" sz="2000">
                <a:solidFill>
                  <a:srgbClr val="2617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239550" y="2811092"/>
              <a:ext cx="3119153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de-DE" sz="2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Soft X-</a:t>
              </a:r>
              <a:r>
                <a:rPr lang="de-DE" sz="20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rays</a:t>
              </a:r>
              <a:endParaRPr lang="de-DE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de-DE" sz="2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SASE 3 (68 mm)</a:t>
              </a:r>
            </a:p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de-DE" sz="2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0.25  </a:t>
              </a:r>
              <a:r>
                <a:rPr lang="de-DE" sz="2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 </a:t>
              </a:r>
              <a:r>
                <a:rPr lang="de-DE" sz="2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≥ 3 </a:t>
              </a:r>
              <a:r>
                <a:rPr lang="de-DE" sz="20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keV</a:t>
              </a:r>
              <a:r>
                <a:rPr lang="de-DE" sz="2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24" name="Rectangle 77"/>
            <p:cNvSpPr>
              <a:spLocks noChangeArrowheads="1"/>
            </p:cNvSpPr>
            <p:nvPr/>
          </p:nvSpPr>
          <p:spPr bwMode="auto">
            <a:xfrm>
              <a:off x="8023793" y="2827328"/>
              <a:ext cx="533019" cy="2676074"/>
            </a:xfrm>
            <a:prstGeom prst="rect">
              <a:avLst/>
            </a:prstGeom>
            <a:gradFill rotWithShape="1">
              <a:gsLst>
                <a:gs pos="0">
                  <a:schemeClr val="accent6"/>
                </a:gs>
                <a:gs pos="100000">
                  <a:schemeClr val="accent2">
                    <a:gamma/>
                    <a:tint val="0"/>
                    <a:invGamma/>
                    <a:alpha val="80000"/>
                  </a:schemeClr>
                </a:gs>
              </a:gsLst>
              <a:lin ang="0" scaled="1"/>
            </a:gradFill>
            <a:ln w="28575" algn="ctr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en-GB" sz="2000">
                <a:solidFill>
                  <a:srgbClr val="2617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ectangle 78"/>
            <p:cNvSpPr>
              <a:spLocks noChangeArrowheads="1"/>
            </p:cNvSpPr>
            <p:nvPr/>
          </p:nvSpPr>
          <p:spPr bwMode="auto">
            <a:xfrm>
              <a:off x="5348521" y="2827328"/>
              <a:ext cx="2675272" cy="2672866"/>
            </a:xfrm>
            <a:prstGeom prst="rect">
              <a:avLst/>
            </a:prstGeom>
            <a:solidFill>
              <a:schemeClr val="accent6"/>
            </a:solidFill>
            <a:ln w="28575" algn="ctr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en-GB" sz="2000">
                <a:solidFill>
                  <a:srgbClr val="2617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673990" y="2811092"/>
              <a:ext cx="2420856" cy="11387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de-DE" sz="2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Hard X-</a:t>
              </a:r>
              <a:r>
                <a:rPr lang="de-DE" sz="20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rays</a:t>
              </a:r>
              <a:endParaRPr lang="de-DE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de-DE" sz="2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SASE 1&amp;2 (40 mm)</a:t>
              </a:r>
            </a:p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de-DE" sz="2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3.0  </a:t>
              </a:r>
              <a:r>
                <a:rPr lang="de-DE" sz="2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 ~25 </a:t>
              </a:r>
              <a:r>
                <a:rPr lang="de-DE" sz="20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keV</a:t>
              </a:r>
              <a:r>
                <a:rPr lang="de-DE" sz="2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>
              <a:off x="2207903" y="5245599"/>
              <a:ext cx="1417069" cy="0"/>
            </a:xfrm>
            <a:prstGeom prst="line">
              <a:avLst/>
            </a:prstGeom>
            <a:solidFill>
              <a:schemeClr val="accent1"/>
            </a:solidFill>
            <a:ln w="1270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Straight Connector 125"/>
            <p:cNvCxnSpPr/>
            <p:nvPr/>
          </p:nvCxnSpPr>
          <p:spPr bwMode="auto">
            <a:xfrm>
              <a:off x="5332587" y="5243362"/>
              <a:ext cx="1177967" cy="2236"/>
            </a:xfrm>
            <a:prstGeom prst="line">
              <a:avLst/>
            </a:prstGeom>
            <a:solidFill>
              <a:schemeClr val="accent1"/>
            </a:solidFill>
            <a:ln w="1270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Straight Connector 126"/>
            <p:cNvCxnSpPr/>
            <p:nvPr/>
          </p:nvCxnSpPr>
          <p:spPr bwMode="auto">
            <a:xfrm flipV="1">
              <a:off x="3109942" y="4911522"/>
              <a:ext cx="1722590" cy="2236"/>
            </a:xfrm>
            <a:prstGeom prst="line">
              <a:avLst/>
            </a:prstGeom>
            <a:solidFill>
              <a:schemeClr val="accent1"/>
            </a:solidFill>
            <a:ln w="1270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Straight Connector 127"/>
            <p:cNvCxnSpPr/>
            <p:nvPr/>
          </p:nvCxnSpPr>
          <p:spPr bwMode="auto">
            <a:xfrm>
              <a:off x="5857906" y="4911522"/>
              <a:ext cx="1317154" cy="2236"/>
            </a:xfrm>
            <a:prstGeom prst="line">
              <a:avLst/>
            </a:prstGeom>
            <a:solidFill>
              <a:schemeClr val="accent1"/>
            </a:solidFill>
            <a:ln w="1270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Straight Connector 128"/>
            <p:cNvCxnSpPr/>
            <p:nvPr/>
          </p:nvCxnSpPr>
          <p:spPr bwMode="auto">
            <a:xfrm flipV="1">
              <a:off x="3409229" y="4572242"/>
              <a:ext cx="1830681" cy="1"/>
            </a:xfrm>
            <a:prstGeom prst="line">
              <a:avLst/>
            </a:prstGeom>
            <a:solidFill>
              <a:schemeClr val="accent1"/>
            </a:solidFill>
            <a:ln w="1270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Straight Connector 129"/>
            <p:cNvCxnSpPr/>
            <p:nvPr/>
          </p:nvCxnSpPr>
          <p:spPr bwMode="auto">
            <a:xfrm>
              <a:off x="6282766" y="4570006"/>
              <a:ext cx="1317154" cy="2236"/>
            </a:xfrm>
            <a:prstGeom prst="line">
              <a:avLst/>
            </a:prstGeom>
            <a:solidFill>
              <a:schemeClr val="accent1"/>
            </a:solidFill>
            <a:ln w="1270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Straight Connector 130"/>
            <p:cNvCxnSpPr/>
            <p:nvPr/>
          </p:nvCxnSpPr>
          <p:spPr bwMode="auto">
            <a:xfrm flipV="1">
              <a:off x="3582942" y="4235798"/>
              <a:ext cx="1830681" cy="1"/>
            </a:xfrm>
            <a:prstGeom prst="line">
              <a:avLst/>
            </a:prstGeom>
            <a:solidFill>
              <a:schemeClr val="accent1"/>
            </a:solidFill>
            <a:ln w="1270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Straight Connector 131"/>
            <p:cNvCxnSpPr/>
            <p:nvPr/>
          </p:nvCxnSpPr>
          <p:spPr bwMode="auto">
            <a:xfrm>
              <a:off x="6627051" y="4228490"/>
              <a:ext cx="1510745" cy="2236"/>
            </a:xfrm>
            <a:prstGeom prst="line">
              <a:avLst/>
            </a:prstGeom>
            <a:solidFill>
              <a:schemeClr val="accent1"/>
            </a:solidFill>
            <a:ln w="1270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1" name="Text Box 47"/>
            <p:cNvSpPr txBox="1">
              <a:spLocks noChangeArrowheads="1"/>
            </p:cNvSpPr>
            <p:nvPr/>
          </p:nvSpPr>
          <p:spPr bwMode="auto">
            <a:xfrm>
              <a:off x="7451530" y="5650709"/>
              <a:ext cx="44114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de-DE" sz="18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Text Box 47"/>
            <p:cNvSpPr txBox="1">
              <a:spLocks noChangeArrowheads="1"/>
            </p:cNvSpPr>
            <p:nvPr/>
          </p:nvSpPr>
          <p:spPr bwMode="auto">
            <a:xfrm>
              <a:off x="4461575" y="5665988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de-DE" sz="18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Rectangle 56"/>
            <p:cNvSpPr>
              <a:spLocks noChangeArrowheads="1"/>
            </p:cNvSpPr>
            <p:nvPr/>
          </p:nvSpPr>
          <p:spPr bwMode="auto">
            <a:xfrm>
              <a:off x="3835794" y="5945376"/>
              <a:ext cx="23006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342900" indent="-342900">
                <a:buFont typeface="Wingdings" pitchFamily="2" charset="2"/>
                <a:buNone/>
              </a:pP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Photon </a:t>
              </a:r>
              <a:r>
                <a:rPr lang="de-DE" sz="1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Energy</a:t>
              </a: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[</a:t>
              </a:r>
              <a:r>
                <a:rPr lang="de-DE" sz="1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keV</a:t>
              </a: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  <a:endParaRPr lang="en-GB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Rectangle 56"/>
            <p:cNvSpPr>
              <a:spLocks noChangeArrowheads="1"/>
            </p:cNvSpPr>
            <p:nvPr/>
          </p:nvSpPr>
          <p:spPr bwMode="auto">
            <a:xfrm>
              <a:off x="1363554" y="4003132"/>
              <a:ext cx="697627" cy="1387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342900" indent="-342900">
                <a:lnSpc>
                  <a:spcPts val="2160"/>
                </a:lnSpc>
                <a:buFont typeface="Wingdings" pitchFamily="2" charset="2"/>
                <a:buNone/>
              </a:pP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17.5 </a:t>
              </a:r>
            </a:p>
            <a:p>
              <a:pPr marL="342900" indent="-342900">
                <a:lnSpc>
                  <a:spcPts val="2160"/>
                </a:lnSpc>
                <a:buFont typeface="Wingdings" pitchFamily="2" charset="2"/>
                <a:buNone/>
              </a:pP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14.0 </a:t>
              </a:r>
            </a:p>
            <a:p>
              <a:pPr marL="342900" indent="-342900">
                <a:lnSpc>
                  <a:spcPts val="2160"/>
                </a:lnSpc>
                <a:buFont typeface="Wingdings" pitchFamily="2" charset="2"/>
                <a:buNone/>
              </a:pP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12.0 </a:t>
              </a:r>
            </a:p>
            <a:p>
              <a:pPr marL="342900" indent="-342900">
                <a:lnSpc>
                  <a:spcPts val="2160"/>
                </a:lnSpc>
                <a:buFont typeface="Wingdings" pitchFamily="2" charset="2"/>
                <a:buNone/>
              </a:pP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8.5</a:t>
              </a:r>
              <a:endParaRPr lang="en-GB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6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504395"/>
              </p:ext>
            </p:extLst>
          </p:nvPr>
        </p:nvGraphicFramePr>
        <p:xfrm>
          <a:off x="1804244" y="1350951"/>
          <a:ext cx="188912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4" imgW="863225" imgH="406224" progId="Equation.DSMT4">
                  <p:embed/>
                </p:oleObj>
              </mc:Choice>
              <mc:Fallback>
                <p:oleObj name="Equation" r:id="rId4" imgW="863225" imgH="4062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244" y="1350951"/>
                        <a:ext cx="1889125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Rectangle 72"/>
          <p:cNvSpPr/>
          <p:nvPr/>
        </p:nvSpPr>
        <p:spPr bwMode="auto">
          <a:xfrm>
            <a:off x="1624147" y="1163396"/>
            <a:ext cx="3535135" cy="1610592"/>
          </a:xfrm>
          <a:prstGeom prst="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19020" y="1411704"/>
            <a:ext cx="3455980" cy="1414523"/>
            <a:chOff x="1619020" y="1411704"/>
            <a:chExt cx="3455980" cy="1414523"/>
          </a:xfrm>
        </p:grpSpPr>
        <p:sp>
          <p:nvSpPr>
            <p:cNvPr id="67" name="Oval 15"/>
            <p:cNvSpPr>
              <a:spLocks noChangeArrowheads="1"/>
            </p:cNvSpPr>
            <p:nvPr/>
          </p:nvSpPr>
          <p:spPr bwMode="auto">
            <a:xfrm>
              <a:off x="3105428" y="1411704"/>
              <a:ext cx="292100" cy="393700"/>
            </a:xfrm>
            <a:prstGeom prst="ellipse">
              <a:avLst/>
            </a:prstGeom>
            <a:noFill/>
            <a:ln w="38100" algn="ctr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68" name="Line 16"/>
            <p:cNvSpPr>
              <a:spLocks noChangeShapeType="1"/>
            </p:cNvSpPr>
            <p:nvPr/>
          </p:nvSpPr>
          <p:spPr bwMode="auto">
            <a:xfrm>
              <a:off x="3359428" y="1614904"/>
              <a:ext cx="495300" cy="6350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69" name="Text Box 17"/>
            <p:cNvSpPr txBox="1">
              <a:spLocks noChangeArrowheads="1"/>
            </p:cNvSpPr>
            <p:nvPr/>
          </p:nvSpPr>
          <p:spPr bwMode="auto">
            <a:xfrm>
              <a:off x="3721378" y="1486317"/>
              <a:ext cx="71596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33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None/>
              </a:pPr>
              <a:r>
                <a:rPr lang="en-US" sz="2000" dirty="0" smtClean="0">
                  <a:solidFill>
                    <a:srgbClr val="6666FF"/>
                  </a:solidFill>
                </a:rPr>
                <a:t>1- 9</a:t>
              </a:r>
              <a:endParaRPr lang="en-US" sz="2000" dirty="0">
                <a:solidFill>
                  <a:srgbClr val="6666FF"/>
                </a:solidFill>
              </a:endParaRPr>
            </a:p>
          </p:txBody>
        </p:sp>
        <p:sp>
          <p:nvSpPr>
            <p:cNvPr id="70" name="Oval 18"/>
            <p:cNvSpPr>
              <a:spLocks noChangeArrowheads="1"/>
            </p:cNvSpPr>
            <p:nvPr/>
          </p:nvSpPr>
          <p:spPr bwMode="auto">
            <a:xfrm>
              <a:off x="2445028" y="1449804"/>
              <a:ext cx="292100" cy="393700"/>
            </a:xfrm>
            <a:prstGeom prst="ellipse">
              <a:avLst/>
            </a:prstGeom>
            <a:noFill/>
            <a:ln w="38100" algn="ctr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71" name="Text Box 20"/>
            <p:cNvSpPr txBox="1">
              <a:spLocks noChangeArrowheads="1"/>
            </p:cNvSpPr>
            <p:nvPr/>
          </p:nvSpPr>
          <p:spPr bwMode="auto">
            <a:xfrm>
              <a:off x="3737774" y="1930817"/>
              <a:ext cx="133722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33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2000" dirty="0" smtClean="0">
                  <a:solidFill>
                    <a:srgbClr val="6666FF"/>
                  </a:solidFill>
                </a:rPr>
                <a:t>40-68 </a:t>
              </a:r>
              <a:r>
                <a:rPr lang="en-US" sz="2000" dirty="0">
                  <a:solidFill>
                    <a:srgbClr val="6666FF"/>
                  </a:solidFill>
                </a:rPr>
                <a:t>mm</a:t>
              </a:r>
            </a:p>
          </p:txBody>
        </p:sp>
        <p:sp>
          <p:nvSpPr>
            <p:cNvPr id="72" name="Freeform 37"/>
            <p:cNvSpPr>
              <a:spLocks/>
            </p:cNvSpPr>
            <p:nvPr/>
          </p:nvSpPr>
          <p:spPr bwMode="auto">
            <a:xfrm>
              <a:off x="2419628" y="1881604"/>
              <a:ext cx="1295400" cy="544513"/>
            </a:xfrm>
            <a:custGeom>
              <a:avLst/>
              <a:gdLst>
                <a:gd name="T0" fmla="*/ 96 w 816"/>
                <a:gd name="T1" fmla="*/ 0 h 343"/>
                <a:gd name="T2" fmla="*/ 120 w 816"/>
                <a:gd name="T3" fmla="*/ 312 h 343"/>
                <a:gd name="T4" fmla="*/ 816 w 816"/>
                <a:gd name="T5" fmla="*/ 184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6" h="343">
                  <a:moveTo>
                    <a:pt x="96" y="0"/>
                  </a:moveTo>
                  <a:cubicBezTo>
                    <a:pt x="48" y="140"/>
                    <a:pt x="0" y="281"/>
                    <a:pt x="120" y="312"/>
                  </a:cubicBezTo>
                  <a:cubicBezTo>
                    <a:pt x="240" y="343"/>
                    <a:pt x="700" y="205"/>
                    <a:pt x="816" y="184"/>
                  </a:cubicBezTo>
                </a:path>
              </a:pathLst>
            </a:custGeom>
            <a:noFill/>
            <a:ln w="38100" cap="flat" cmpd="sng">
              <a:solidFill>
                <a:srgbClr val="3366FF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74" name="Oval 18"/>
            <p:cNvSpPr>
              <a:spLocks noChangeArrowheads="1"/>
            </p:cNvSpPr>
            <p:nvPr/>
          </p:nvSpPr>
          <p:spPr bwMode="auto">
            <a:xfrm>
              <a:off x="1818110" y="1646513"/>
              <a:ext cx="292100" cy="393700"/>
            </a:xfrm>
            <a:prstGeom prst="ellipse">
              <a:avLst/>
            </a:prstGeom>
            <a:noFill/>
            <a:ln w="38100" algn="ctr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cxnSp>
          <p:nvCxnSpPr>
            <p:cNvPr id="75" name="Straight Arrow Connector 74"/>
            <p:cNvCxnSpPr>
              <a:stCxn id="74" idx="4"/>
            </p:cNvCxnSpPr>
            <p:nvPr/>
          </p:nvCxnSpPr>
          <p:spPr bwMode="auto">
            <a:xfrm>
              <a:off x="1964160" y="2040213"/>
              <a:ext cx="0" cy="385904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76" name="TextBox 75"/>
            <p:cNvSpPr txBox="1"/>
            <p:nvPr/>
          </p:nvSpPr>
          <p:spPr>
            <a:xfrm>
              <a:off x="1619020" y="2426117"/>
              <a:ext cx="12490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de-DE" sz="2000" dirty="0" smtClean="0">
                  <a:solidFill>
                    <a:srgbClr val="0070C0"/>
                  </a:solidFill>
                </a:rPr>
                <a:t>1x10</a:t>
              </a:r>
              <a:r>
                <a:rPr lang="de-DE" sz="2000" baseline="30000" dirty="0" smtClean="0">
                  <a:solidFill>
                    <a:srgbClr val="0070C0"/>
                  </a:solidFill>
                </a:rPr>
                <a:t>-10 </a:t>
              </a:r>
              <a:r>
                <a:rPr lang="de-DE" sz="2000" dirty="0" smtClean="0">
                  <a:solidFill>
                    <a:srgbClr val="0070C0"/>
                  </a:solidFill>
                </a:rPr>
                <a:t>m</a:t>
              </a:r>
              <a:endParaRPr lang="de-DE" sz="2000" dirty="0">
                <a:solidFill>
                  <a:srgbClr val="0070C0"/>
                </a:solidFill>
              </a:endParaRPr>
            </a:p>
          </p:txBody>
        </p:sp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118684"/>
              </p:ext>
            </p:extLst>
          </p:nvPr>
        </p:nvGraphicFramePr>
        <p:xfrm>
          <a:off x="5496717" y="2233165"/>
          <a:ext cx="2686016" cy="416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Formel" r:id="rId6" imgW="1473120" imgH="228600" progId="Equation.3">
                  <p:embed/>
                </p:oleObj>
              </mc:Choice>
              <mc:Fallback>
                <p:oleObj name="Formel" r:id="rId6" imgW="147312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96717" y="2233165"/>
                        <a:ext cx="2686016" cy="416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83505" y="2802918"/>
            <a:ext cx="4618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000" dirty="0" smtClean="0"/>
              <a:t>European XFEL aims at 0.25 to 25 </a:t>
            </a:r>
            <a:r>
              <a:rPr lang="en-GB" sz="2000" dirty="0" err="1" smtClean="0"/>
              <a:t>keV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9693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 Accelerator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114" y="1159229"/>
            <a:ext cx="7700645" cy="513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26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-with-partner-logos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template-european-xfel-gmbh_presentation-with-partner-logos</Template>
  <TotalTime>0</TotalTime>
  <Words>2297</Words>
  <Application>Microsoft Office PowerPoint</Application>
  <PresentationFormat>On-screen Show (4:3)</PresentationFormat>
  <Paragraphs>796</Paragraphs>
  <Slides>50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template-european-xfel-gmbh_presentation-with-partner-logos</vt:lpstr>
      <vt:lpstr>Equation</vt:lpstr>
      <vt:lpstr>Formel</vt:lpstr>
      <vt:lpstr>Graph</vt:lpstr>
      <vt:lpstr>European XFEL Accelerator</vt:lpstr>
      <vt:lpstr>Accelerator Overview</vt:lpstr>
      <vt:lpstr>Nomenclature</vt:lpstr>
      <vt:lpstr>Interlock Areas</vt:lpstr>
      <vt:lpstr>Shielding and Personnel Interlock</vt:lpstr>
      <vt:lpstr>Interlock Areas</vt:lpstr>
      <vt:lpstr>Not covered</vt:lpstr>
      <vt:lpstr>Resonance Condition</vt:lpstr>
      <vt:lpstr>Linear Accelerator</vt:lpstr>
      <vt:lpstr>Energy Reach of European XFEL Modules</vt:lpstr>
      <vt:lpstr>XFEL High Power RF - Overview</vt:lpstr>
      <vt:lpstr>XTL RF Station Overview</vt:lpstr>
      <vt:lpstr>HV Pulse Modulator</vt:lpstr>
      <vt:lpstr>RF Station in XTL</vt:lpstr>
      <vt:lpstr>RF Power Distribution</vt:lpstr>
      <vt:lpstr> Module Waveguide Distribution (equal power)</vt:lpstr>
      <vt:lpstr> Module Waveguide Distribution (individual cavities and modules)</vt:lpstr>
      <vt:lpstr>LLRF Tasks</vt:lpstr>
      <vt:lpstr>LLRF System Description</vt:lpstr>
      <vt:lpstr>LLRF System Description</vt:lpstr>
      <vt:lpstr>Linac Commissioning – ‚Warm‘</vt:lpstr>
      <vt:lpstr>Linac Commissioning – ‘Cold’ General approach (holds for all RF stations)</vt:lpstr>
      <vt:lpstr>Linac Commissioning – ‘Cold’ General approach (holds for all RF stations)</vt:lpstr>
      <vt:lpstr>Linac Commissioning – ‘Cold’ Sequential commissioning of RF and beam lines</vt:lpstr>
      <vt:lpstr>Linac Commissioning – ‘Cold’ L3 commissioning of  up to 20 RF stations</vt:lpstr>
      <vt:lpstr>Overview of XFEL Cryogenic Equipment</vt:lpstr>
      <vt:lpstr>Cold Box and Valve Box in XSE</vt:lpstr>
      <vt:lpstr>RF pulse length</vt:lpstr>
      <vt:lpstr>Complete Injector</vt:lpstr>
      <vt:lpstr>Beam Dumps</vt:lpstr>
      <vt:lpstr>3 Stage Bunch Compression</vt:lpstr>
      <vt:lpstr>Bunch Compressor BC1</vt:lpstr>
      <vt:lpstr>Both Bunch Compressors BC1 / BC2 include Commissioning Beam Dumps</vt:lpstr>
      <vt:lpstr>3 Stage Bunch Compression</vt:lpstr>
      <vt:lpstr>Layout of Diagnostic Section (BC1)</vt:lpstr>
      <vt:lpstr>TDS Systems Overview</vt:lpstr>
      <vt:lpstr>Transverse Deflection System in Bunch Compressor BC2</vt:lpstr>
      <vt:lpstr>Summary - Longitudinal Diagnostics</vt:lpstr>
      <vt:lpstr>Beam Diagnostics</vt:lpstr>
      <vt:lpstr>PowerPoint Presentation</vt:lpstr>
      <vt:lpstr>Beam Collimation and Distribution</vt:lpstr>
      <vt:lpstr>Reminder: Special Time Structure</vt:lpstr>
      <vt:lpstr>Bunch Repetition</vt:lpstr>
      <vt:lpstr>Beam Distribution</vt:lpstr>
      <vt:lpstr>Installation on Top of XS1 Dump Cave</vt:lpstr>
      <vt:lpstr>Undulator System Commissioning</vt:lpstr>
      <vt:lpstr>Undulator</vt:lpstr>
      <vt:lpstr>E-beam parameters</vt:lpstr>
      <vt:lpstr>Initial E-beam parameters</vt:lpstr>
      <vt:lpstr>Group Work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XFEL Accelerator</dc:title>
  <dc:creator>wdecking</dc:creator>
  <cp:lastModifiedBy>wdecking</cp:lastModifiedBy>
  <cp:revision>28</cp:revision>
  <cp:lastPrinted>2008-09-01T15:04:16Z</cp:lastPrinted>
  <dcterms:created xsi:type="dcterms:W3CDTF">2016-11-23T17:04:18Z</dcterms:created>
  <dcterms:modified xsi:type="dcterms:W3CDTF">2016-11-24T06:01:07Z</dcterms:modified>
</cp:coreProperties>
</file>