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xmlns="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Of DAQs,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XGMs and Data Flows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Controls and Applications – Joint DESY-XFEL Commissioning Workshop November 2016</a:t>
            </a:r>
          </a:p>
          <a:p>
            <a:pPr lvl="0"/>
            <a:r>
              <a:rPr lang="en-GB" noProof="0" dirty="0" smtClean="0"/>
              <a:t>Raimund Kammering DESY MCS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or how to access accelerator 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Of DAQs, XGMs and data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6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DAQ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XFEL will mainly serve as data synchronization instance</a:t>
            </a:r>
          </a:p>
          <a:p>
            <a:r>
              <a:rPr lang="en-US" dirty="0" smtClean="0"/>
              <a:t>there will be (initially) 2 instances (</a:t>
            </a:r>
            <a:r>
              <a:rPr lang="en-US" dirty="0" err="1" smtClean="0"/>
              <a:t>diag</a:t>
            </a:r>
            <a:r>
              <a:rPr lang="en-US" dirty="0" smtClean="0"/>
              <a:t>, </a:t>
            </a:r>
            <a:r>
              <a:rPr lang="en-US" dirty="0" err="1" smtClean="0"/>
              <a:t>llrf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essential processes will attach here</a:t>
            </a:r>
          </a:p>
          <a:p>
            <a:pPr lvl="1"/>
            <a:r>
              <a:rPr lang="en-US" dirty="0" smtClean="0"/>
              <a:t>e.g. collecting trajectory data, </a:t>
            </a:r>
            <a:r>
              <a:rPr lang="en-US" i="1" dirty="0" smtClean="0"/>
              <a:t>slow</a:t>
            </a:r>
            <a:r>
              <a:rPr lang="en-US" dirty="0" smtClean="0"/>
              <a:t> FB loops,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XGM data can be accessed here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so how does it look like?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05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DAQ System</a:t>
            </a:r>
            <a:endParaRPr lang="en-US" dirty="0"/>
          </a:p>
        </p:txBody>
      </p:sp>
      <p:pic>
        <p:nvPicPr>
          <p:cNvPr id="4" name="Content Placeholder 3" descr="Screen Shot 2016-11-22 at 15.24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3" r="-10603"/>
          <a:stretch>
            <a:fillRect/>
          </a:stretch>
        </p:blipFill>
        <p:spPr>
          <a:xfrm>
            <a:off x="404813" y="1102596"/>
            <a:ext cx="8368741" cy="517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6900" y="6169759"/>
            <a:ext cx="2009325" cy="253916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000" dirty="0" smtClean="0">
                <a:solidFill>
                  <a:schemeClr val="bg1"/>
                </a:solidFill>
              </a:rPr>
              <a:t>Courtesy: T. Wilksen (DESY)</a:t>
            </a:r>
          </a:p>
        </p:txBody>
      </p:sp>
    </p:spTree>
    <p:extLst>
      <p:ext uri="{BB962C8B-B14F-4D97-AF65-F5344CB8AC3E}">
        <p14:creationId xmlns:p14="http://schemas.microsoft.com/office/powerpoint/2010/main" val="276264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DAQ System</a:t>
            </a:r>
            <a:endParaRPr lang="en-US" dirty="0"/>
          </a:p>
        </p:txBody>
      </p:sp>
      <p:pic>
        <p:nvPicPr>
          <p:cNvPr id="4" name="Content Placeholder 3" descr="Screen Shot 2016-11-22 at 17.05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2" b="-5102"/>
          <a:stretch>
            <a:fillRect/>
          </a:stretch>
        </p:blipFill>
        <p:spPr>
          <a:xfrm>
            <a:off x="259671" y="1139145"/>
            <a:ext cx="5927044" cy="366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6-11-22 at 17.0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2440153"/>
            <a:ext cx="3498685" cy="3501633"/>
          </a:xfrm>
          <a:prstGeom prst="rect">
            <a:avLst/>
          </a:prstGeom>
        </p:spPr>
      </p:pic>
      <p:pic>
        <p:nvPicPr>
          <p:cNvPr id="6" name="Picture 5" descr="Screen Shot 2016-11-22 at 17.0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41" y="1705429"/>
            <a:ext cx="4254202" cy="42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XGM Data?</a:t>
            </a:r>
            <a:endParaRPr lang="en-US" dirty="0"/>
          </a:p>
        </p:txBody>
      </p:sp>
      <p:pic>
        <p:nvPicPr>
          <p:cNvPr id="4" name="Content Placeholder 3" descr="Screen Shot 2016-11-22 at 15.23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7" r="-1233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0625041">
            <a:off x="2885470" y="2979554"/>
            <a:ext cx="29233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en-US" sz="9600" dirty="0" smtClean="0"/>
              <a:t>2012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104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How to get XGM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full</a:t>
            </a:r>
            <a:r>
              <a:rPr lang="en-US" dirty="0" smtClean="0"/>
              <a:t> running </a:t>
            </a:r>
            <a:r>
              <a:rPr lang="en-US" b="1" dirty="0" smtClean="0"/>
              <a:t>implementation</a:t>
            </a:r>
            <a:r>
              <a:rPr lang="en-US" dirty="0" smtClean="0"/>
              <a:t> of all XGM relevant infrastructure can be found </a:t>
            </a:r>
            <a:r>
              <a:rPr lang="en-US" b="1" dirty="0" smtClean="0"/>
              <a:t>at FLASH2</a:t>
            </a:r>
          </a:p>
          <a:p>
            <a:r>
              <a:rPr lang="en-US" dirty="0" smtClean="0"/>
              <a:t>There are two XGMs installed and available in DOOCS under the FLASH.FEL facility</a:t>
            </a:r>
          </a:p>
          <a:p>
            <a:r>
              <a:rPr lang="en-US" dirty="0" smtClean="0"/>
              <a:t>to get electron intensity via DOOCS one could use:</a:t>
            </a:r>
          </a:p>
          <a:p>
            <a:pPr marL="300037" lvl="1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FLASH.FEL/SASE_STATISTICS/FLASH2/DET1.TD</a:t>
            </a:r>
          </a:p>
          <a:p>
            <a:r>
              <a:rPr lang="en-US" dirty="0" smtClean="0"/>
              <a:t>same will be set up for XFEL: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2098"/>
              </p:ext>
            </p:extLst>
          </p:nvPr>
        </p:nvGraphicFramePr>
        <p:xfrm>
          <a:off x="404813" y="4399577"/>
          <a:ext cx="7972424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6448"/>
                <a:gridCol w="2559764"/>
                <a:gridCol w="1993106"/>
                <a:gridCol w="19931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Server/Device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XFEL.FEL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SASE_STATISTICS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DET1.TD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FLASH.FEL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SASE_STATISTICS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DET1.TD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11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40285" y="1235250"/>
            <a:ext cx="4011422" cy="4986542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XGM Data?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6952" r="-26952"/>
          <a:stretch>
            <a:fillRect/>
          </a:stretch>
        </p:blipFill>
        <p:spPr>
          <a:xfrm>
            <a:off x="1615808" y="1827043"/>
            <a:ext cx="1052319" cy="65104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58" y="1642997"/>
            <a:ext cx="484353" cy="83509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rcRect l="-26952" r="-26952"/>
          <a:stretch>
            <a:fillRect/>
          </a:stretch>
        </p:blipFill>
        <p:spPr bwMode="auto">
          <a:xfrm>
            <a:off x="7565014" y="1320072"/>
            <a:ext cx="1052319" cy="6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969" y="1274905"/>
            <a:ext cx="484353" cy="835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734" y="4144580"/>
            <a:ext cx="1796170" cy="8980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5956524" y="5188109"/>
            <a:ext cx="904510" cy="8749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12" charset="-128"/>
              </a:rPr>
              <a:t>XGM</a:t>
            </a:r>
          </a:p>
        </p:txBody>
      </p:sp>
      <p:cxnSp>
        <p:nvCxnSpPr>
          <p:cNvPr id="12" name="Curved Connector 11"/>
          <p:cNvCxnSpPr>
            <a:endCxn id="9" idx="2"/>
          </p:cNvCxnSpPr>
          <p:nvPr/>
        </p:nvCxnSpPr>
        <p:spPr bwMode="auto">
          <a:xfrm rot="10800000">
            <a:off x="2454819" y="5042665"/>
            <a:ext cx="3501706" cy="874402"/>
          </a:xfrm>
          <a:prstGeom prst="curvedConnector2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>
            <a:stCxn id="10" idx="6"/>
          </p:cNvCxnSpPr>
          <p:nvPr/>
        </p:nvCxnSpPr>
        <p:spPr bwMode="auto">
          <a:xfrm flipV="1">
            <a:off x="6861034" y="3582617"/>
            <a:ext cx="1131777" cy="2042981"/>
          </a:xfrm>
          <a:prstGeom prst="curvedConnector2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Curved Connector 18"/>
          <p:cNvCxnSpPr>
            <a:stCxn id="8" idx="1"/>
            <a:endCxn id="9" idx="0"/>
          </p:cNvCxnSpPr>
          <p:nvPr/>
        </p:nvCxnSpPr>
        <p:spPr bwMode="auto">
          <a:xfrm rot="10800000" flipV="1">
            <a:off x="2454819" y="1692450"/>
            <a:ext cx="4219150" cy="2452129"/>
          </a:xfrm>
          <a:prstGeom prst="curvedConnector2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Curved Connector 21"/>
          <p:cNvCxnSpPr>
            <a:stCxn id="8" idx="2"/>
            <a:endCxn id="10" idx="0"/>
          </p:cNvCxnSpPr>
          <p:nvPr/>
        </p:nvCxnSpPr>
        <p:spPr bwMode="auto">
          <a:xfrm rot="5400000">
            <a:off x="5123407" y="3395370"/>
            <a:ext cx="3078112" cy="50736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Curved Connector 25"/>
          <p:cNvCxnSpPr>
            <a:stCxn id="9" idx="1"/>
          </p:cNvCxnSpPr>
          <p:nvPr/>
        </p:nvCxnSpPr>
        <p:spPr bwMode="auto">
          <a:xfrm rot="10800000">
            <a:off x="1181460" y="2478089"/>
            <a:ext cx="375275" cy="2115534"/>
          </a:xfrm>
          <a:prstGeom prst="curvedConnector2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4351707" y="1235250"/>
            <a:ext cx="4391089" cy="4986542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197" y="5751507"/>
            <a:ext cx="13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dirty="0" err="1" smtClean="0">
                <a:solidFill>
                  <a:schemeClr val="accent3"/>
                </a:solidFill>
              </a:rPr>
              <a:t>Bahrenfeld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54315" y="5782285"/>
            <a:ext cx="133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dirty="0" err="1" smtClean="0">
                <a:solidFill>
                  <a:schemeClr val="accent3"/>
                </a:solidFill>
              </a:rPr>
              <a:t>Schenefeld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8779" y="3465302"/>
            <a:ext cx="482499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smtClean="0">
                <a:solidFill>
                  <a:schemeClr val="accent3"/>
                </a:solidFill>
              </a:rPr>
              <a:t>RPC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28372" y="1787663"/>
            <a:ext cx="482499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smtClean="0">
                <a:solidFill>
                  <a:schemeClr val="accent3"/>
                </a:solidFill>
              </a:rPr>
              <a:t>RPC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0210" y="3004339"/>
            <a:ext cx="482499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smtClean="0">
                <a:solidFill>
                  <a:schemeClr val="accent3"/>
                </a:solidFill>
              </a:rPr>
              <a:t>RPC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01864" y="5782285"/>
            <a:ext cx="741208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smtClean="0">
                <a:solidFill>
                  <a:schemeClr val="accent3"/>
                </a:solidFill>
              </a:rPr>
              <a:t>multicast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05943" y="4398646"/>
            <a:ext cx="741208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smtClean="0">
                <a:solidFill>
                  <a:schemeClr val="accent3"/>
                </a:solidFill>
              </a:rPr>
              <a:t>multicast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4608" y="4257873"/>
            <a:ext cx="960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xfeldaq1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59080" y="3177788"/>
            <a:ext cx="595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4800" b="1" dirty="0" smtClean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7405943" y="3004339"/>
            <a:ext cx="1173736" cy="586868"/>
          </a:xfrm>
          <a:prstGeom prst="rect">
            <a:avLst/>
          </a:prstGeom>
        </p:spPr>
      </p:pic>
      <p:cxnSp>
        <p:nvCxnSpPr>
          <p:cNvPr id="48" name="Curved Connector 47"/>
          <p:cNvCxnSpPr>
            <a:stCxn id="46" idx="0"/>
            <a:endCxn id="8" idx="3"/>
          </p:cNvCxnSpPr>
          <p:nvPr/>
        </p:nvCxnSpPr>
        <p:spPr bwMode="auto">
          <a:xfrm rot="16200000" flipV="1">
            <a:off x="6919623" y="1931150"/>
            <a:ext cx="1311888" cy="834489"/>
          </a:xfrm>
          <a:prstGeom prst="curvedConnector2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7538076" y="2347284"/>
            <a:ext cx="615986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100" dirty="0" err="1" smtClean="0">
                <a:solidFill>
                  <a:schemeClr val="accent3"/>
                </a:solidFill>
              </a:rPr>
              <a:t>karabo</a:t>
            </a:r>
            <a:endParaRPr lang="en-US" sz="11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get XGM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1800" dirty="0"/>
              <a:t> DOOCS-NAME                  DOOCS-SERVER            PHYSICAL-DEVICES</a:t>
            </a:r>
          </a:p>
          <a:p>
            <a:r>
              <a:rPr lang="en-US" sz="1800" dirty="0"/>
              <a:t> -----------------------------------------------------------------------</a:t>
            </a:r>
          </a:p>
          <a:p>
            <a:r>
              <a:rPr lang="is-IS" sz="1800" dirty="0"/>
              <a:t> XGM.CURRENT                 keithely_server         </a:t>
            </a:r>
            <a:r>
              <a:rPr lang="is-IS" sz="1800" dirty="0" smtClean="0"/>
              <a:t>	K2700 </a:t>
            </a:r>
            <a:r>
              <a:rPr lang="is-IS" sz="1800" dirty="0"/>
              <a:t>+ 2x K6514</a:t>
            </a:r>
          </a:p>
          <a:p>
            <a:r>
              <a:rPr lang="en-US" sz="1800" dirty="0"/>
              <a:t> XGM.GAS_SUPPLY           </a:t>
            </a:r>
            <a:r>
              <a:rPr lang="en-US" sz="1800" dirty="0" err="1" smtClean="0"/>
              <a:t>gasmix_server</a:t>
            </a:r>
            <a:r>
              <a:rPr lang="en-US" sz="1800" dirty="0" smtClean="0"/>
              <a:t> </a:t>
            </a:r>
            <a:r>
              <a:rPr lang="en-US" sz="1800" dirty="0"/>
              <a:t>         </a:t>
            </a:r>
            <a:r>
              <a:rPr lang="en-US" sz="1800" dirty="0" smtClean="0"/>
              <a:t>	Gas</a:t>
            </a:r>
            <a:r>
              <a:rPr lang="en-US" sz="1800" dirty="0"/>
              <a:t>-Supply-SPS</a:t>
            </a:r>
          </a:p>
          <a:p>
            <a:r>
              <a:rPr lang="is-IS" sz="1800" dirty="0"/>
              <a:t> XGM.GAS_DOSING           </a:t>
            </a:r>
            <a:r>
              <a:rPr lang="is-IS" sz="1800" dirty="0" smtClean="0"/>
              <a:t>rvc300_server </a:t>
            </a:r>
            <a:r>
              <a:rPr lang="is-IS" sz="1800" dirty="0"/>
              <a:t>          </a:t>
            </a:r>
            <a:r>
              <a:rPr lang="is-IS" sz="1800" dirty="0" smtClean="0"/>
              <a:t>	Pfeiffer </a:t>
            </a:r>
            <a:r>
              <a:rPr lang="is-IS" sz="1800" dirty="0"/>
              <a:t>RVC300</a:t>
            </a:r>
          </a:p>
          <a:p>
            <a:r>
              <a:rPr lang="en-US" sz="1800" dirty="0"/>
              <a:t> XGM.PRESSURE            </a:t>
            </a:r>
            <a:r>
              <a:rPr lang="en-US" sz="1800" dirty="0" smtClean="0"/>
              <a:t> </a:t>
            </a:r>
            <a:r>
              <a:rPr lang="en-US" sz="1800" dirty="0"/>
              <a:t>  </a:t>
            </a:r>
            <a:r>
              <a:rPr lang="en-US" sz="1800" dirty="0" smtClean="0"/>
              <a:t>srg2cepress_server	</a:t>
            </a:r>
            <a:r>
              <a:rPr lang="en-US" sz="1800" dirty="0" err="1" smtClean="0"/>
              <a:t>Spining</a:t>
            </a:r>
            <a:r>
              <a:rPr lang="en-US" sz="1800" dirty="0"/>
              <a:t>-Rotor-Gauge</a:t>
            </a:r>
          </a:p>
          <a:p>
            <a:r>
              <a:rPr lang="is-IS" sz="1800" dirty="0"/>
              <a:t> </a:t>
            </a:r>
            <a:r>
              <a:rPr lang="is-IS" sz="1800" dirty="0" smtClean="0"/>
              <a:t>XGM.TEMP		      adam_server </a:t>
            </a:r>
            <a:r>
              <a:rPr lang="is-IS" sz="1800" dirty="0"/>
              <a:t>            </a:t>
            </a:r>
            <a:r>
              <a:rPr lang="is-IS" sz="1800" dirty="0" smtClean="0"/>
              <a:t>	adam </a:t>
            </a:r>
            <a:r>
              <a:rPr lang="is-IS" sz="1800" dirty="0"/>
              <a:t>pt100</a:t>
            </a:r>
          </a:p>
          <a:p>
            <a:r>
              <a:rPr lang="en-US" sz="1800" dirty="0"/>
              <a:t> XGM.POSMON                 </a:t>
            </a:r>
            <a:r>
              <a:rPr lang="en-US" sz="1800" dirty="0" smtClean="0"/>
              <a:t>  </a:t>
            </a:r>
            <a:r>
              <a:rPr lang="en-US" sz="1800" dirty="0" err="1" smtClean="0"/>
              <a:t>gmdposmon_server</a:t>
            </a:r>
            <a:r>
              <a:rPr lang="en-US" sz="1800" dirty="0"/>
              <a:t>	</a:t>
            </a:r>
            <a:r>
              <a:rPr lang="en-US" sz="1800" dirty="0" smtClean="0"/>
              <a:t>&gt;</a:t>
            </a:r>
            <a:r>
              <a:rPr lang="en-US" sz="1800" dirty="0" err="1"/>
              <a:t>keithley</a:t>
            </a:r>
            <a:endParaRPr lang="en-US" sz="1800" dirty="0"/>
          </a:p>
          <a:p>
            <a:r>
              <a:rPr lang="en-US" sz="1800" dirty="0"/>
              <a:t> XGM.PHOTONFLUX          </a:t>
            </a:r>
            <a:r>
              <a:rPr lang="en-US" sz="1800" dirty="0" err="1" smtClean="0"/>
              <a:t>xgmdflux_server</a:t>
            </a:r>
            <a:r>
              <a:rPr lang="en-US" sz="1800" dirty="0" smtClean="0"/>
              <a:t> </a:t>
            </a:r>
            <a:r>
              <a:rPr lang="en-US" sz="1800" dirty="0"/>
              <a:t>        </a:t>
            </a:r>
            <a:r>
              <a:rPr lang="en-US" sz="1800" dirty="0" smtClean="0"/>
              <a:t>	&gt;</a:t>
            </a:r>
            <a:r>
              <a:rPr lang="en-US" sz="1800" dirty="0"/>
              <a:t>all other</a:t>
            </a:r>
          </a:p>
          <a:p>
            <a:endParaRPr lang="en-US" sz="1800" dirty="0"/>
          </a:p>
          <a:p>
            <a:r>
              <a:rPr lang="is-IS" sz="1800" dirty="0"/>
              <a:t> SPDEVDMA                     </a:t>
            </a:r>
            <a:r>
              <a:rPr lang="is-IS" sz="1800" dirty="0" smtClean="0"/>
              <a:t>   spdevicedma_server	ADQ412</a:t>
            </a:r>
            <a:endParaRPr lang="is-IS" sz="1800" dirty="0"/>
          </a:p>
          <a:p>
            <a:r>
              <a:rPr lang="en-US" sz="1800" dirty="0"/>
              <a:t> XGM.PREPROCESSING    </a:t>
            </a:r>
            <a:r>
              <a:rPr lang="en-US" sz="1800" dirty="0" err="1" smtClean="0"/>
              <a:t>xgmdpreproc_server</a:t>
            </a:r>
            <a:r>
              <a:rPr lang="en-US" sz="1800" dirty="0"/>
              <a:t>	</a:t>
            </a:r>
            <a:r>
              <a:rPr lang="en-US" sz="1800" dirty="0" smtClean="0"/>
              <a:t>&gt;</a:t>
            </a:r>
            <a:r>
              <a:rPr lang="en-US" sz="1800" dirty="0" err="1"/>
              <a:t>spdevdma</a:t>
            </a:r>
            <a:endParaRPr lang="en-US" sz="1800" dirty="0"/>
          </a:p>
          <a:p>
            <a:r>
              <a:rPr lang="is-IS" sz="1800" dirty="0"/>
              <a:t> XGM.BPM                     </a:t>
            </a:r>
            <a:r>
              <a:rPr lang="is-IS" sz="1800" dirty="0" smtClean="0"/>
              <a:t>       xgmd_server		&gt;</a:t>
            </a:r>
            <a:r>
              <a:rPr lang="is-IS" sz="1800" dirty="0"/>
              <a:t>preproc</a:t>
            </a:r>
          </a:p>
          <a:p>
            <a:r>
              <a:rPr lang="is-IS" sz="1800" dirty="0"/>
              <a:t> XGM.INTENSITY               </a:t>
            </a:r>
            <a:r>
              <a:rPr lang="is-IS" sz="1800" dirty="0" smtClean="0"/>
              <a:t>  xgmd_server		&gt;preproc</a:t>
            </a:r>
            <a:endParaRPr lang="is-I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946900" y="6169759"/>
            <a:ext cx="2009325" cy="253916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indent="-268288" algn="ctr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000" dirty="0" smtClean="0">
                <a:solidFill>
                  <a:schemeClr val="bg1"/>
                </a:solidFill>
              </a:rPr>
              <a:t>Courtesy: S. Grunewald (DESY)</a:t>
            </a:r>
          </a:p>
        </p:txBody>
      </p:sp>
    </p:spTree>
    <p:extLst>
      <p:ext uri="{BB962C8B-B14F-4D97-AF65-F5344CB8AC3E}">
        <p14:creationId xmlns:p14="http://schemas.microsoft.com/office/powerpoint/2010/main" val="1577462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template-european-xfel_presentation-with-partner-logos.pptx</Template>
  <TotalTime>1563</TotalTime>
  <Words>172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Courier</vt:lpstr>
      <vt:lpstr>Geneva</vt:lpstr>
      <vt:lpstr>ＭＳ Ｐゴシック</vt:lpstr>
      <vt:lpstr>Wingdings</vt:lpstr>
      <vt:lpstr>template-european-xfel-gmbh_presentation-with-partner-logos</vt:lpstr>
      <vt:lpstr>Of DAQs, XGMs and data flows</vt:lpstr>
      <vt:lpstr>The DAQ System</vt:lpstr>
      <vt:lpstr>The DAQ System</vt:lpstr>
      <vt:lpstr>The DAQ System</vt:lpstr>
      <vt:lpstr>How to get XGM Data?</vt:lpstr>
      <vt:lpstr> How to get XGM Data?</vt:lpstr>
      <vt:lpstr>How to get XGM Data?</vt:lpstr>
      <vt:lpstr> How to get XGM Data?</vt:lpstr>
    </vt:vector>
  </TitlesOfParts>
  <Company>Deutsches Elektronen-Synchrotron DESY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DAQs, XGMs and data flows</dc:title>
  <dc:creator>Raimund Kammering</dc:creator>
  <cp:lastModifiedBy>Raimund Kammering</cp:lastModifiedBy>
  <cp:revision>20</cp:revision>
  <dcterms:created xsi:type="dcterms:W3CDTF">2016-11-22T14:11:43Z</dcterms:created>
  <dcterms:modified xsi:type="dcterms:W3CDTF">2016-11-24T08:58:50Z</dcterms:modified>
</cp:coreProperties>
</file>