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4" r:id="rId3"/>
    <p:sldId id="315" r:id="rId4"/>
    <p:sldId id="314" r:id="rId5"/>
    <p:sldId id="319" r:id="rId6"/>
    <p:sldId id="316" r:id="rId7"/>
    <p:sldId id="317" r:id="rId8"/>
    <p:sldId id="302" r:id="rId9"/>
    <p:sldId id="318" r:id="rId10"/>
    <p:sldId id="298" r:id="rId11"/>
    <p:sldId id="310" r:id="rId12"/>
    <p:sldId id="291" r:id="rId13"/>
    <p:sldId id="292" r:id="rId14"/>
    <p:sldId id="293" r:id="rId15"/>
  </p:sldIdLst>
  <p:sldSz cx="9144000" cy="6858000" type="screen4x3"/>
  <p:notesSz cx="7102475" cy="10233025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FFFFF"/>
    <a:srgbClr val="FF990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45" autoAdjust="0"/>
    <p:restoredTop sz="84141" autoAdjust="0"/>
  </p:normalViewPr>
  <p:slideViewPr>
    <p:cSldViewPr snapToGrid="0" showGuides="1">
      <p:cViewPr>
        <p:scale>
          <a:sx n="125" d="100"/>
          <a:sy n="125" d="100"/>
        </p:scale>
        <p:origin x="-1224" y="-282"/>
      </p:cViewPr>
      <p:guideLst>
        <p:guide orient="horz" pos="3956"/>
        <p:guide orient="horz" pos="847"/>
        <p:guide orient="horz" pos="2446"/>
        <p:guide orient="horz" pos="4038"/>
        <p:guide pos="5277"/>
        <p:guide pos="694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494" y="888"/>
      </p:cViewPr>
      <p:guideLst>
        <p:guide orient="horz" pos="3223"/>
        <p:guide pos="22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5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374"/>
            <a:ext cx="3077739" cy="5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9721374"/>
            <a:ext cx="3077739" cy="5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860687"/>
            <a:ext cx="5208482" cy="4604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57" tIns="49528" rIns="99057" bIns="49528"/>
          <a:lstStyle/>
          <a:p>
            <a:pPr marL="247642" indent="-247642">
              <a:spcBef>
                <a:spcPct val="0"/>
              </a:spcBef>
              <a:spcAft>
                <a:spcPct val="20000"/>
              </a:spcAft>
            </a:pPr>
            <a:r>
              <a:rPr lang="en-GB" b="1" dirty="0"/>
              <a:t>How to edit the title slide</a:t>
            </a:r>
          </a:p>
          <a:p>
            <a:pPr marL="247642" indent="-247642">
              <a:spcBef>
                <a:spcPct val="0"/>
              </a:spcBef>
              <a:spcAft>
                <a:spcPct val="20000"/>
              </a:spcAft>
            </a:pPr>
            <a:endParaRPr lang="en-GB" dirty="0"/>
          </a:p>
          <a:p>
            <a:pPr marL="247642" indent="-247642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dirty="0"/>
              <a:t>Upper area: </a:t>
            </a:r>
            <a:r>
              <a:rPr lang="en-GB" b="1" dirty="0"/>
              <a:t>Title</a:t>
            </a:r>
            <a:r>
              <a:rPr lang="en-GB" dirty="0"/>
              <a:t> of your talk, max. 2 rows of the defined size (55 </a:t>
            </a:r>
            <a:r>
              <a:rPr lang="en-GB" dirty="0" err="1"/>
              <a:t>pt</a:t>
            </a:r>
            <a:r>
              <a:rPr lang="en-GB" dirty="0"/>
              <a:t>)</a:t>
            </a:r>
          </a:p>
          <a:p>
            <a:pPr marL="247642" indent="-247642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dirty="0"/>
              <a:t>Lower area </a:t>
            </a:r>
            <a:r>
              <a:rPr lang="en-GB" b="1" dirty="0"/>
              <a:t>(subtitle):</a:t>
            </a:r>
            <a:r>
              <a:rPr lang="en-GB" dirty="0"/>
              <a:t> Conference/meeting/workshop, location, date, </a:t>
            </a:r>
            <a:br>
              <a:rPr lang="en-GB" dirty="0"/>
            </a:br>
            <a:r>
              <a:rPr lang="en-GB" dirty="0"/>
              <a:t>your name and affiliation, max. 4 rows of the defined size (32 </a:t>
            </a:r>
            <a:r>
              <a:rPr lang="en-GB" dirty="0" err="1"/>
              <a:t>pt</a:t>
            </a:r>
            <a:r>
              <a:rPr lang="en-GB" dirty="0"/>
              <a:t>)</a:t>
            </a:r>
          </a:p>
          <a:p>
            <a:pPr marL="247642" indent="-247642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dirty="0"/>
              <a:t>Change the </a:t>
            </a:r>
            <a:r>
              <a:rPr lang="en-GB" b="1" dirty="0"/>
              <a:t>partner logos</a:t>
            </a:r>
            <a:r>
              <a:rPr lang="en-GB" dirty="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7788"/>
            <a:ext cx="4124991" cy="493236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4899947" y="1344613"/>
            <a:ext cx="4124991" cy="493236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95061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7788"/>
            <a:ext cx="7972425" cy="232388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404813" y="3956270"/>
            <a:ext cx="7972425" cy="232388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10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,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7788"/>
            <a:ext cx="4124991" cy="493236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4899947" y="1344613"/>
            <a:ext cx="4124991" cy="2312987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4899947" y="3967163"/>
            <a:ext cx="4124991" cy="2312987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368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,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99947" y="1347788"/>
            <a:ext cx="4124991" cy="493236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404813" y="1343026"/>
            <a:ext cx="4124991" cy="2312987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404813" y="3883025"/>
            <a:ext cx="4124991" cy="2312987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3066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medi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83943"/>
            <a:ext cx="9144000" cy="714375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3475053"/>
            <a:ext cx="9144000" cy="0"/>
          </a:xfrm>
          <a:prstGeom prst="lin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-9524" y="3475053"/>
            <a:ext cx="9153524" cy="590501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0" indent="0" algn="ctr">
              <a:buFont typeface="Wingdings" pitchFamily="2" charset="2"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High </a:t>
            </a:r>
            <a:r>
              <a:rPr lang="en-GB" sz="1000" noProof="0" smtClean="0">
                <a:solidFill>
                  <a:schemeClr val="bg1"/>
                </a:solidFill>
              </a:rPr>
              <a:t>Level Software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pPr lvl="0" algn="ctr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smtClean="0"/>
              <a:t>XFEL Commissioning Workshop, Jork, 2016-11-24</a:t>
            </a:r>
            <a:endParaRPr lang="en-GB" noProof="0" dirty="0" smtClean="0"/>
          </a:p>
          <a:p>
            <a:pPr lvl="0"/>
            <a:r>
              <a:rPr lang="en-GB" noProof="0" dirty="0" smtClean="0"/>
              <a:t>Lars </a:t>
            </a:r>
            <a:r>
              <a:rPr lang="en-GB" noProof="0" dirty="0" err="1" smtClean="0"/>
              <a:t>Fröhlich</a:t>
            </a:r>
            <a:endParaRPr lang="en-GB" noProof="0" dirty="0" smtClean="0"/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8" r:id="rId4"/>
    <p:sldLayoutId id="2147483667" r:id="rId5"/>
    <p:sldLayoutId id="2147483670" r:id="rId6"/>
    <p:sldLayoutId id="214748365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2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2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2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>
          <a:xfrm>
            <a:off x="404607" y="3883025"/>
            <a:ext cx="8325262" cy="1146175"/>
          </a:xfrm>
        </p:spPr>
        <p:txBody>
          <a:bodyPr anchor="ctr"/>
          <a:lstStyle/>
          <a:p>
            <a:r>
              <a:rPr lang="en-GB" sz="2000" smtClean="0"/>
              <a:t>XFEL Commissioning Workshop, Jork</a:t>
            </a:r>
          </a:p>
          <a:p>
            <a:r>
              <a:rPr lang="en-GB" sz="2000" smtClean="0"/>
              <a:t>Lars Fröhlich, 2016-11-23</a:t>
            </a:r>
            <a:endParaRPr lang="en-GB" sz="2000" dirty="0" smtClean="0"/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404813" y="1344613"/>
            <a:ext cx="8331200" cy="2538412"/>
          </a:xfrm>
        </p:spPr>
        <p:txBody>
          <a:bodyPr/>
          <a:lstStyle/>
          <a:p>
            <a:r>
              <a:rPr lang="en-GB" smtClean="0"/>
              <a:t>High Level Software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Python: Examples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5714047" cy="4932362"/>
          </a:xfrm>
        </p:spPr>
        <p:txBody>
          <a:bodyPr/>
          <a:lstStyle/>
          <a:p>
            <a:r>
              <a:rPr lang="de-DE" b="1">
                <a:solidFill>
                  <a:schemeClr val="accent3"/>
                </a:solidFill>
              </a:rPr>
              <a:t>Magnet Energizer:</a:t>
            </a:r>
          </a:p>
          <a:p>
            <a:pPr lvl="1"/>
            <a:r>
              <a:rPr lang="de-DE">
                <a:solidFill>
                  <a:schemeClr val="accent3"/>
                </a:solidFill>
              </a:rPr>
              <a:t>Adjust magnets to beam energy</a:t>
            </a:r>
          </a:p>
          <a:p>
            <a:endParaRPr lang="en-US" b="1" smtClean="0"/>
          </a:p>
          <a:p>
            <a:endParaRPr lang="en-US" b="1"/>
          </a:p>
          <a:p>
            <a:pPr marL="0" indent="0">
              <a:buNone/>
            </a:pPr>
            <a:endParaRPr lang="en-US" b="1" smtClean="0"/>
          </a:p>
          <a:p>
            <a:r>
              <a:rPr lang="en-US" b="1" smtClean="0"/>
              <a:t>IntelliPhase</a:t>
            </a:r>
            <a:r>
              <a:rPr lang="en-US" b="1" smtClean="0"/>
              <a:t>: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smtClean="0"/>
              <a:t>Find “on-crest/anti-crest” </a:t>
            </a:r>
            <a:r>
              <a:rPr lang="en-US" smtClean="0"/>
              <a:t>phase</a:t>
            </a:r>
            <a:endParaRPr lang="en-US" dirty="0" smtClean="0"/>
          </a:p>
          <a:p>
            <a:pPr lvl="1"/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 </a:t>
            </a:r>
            <a:r>
              <a:rPr lang="de-DE" err="1" smtClean="0"/>
              <a:t>action</a:t>
            </a:r>
            <a:r>
              <a:rPr lang="de-DE" smtClean="0"/>
              <a:t> while</a:t>
            </a:r>
            <a:br>
              <a:rPr lang="de-DE" smtClean="0"/>
            </a:br>
            <a:r>
              <a:rPr lang="de-DE" smtClean="0"/>
              <a:t>beam </a:t>
            </a:r>
            <a:r>
              <a:rPr lang="de-DE" dirty="0" err="1" smtClean="0"/>
              <a:t>energy</a:t>
            </a:r>
            <a:r>
              <a:rPr lang="de-DE" dirty="0" smtClean="0"/>
              <a:t>/</a:t>
            </a:r>
            <a:r>
              <a:rPr lang="de-DE" dirty="0" err="1" smtClean="0"/>
              <a:t>arrival</a:t>
            </a:r>
            <a:r>
              <a:rPr lang="de-DE" dirty="0" smtClean="0"/>
              <a:t> </a:t>
            </a:r>
            <a:r>
              <a:rPr lang="de-DE" smtClean="0"/>
              <a:t>time is</a:t>
            </a:r>
            <a:br>
              <a:rPr lang="de-DE" smtClean="0"/>
            </a:br>
            <a:r>
              <a:rPr lang="de-DE" smtClean="0"/>
              <a:t>kept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feedbacks</a:t>
            </a:r>
            <a:endParaRPr lang="de-DE" dirty="0" smtClean="0"/>
          </a:p>
          <a:p>
            <a:pPr lvl="1"/>
            <a:r>
              <a:rPr lang="de-DE" dirty="0" err="1" smtClean="0"/>
              <a:t>Alternatively</a:t>
            </a:r>
            <a:r>
              <a:rPr lang="de-DE" dirty="0" smtClean="0"/>
              <a:t>: </a:t>
            </a:r>
            <a:r>
              <a:rPr lang="de-DE" err="1" smtClean="0"/>
              <a:t>operate</a:t>
            </a:r>
            <a:r>
              <a:rPr lang="de-DE" smtClean="0"/>
              <a:t> without</a:t>
            </a:r>
            <a:br>
              <a:rPr lang="de-DE" smtClean="0"/>
            </a:br>
            <a:r>
              <a:rPr lang="de-DE" smtClean="0"/>
              <a:t>feedback</a:t>
            </a:r>
            <a:endParaRPr lang="en-US" dirty="0" smtClean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60" y="3883025"/>
            <a:ext cx="3854978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781" y="1344613"/>
            <a:ext cx="3165158" cy="25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3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Karabo – DOOCS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Karabo Interfaces (1/3): Native Python Bindings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Direct Karabo integration for Python tools</a:t>
            </a:r>
          </a:p>
          <a:p>
            <a:r>
              <a:rPr lang="de-DE" smtClean="0"/>
              <a:t>Complete support for all Karabo features </a:t>
            </a:r>
          </a:p>
          <a:p>
            <a:r>
              <a:rPr lang="de-DE" smtClean="0"/>
              <a:t>Coexists with PyDOOCS, PyTINE interfaces</a:t>
            </a:r>
          </a:p>
          <a:p>
            <a:endParaRPr lang="de-DE" smtClean="0"/>
          </a:p>
          <a:p>
            <a:r>
              <a:rPr lang="de-DE" smtClean="0">
                <a:solidFill>
                  <a:schemeClr val="accent4"/>
                </a:solidFill>
              </a:rPr>
              <a:t>Control room demo:</a:t>
            </a:r>
            <a:br>
              <a:rPr lang="de-DE" smtClean="0">
                <a:solidFill>
                  <a:schemeClr val="accent4"/>
                </a:solidFill>
              </a:rPr>
            </a:br>
            <a:r>
              <a:rPr lang="de-DE" smtClean="0">
                <a:solidFill>
                  <a:schemeClr val="accent4"/>
                </a:solidFill>
              </a:rPr>
              <a:t>Not yet, to be scheduled soon.</a:t>
            </a:r>
            <a:endParaRPr lang="de-DE">
              <a:solidFill>
                <a:schemeClr val="accent4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898065" y="1344613"/>
            <a:ext cx="4126873" cy="4935536"/>
            <a:chOff x="4898065" y="1344613"/>
            <a:chExt cx="4126873" cy="4935536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166884" y="1344613"/>
              <a:ext cx="1596324" cy="406215"/>
            </a:xfrm>
            <a:prstGeom prst="roundRect">
              <a:avLst/>
            </a:prstGeom>
            <a:solidFill>
              <a:schemeClr val="accent1">
                <a:lumMod val="10000"/>
                <a:lumOff val="90000"/>
              </a:schemeClr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de-DE" sz="1800" b="1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Python Tool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166884" y="1750828"/>
              <a:ext cx="1596324" cy="701749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de-DE" sz="1800" b="1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Karabo</a:t>
              </a:r>
              <a:r>
                <a:rPr kumimoji="0" lang="de-DE" sz="1800" b="1" i="0" u="none" strike="noStrike" cap="none" normalizeH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</a:t>
              </a:r>
              <a:r>
                <a:rPr kumimoji="0" lang="de-DE" sz="1800" b="1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Bindings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9" name="Cloud 8"/>
            <p:cNvSpPr/>
            <p:nvPr/>
          </p:nvSpPr>
          <p:spPr bwMode="auto">
            <a:xfrm>
              <a:off x="4898065" y="4727943"/>
              <a:ext cx="4126873" cy="786809"/>
            </a:xfrm>
            <a:prstGeom prst="cloud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de-DE" sz="1800" b="1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     Karabo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" name="Hexagon 9"/>
            <p:cNvSpPr/>
            <p:nvPr/>
          </p:nvSpPr>
          <p:spPr bwMode="auto">
            <a:xfrm>
              <a:off x="4898065" y="5762846"/>
              <a:ext cx="4126873" cy="517303"/>
            </a:xfrm>
            <a:prstGeom prst="hexagon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de-DE" sz="1800" b="1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Photon Beamlines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5613991" y="5394251"/>
              <a:ext cx="0" cy="368595"/>
            </a:xfrm>
            <a:prstGeom prst="straightConnector1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6386513" y="5394248"/>
              <a:ext cx="0" cy="368595"/>
            </a:xfrm>
            <a:prstGeom prst="straightConnector1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7237007" y="5394250"/>
              <a:ext cx="0" cy="368595"/>
            </a:xfrm>
            <a:prstGeom prst="straightConnector1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8190283" y="5394249"/>
              <a:ext cx="0" cy="368595"/>
            </a:xfrm>
            <a:prstGeom prst="straightConnector1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>
              <a:endCxn id="9" idx="3"/>
            </p:cNvCxnSpPr>
            <p:nvPr/>
          </p:nvCxnSpPr>
          <p:spPr bwMode="auto">
            <a:xfrm flipH="1">
              <a:off x="6961502" y="2452577"/>
              <a:ext cx="3544" cy="2320353"/>
            </a:xfrm>
            <a:prstGeom prst="straightConnector1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771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Karabo Interfaces (2/3): C++ Client Library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Under development</a:t>
            </a:r>
          </a:p>
          <a:p>
            <a:r>
              <a:rPr lang="de-DE" smtClean="0"/>
              <a:t>Can be integrated into DOOCS C++ client library</a:t>
            </a:r>
          </a:p>
          <a:p>
            <a:r>
              <a:rPr lang="de-DE" smtClean="0"/>
              <a:t>Provides Karabo access for</a:t>
            </a:r>
          </a:p>
          <a:p>
            <a:pPr lvl="1"/>
            <a:r>
              <a:rPr lang="de-DE" smtClean="0"/>
              <a:t>DOOCS middle layer servers</a:t>
            </a:r>
          </a:p>
          <a:p>
            <a:pPr lvl="1"/>
            <a:r>
              <a:rPr lang="de-DE" smtClean="0"/>
              <a:t>Matlab tools (via Matlab DOOCS interface)</a:t>
            </a:r>
          </a:p>
          <a:p>
            <a:pPr lvl="1"/>
            <a:r>
              <a:rPr lang="de-DE" smtClean="0"/>
              <a:t>Python tools (via PyDOOCS interface) </a:t>
            </a:r>
          </a:p>
          <a:p>
            <a:r>
              <a:rPr lang="de-DE" smtClean="0">
                <a:solidFill>
                  <a:schemeClr val="accent4"/>
                </a:solidFill>
              </a:rPr>
              <a:t>Initial </a:t>
            </a:r>
            <a:r>
              <a:rPr lang="de-DE">
                <a:solidFill>
                  <a:schemeClr val="accent4"/>
                </a:solidFill>
              </a:rPr>
              <a:t>tests successful, but experimental code, not in standard build </a:t>
            </a:r>
            <a:r>
              <a:rPr lang="de-DE" smtClean="0">
                <a:solidFill>
                  <a:schemeClr val="accent4"/>
                </a:solidFill>
              </a:rPr>
              <a:t>yet.</a:t>
            </a:r>
            <a:endParaRPr lang="de-DE">
              <a:solidFill>
                <a:schemeClr val="accent4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096901" y="1344613"/>
            <a:ext cx="1928037" cy="406215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de-DE" sz="1800" b="1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Python Tool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Cloud 8"/>
          <p:cNvSpPr/>
          <p:nvPr/>
        </p:nvSpPr>
        <p:spPr bwMode="auto">
          <a:xfrm>
            <a:off x="4898065" y="4727943"/>
            <a:ext cx="4126873" cy="786809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de-DE" sz="1800" b="1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     Karabo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" name="Hexagon 9"/>
          <p:cNvSpPr/>
          <p:nvPr/>
        </p:nvSpPr>
        <p:spPr bwMode="auto">
          <a:xfrm>
            <a:off x="4898065" y="5762846"/>
            <a:ext cx="4126873" cy="517303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de-DE" sz="1800" b="1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Photon Beamlines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613991" y="5394251"/>
            <a:ext cx="0" cy="368595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386513" y="5394248"/>
            <a:ext cx="0" cy="368595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237007" y="5394250"/>
            <a:ext cx="0" cy="368595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8190283" y="5394249"/>
            <a:ext cx="0" cy="368595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2" name="Rounded Rectangle 21"/>
          <p:cNvSpPr/>
          <p:nvPr/>
        </p:nvSpPr>
        <p:spPr bwMode="auto">
          <a:xfrm>
            <a:off x="7096901" y="1750828"/>
            <a:ext cx="1928037" cy="6379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de-DE" sz="1800" b="1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PyDOOCS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898064" y="1344613"/>
            <a:ext cx="1928037" cy="406215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de-DE" sz="1800" b="1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Matlab Tool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898065" y="2388782"/>
            <a:ext cx="1928038" cy="637905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de-DE" sz="1800" b="1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DOOCS Client Lib w/ Karabo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898064" y="1750829"/>
            <a:ext cx="1928038" cy="6379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de-DE" sz="1800" b="1" smtClean="0">
                <a:solidFill>
                  <a:schemeClr val="accent3"/>
                </a:solidFill>
              </a:rPr>
              <a:t>DOOCS Matlab Bindings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004502" y="3237985"/>
            <a:ext cx="1928037" cy="637953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de-DE" sz="1800" b="1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DOOCS ML Server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 bwMode="auto">
          <a:xfrm>
            <a:off x="5862084" y="3026687"/>
            <a:ext cx="0" cy="1828848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54" idx="2"/>
          </p:cNvCxnSpPr>
          <p:nvPr/>
        </p:nvCxnSpPr>
        <p:spPr bwMode="auto">
          <a:xfrm>
            <a:off x="8060920" y="3026687"/>
            <a:ext cx="0" cy="175796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55" idx="2"/>
          </p:cNvCxnSpPr>
          <p:nvPr/>
        </p:nvCxnSpPr>
        <p:spPr bwMode="auto">
          <a:xfrm>
            <a:off x="6968520" y="4524475"/>
            <a:ext cx="1" cy="33106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4" name="Rounded Rectangle 53"/>
          <p:cNvSpPr/>
          <p:nvPr/>
        </p:nvSpPr>
        <p:spPr bwMode="auto">
          <a:xfrm>
            <a:off x="7096901" y="2388782"/>
            <a:ext cx="1928038" cy="637905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de-DE" sz="1800" b="1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DOOCS Client Lib w/ Karabo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004501" y="3886570"/>
            <a:ext cx="1928038" cy="637905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de-DE" sz="1800" b="1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DOOCS Client Lib w/ Karabo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flipH="1">
            <a:off x="6386513" y="3026687"/>
            <a:ext cx="1" cy="211298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7563038" y="3026687"/>
            <a:ext cx="1" cy="211298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190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Karabo Interfaces (3/3): jddd / Java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i="1" smtClean="0"/>
              <a:t>jddd</a:t>
            </a:r>
            <a:r>
              <a:rPr lang="de-DE" smtClean="0"/>
              <a:t> uses Java jDOOCS instead of DOOCS C++ ClientLib</a:t>
            </a:r>
          </a:p>
          <a:p>
            <a:r>
              <a:rPr lang="de-DE" smtClean="0"/>
              <a:t>Java </a:t>
            </a:r>
            <a:r>
              <a:rPr lang="de-DE"/>
              <a:t>bindings for </a:t>
            </a:r>
            <a:r>
              <a:rPr lang="de-DE" smtClean="0"/>
              <a:t>Karabo:</a:t>
            </a:r>
            <a:br>
              <a:rPr lang="de-DE" smtClean="0"/>
            </a:br>
            <a:r>
              <a:rPr lang="de-DE" smtClean="0"/>
              <a:t>Only conceptual implementation available, to be evaluated</a:t>
            </a:r>
            <a:endParaRPr lang="de-DE"/>
          </a:p>
          <a:p>
            <a:r>
              <a:rPr lang="de-DE" smtClean="0"/>
              <a:t>Alternative: Create DOOCS middle layer servers</a:t>
            </a:r>
          </a:p>
        </p:txBody>
      </p:sp>
      <p:sp>
        <p:nvSpPr>
          <p:cNvPr id="9" name="Cloud 8"/>
          <p:cNvSpPr/>
          <p:nvPr/>
        </p:nvSpPr>
        <p:spPr bwMode="auto">
          <a:xfrm>
            <a:off x="4898065" y="4727943"/>
            <a:ext cx="4126873" cy="786809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de-DE" sz="1800" b="1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     Karabo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" name="Hexagon 9"/>
          <p:cNvSpPr/>
          <p:nvPr/>
        </p:nvSpPr>
        <p:spPr bwMode="auto">
          <a:xfrm>
            <a:off x="4898065" y="5762846"/>
            <a:ext cx="4126873" cy="517303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de-DE" sz="1800" b="1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Photon Beamlines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613991" y="5394251"/>
            <a:ext cx="0" cy="368595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386513" y="5394248"/>
            <a:ext cx="0" cy="368595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237007" y="5394250"/>
            <a:ext cx="0" cy="368595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8190283" y="5394249"/>
            <a:ext cx="0" cy="368595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4" name="Rounded Rectangle 23"/>
          <p:cNvSpPr/>
          <p:nvPr/>
        </p:nvSpPr>
        <p:spPr bwMode="auto">
          <a:xfrm>
            <a:off x="6004502" y="1335347"/>
            <a:ext cx="1928037" cy="406215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de-DE" sz="1800" b="1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jddd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004502" y="1741563"/>
            <a:ext cx="1928038" cy="6379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de-DE" sz="1800" b="1" smtClean="0">
                <a:solidFill>
                  <a:schemeClr val="accent3"/>
                </a:solidFill>
              </a:rPr>
              <a:t>jDOOCS Library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004502" y="3237985"/>
            <a:ext cx="1928037" cy="637953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de-DE" sz="1800" b="1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DOOCS ML Server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32" name="Straight Arrow Connector 31"/>
          <p:cNvCxnSpPr>
            <a:stCxn id="55" idx="2"/>
          </p:cNvCxnSpPr>
          <p:nvPr/>
        </p:nvCxnSpPr>
        <p:spPr bwMode="auto">
          <a:xfrm>
            <a:off x="6968520" y="4524475"/>
            <a:ext cx="1" cy="33106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5" name="Rounded Rectangle 54"/>
          <p:cNvSpPr/>
          <p:nvPr/>
        </p:nvSpPr>
        <p:spPr bwMode="auto">
          <a:xfrm>
            <a:off x="6004501" y="3886570"/>
            <a:ext cx="1928038" cy="637905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de-DE" sz="1800" b="1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DOOCS Client Lib w/ Karabo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62" name="Straight Arrow Connector 61"/>
          <p:cNvCxnSpPr>
            <a:stCxn id="26" idx="2"/>
            <a:endCxn id="16" idx="0"/>
          </p:cNvCxnSpPr>
          <p:nvPr/>
        </p:nvCxnSpPr>
        <p:spPr bwMode="auto">
          <a:xfrm>
            <a:off x="6968521" y="2379515"/>
            <a:ext cx="0" cy="85847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323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 Heterogeneous Environment</a:t>
            </a:r>
            <a:endParaRPr lang="en-US"/>
          </a:p>
        </p:txBody>
      </p:sp>
      <p:sp>
        <p:nvSpPr>
          <p:cNvPr id="10" name="Textfeld 10"/>
          <p:cNvSpPr txBox="1"/>
          <p:nvPr/>
        </p:nvSpPr>
        <p:spPr>
          <a:xfrm>
            <a:off x="115888" y="1338891"/>
            <a:ext cx="4349786" cy="1694932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200" b="1" smtClean="0"/>
              <a:t>jddd / Karabo-GUI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GB" sz="2000" smtClean="0"/>
              <a:t>Generic user interface builders/engines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GB" sz="2000" smtClean="0"/>
              <a:t>jddd: Java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GB" sz="2000" smtClean="0"/>
              <a:t>Karabo-GUI: Python 3.4 / QT</a:t>
            </a:r>
          </a:p>
        </p:txBody>
      </p:sp>
      <p:sp>
        <p:nvSpPr>
          <p:cNvPr id="18" name="Textfeld 12"/>
          <p:cNvSpPr txBox="1"/>
          <p:nvPr/>
        </p:nvSpPr>
        <p:spPr>
          <a:xfrm>
            <a:off x="2970028" y="4545739"/>
            <a:ext cx="3200770" cy="80238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200" b="1" smtClean="0">
                <a:solidFill>
                  <a:schemeClr val="bg1"/>
                </a:solidFill>
              </a:rPr>
              <a:t>Middle Layer Servers</a:t>
            </a:r>
            <a:endParaRPr lang="en-GB" sz="2200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en-GB" sz="2000" smtClean="0">
                <a:solidFill>
                  <a:schemeClr val="bg1"/>
                </a:solidFill>
              </a:rPr>
              <a:t>C++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8" name="Textfeld 12"/>
          <p:cNvSpPr txBox="1"/>
          <p:nvPr/>
        </p:nvSpPr>
        <p:spPr>
          <a:xfrm>
            <a:off x="2970028" y="5477761"/>
            <a:ext cx="3200770" cy="80238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200" b="1" smtClean="0">
                <a:solidFill>
                  <a:schemeClr val="bg1"/>
                </a:solidFill>
              </a:rPr>
              <a:t>Frontend Servers</a:t>
            </a:r>
            <a:endParaRPr lang="en-GB" sz="2200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en-GB" sz="2000" smtClean="0">
                <a:solidFill>
                  <a:schemeClr val="bg1"/>
                </a:solidFill>
              </a:rPr>
              <a:t>C++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19" name="Cloud 18"/>
          <p:cNvSpPr/>
          <p:nvPr/>
        </p:nvSpPr>
        <p:spPr bwMode="auto">
          <a:xfrm>
            <a:off x="1630326" y="3218106"/>
            <a:ext cx="5755758" cy="1205023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000" b="1"/>
              <a:t>Control Systems / Protocols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1800"/>
              <a:t>DOOCS, TINE, EPICS, Karabo</a:t>
            </a:r>
          </a:p>
        </p:txBody>
      </p:sp>
      <p:sp>
        <p:nvSpPr>
          <p:cNvPr id="20" name="Textfeld 10"/>
          <p:cNvSpPr txBox="1"/>
          <p:nvPr/>
        </p:nvSpPr>
        <p:spPr>
          <a:xfrm>
            <a:off x="4675152" y="1344613"/>
            <a:ext cx="4349786" cy="16892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200" b="1" smtClean="0"/>
              <a:t>Applications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GB" sz="2000" smtClean="0"/>
              <a:t>Matlab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GB" sz="2000" smtClean="0"/>
              <a:t>Java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GB" sz="2000" smtClean="0"/>
              <a:t>Python 3.4 / QT</a:t>
            </a:r>
          </a:p>
        </p:txBody>
      </p:sp>
    </p:spTree>
    <p:extLst>
      <p:ext uri="{BB962C8B-B14F-4D97-AF65-F5344CB8AC3E}">
        <p14:creationId xmlns:p14="http://schemas.microsoft.com/office/powerpoint/2010/main" val="25104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jddd: Java Doocs Data Display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76" y="1347788"/>
            <a:ext cx="6095699" cy="4932362"/>
          </a:xfrm>
        </p:spPr>
      </p:pic>
    </p:spTree>
    <p:extLst>
      <p:ext uri="{BB962C8B-B14F-4D97-AF65-F5344CB8AC3E}">
        <p14:creationId xmlns:p14="http://schemas.microsoft.com/office/powerpoint/2010/main" val="218547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jddd Editor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1151383"/>
            <a:ext cx="8909050" cy="5258942"/>
          </a:xfrm>
        </p:spPr>
      </p:pic>
    </p:spTree>
    <p:extLst>
      <p:ext uri="{BB962C8B-B14F-4D97-AF65-F5344CB8AC3E}">
        <p14:creationId xmlns:p14="http://schemas.microsoft.com/office/powerpoint/2010/main" val="852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Java: Sequencer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6" y="1347788"/>
            <a:ext cx="6873938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8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Matlab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3" y="1413147"/>
            <a:ext cx="7972425" cy="4801643"/>
          </a:xfrm>
        </p:spPr>
      </p:pic>
      <p:sp>
        <p:nvSpPr>
          <p:cNvPr id="5" name="TextBox 4"/>
          <p:cNvSpPr txBox="1"/>
          <p:nvPr/>
        </p:nvSpPr>
        <p:spPr>
          <a:xfrm>
            <a:off x="5238307" y="3650510"/>
            <a:ext cx="3423683" cy="172354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err="1" smtClean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hlcr</a:t>
            </a:r>
            <a:r>
              <a:rPr lang="en-US" sz="1600" smtClean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600" err="1" smtClean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hlcw</a:t>
            </a:r>
            <a:r>
              <a:rPr lang="en-US" sz="1600" smtClean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1600" smtClean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smtClean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smtClean="0">
                <a:solidFill>
                  <a:schemeClr val="accent3"/>
                </a:solidFill>
              </a:rPr>
              <a:t>“High Level Controls” read/write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doocs_read/doocs_write:</a:t>
            </a:r>
            <a:br>
              <a:rPr lang="de-DE" sz="160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sz="160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de-DE" sz="1600">
                <a:solidFill>
                  <a:schemeClr val="accent3"/>
                </a:solidFill>
              </a:rPr>
              <a:t>DOOCS low-level</a:t>
            </a:r>
            <a:endParaRPr lang="en-US" sz="160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smtClean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xcomm:</a:t>
            </a:r>
            <a:br>
              <a:rPr lang="de-DE" sz="1600" smtClean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sz="1600" smtClean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de-DE" sz="1600" smtClean="0">
                <a:solidFill>
                  <a:schemeClr val="accent3"/>
                </a:solidFill>
              </a:rPr>
              <a:t>TINE low-level</a:t>
            </a:r>
          </a:p>
        </p:txBody>
      </p:sp>
    </p:spTree>
    <p:extLst>
      <p:ext uri="{BB962C8B-B14F-4D97-AF65-F5344CB8AC3E}">
        <p14:creationId xmlns:p14="http://schemas.microsoft.com/office/powerpoint/2010/main" val="70755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Matlab: Toolboxes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1344613"/>
            <a:ext cx="7483134" cy="4932362"/>
          </a:xfrm>
        </p:spPr>
      </p:pic>
      <p:pic>
        <p:nvPicPr>
          <p:cNvPr id="1026" name="Picture 2" descr="H:\My Pictures\Panels\Matlab toolbox – hlcMagn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63" y="1206500"/>
            <a:ext cx="4957976" cy="520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1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Matlab: Multi-Purpose </a:t>
            </a:r>
            <a:r>
              <a:rPr lang="de-DE" smtClean="0"/>
              <a:t>Tools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4814" y="1347788"/>
            <a:ext cx="3734796" cy="4932362"/>
          </a:xfrm>
        </p:spPr>
        <p:txBody>
          <a:bodyPr/>
          <a:lstStyle/>
          <a:p>
            <a:r>
              <a:rPr lang="de-DE" smtClean="0"/>
              <a:t>Configurable </a:t>
            </a:r>
            <a:r>
              <a:rPr lang="de-DE" smtClean="0"/>
              <a:t>tools to automate common tasks/measurements</a:t>
            </a:r>
          </a:p>
          <a:p>
            <a:r>
              <a:rPr lang="de-DE" smtClean="0"/>
              <a:t>Data recording</a:t>
            </a:r>
          </a:p>
          <a:p>
            <a:r>
              <a:rPr lang="de-DE" smtClean="0"/>
              <a:t>Scans</a:t>
            </a:r>
          </a:p>
          <a:p>
            <a:r>
              <a:rPr lang="de-DE" smtClean="0"/>
              <a:t>Checks</a:t>
            </a:r>
            <a:endParaRPr lang="de-DE" smtClean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3688538"/>
            <a:ext cx="3421038" cy="2721787"/>
          </a:xfr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51" y="1557253"/>
            <a:ext cx="4797388" cy="2192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:\My Pictures\DESY\Panels\Stability Monitor\Screen Shot 2016-04-15 at 16.11.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57" y="3423685"/>
            <a:ext cx="3961799" cy="318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Python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1344613"/>
            <a:ext cx="5997889" cy="4932362"/>
          </a:xfrm>
        </p:spPr>
      </p:pic>
      <p:sp>
        <p:nvSpPr>
          <p:cNvPr id="8" name="TextBox 7"/>
          <p:cNvSpPr txBox="1"/>
          <p:nvPr/>
        </p:nvSpPr>
        <p:spPr>
          <a:xfrm>
            <a:off x="5318760" y="2788920"/>
            <a:ext cx="3706178" cy="26930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smtClean="0">
                <a:solidFill>
                  <a:schemeClr val="accent3"/>
                </a:solidFill>
                <a:latin typeface="+mn-lt"/>
                <a:cs typeface="Consolas" panose="020B0609020204030204" pitchFamily="49" charset="0"/>
              </a:rPr>
              <a:t>Anaconda (Python 3.4+Libraries)</a:t>
            </a:r>
            <a:endParaRPr lang="en-US" sz="1600" smtClean="0">
              <a:solidFill>
                <a:schemeClr val="accent3"/>
              </a:solidFill>
              <a:latin typeface="+mn-lt"/>
              <a:cs typeface="Consolas" panose="020B0609020204030204" pitchFamily="49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en-US" sz="1600">
              <a:solidFill>
                <a:schemeClr val="accent3"/>
              </a:solidFill>
              <a:latin typeface="+mn-lt"/>
              <a:cs typeface="Consolas" panose="020B0609020204030204" pitchFamily="49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smtClean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PyTINE:</a:t>
            </a:r>
            <a:br>
              <a:rPr lang="en-US" sz="1600" smtClean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smtClean="0">
                <a:solidFill>
                  <a:schemeClr val="accent3"/>
                </a:solidFill>
                <a:latin typeface="+mn-lt"/>
                <a:cs typeface="Consolas" panose="020B0609020204030204" pitchFamily="49" charset="0"/>
              </a:rPr>
              <a:t>   </a:t>
            </a:r>
            <a:r>
              <a:rPr lang="en-US" sz="1600" smtClean="0">
                <a:solidFill>
                  <a:schemeClr val="accent3"/>
                </a:solidFill>
                <a:latin typeface="+mn-lt"/>
              </a:rPr>
              <a:t>TINE interface module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smtClean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PyDOOCS:</a:t>
            </a:r>
            <a:r>
              <a:rPr lang="de-DE" sz="160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de-DE" sz="160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sz="1600">
                <a:solidFill>
                  <a:schemeClr val="accent3"/>
                </a:solidFill>
                <a:latin typeface="+mn-lt"/>
                <a:cs typeface="Consolas" panose="020B0609020204030204" pitchFamily="49" charset="0"/>
              </a:rPr>
              <a:t>   </a:t>
            </a:r>
            <a:r>
              <a:rPr lang="de-DE" sz="1600">
                <a:solidFill>
                  <a:schemeClr val="accent3"/>
                </a:solidFill>
                <a:latin typeface="+mn-lt"/>
              </a:rPr>
              <a:t>DOOCS </a:t>
            </a:r>
            <a:r>
              <a:rPr lang="de-DE" sz="1600" smtClean="0">
                <a:solidFill>
                  <a:schemeClr val="accent3"/>
                </a:solidFill>
                <a:latin typeface="+mn-lt"/>
              </a:rPr>
              <a:t>interface module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de-DE" sz="1600">
              <a:solidFill>
                <a:schemeClr val="accent3"/>
              </a:solidFill>
              <a:latin typeface="+mn-lt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smtClean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QT4:</a:t>
            </a:r>
            <a:br>
              <a:rPr lang="de-DE" sz="1600" smtClean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sz="1600" smtClean="0">
                <a:solidFill>
                  <a:schemeClr val="accent3"/>
                </a:solidFill>
                <a:latin typeface="+mn-lt"/>
              </a:rPr>
              <a:t>   Graphical user interfaces</a:t>
            </a:r>
            <a:endParaRPr lang="en-US" sz="160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4289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327</Words>
  <Application>Microsoft Office PowerPoint</Application>
  <PresentationFormat>On-screen Show (4:3)</PresentationFormat>
  <Paragraphs>93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template-european-xfel-gmbh_presentation-with-partner-logos</vt:lpstr>
      <vt:lpstr>High Level Software</vt:lpstr>
      <vt:lpstr>A Heterogeneous Environment</vt:lpstr>
      <vt:lpstr>jddd: Java Doocs Data Display</vt:lpstr>
      <vt:lpstr>jddd Editor</vt:lpstr>
      <vt:lpstr>Java: Sequencer</vt:lpstr>
      <vt:lpstr>Matlab</vt:lpstr>
      <vt:lpstr>Matlab: Toolboxes</vt:lpstr>
      <vt:lpstr>Matlab: Multi-Purpose Tools</vt:lpstr>
      <vt:lpstr>Python</vt:lpstr>
      <vt:lpstr>Python: Examples</vt:lpstr>
      <vt:lpstr>Karabo – DOOCS</vt:lpstr>
      <vt:lpstr>Karabo Interfaces (1/3): Native Python Bindings</vt:lpstr>
      <vt:lpstr>Karabo Interfaces (2/3): C++ Client Library</vt:lpstr>
      <vt:lpstr>Karabo Interfaces (3/3): jddd / Java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Lars Fröhlich</dc:creator>
  <cp:lastModifiedBy>Lars Fröhlich</cp:lastModifiedBy>
  <cp:revision>177</cp:revision>
  <cp:lastPrinted>2016-04-13T15:41:38Z</cp:lastPrinted>
  <dcterms:created xsi:type="dcterms:W3CDTF">2012-08-22T12:02:11Z</dcterms:created>
  <dcterms:modified xsi:type="dcterms:W3CDTF">2016-11-23T16:12:28Z</dcterms:modified>
</cp:coreProperties>
</file>