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9" r:id="rId3"/>
    <p:sldId id="268" r:id="rId4"/>
    <p:sldId id="262" r:id="rId5"/>
    <p:sldId id="274" r:id="rId6"/>
    <p:sldId id="263" r:id="rId7"/>
    <p:sldId id="275" r:id="rId8"/>
    <p:sldId id="269" r:id="rId9"/>
    <p:sldId id="276" r:id="rId10"/>
    <p:sldId id="273" r:id="rId11"/>
    <p:sldId id="265" r:id="rId12"/>
    <p:sldId id="266" r:id="rId13"/>
    <p:sldId id="267" r:id="rId14"/>
    <p:sldId id="270" r:id="rId15"/>
    <p:sldId id="271" r:id="rId16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20000"/>
      </a:spcBef>
      <a:spcAft>
        <a:spcPct val="0"/>
      </a:spcAft>
      <a:buClr>
        <a:srgbClr val="F8B323"/>
      </a:buClr>
      <a:buFont typeface="Wingdings" charset="0"/>
      <a:buChar char="n"/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20000"/>
      </a:spcBef>
      <a:spcAft>
        <a:spcPct val="0"/>
      </a:spcAft>
      <a:buClr>
        <a:srgbClr val="F8B323"/>
      </a:buClr>
      <a:buFont typeface="Wingdings" charset="0"/>
      <a:buChar char="n"/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20000"/>
      </a:spcBef>
      <a:spcAft>
        <a:spcPct val="0"/>
      </a:spcAft>
      <a:buClr>
        <a:srgbClr val="F8B323"/>
      </a:buClr>
      <a:buFont typeface="Wingdings" charset="0"/>
      <a:buChar char="n"/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20000"/>
      </a:spcBef>
      <a:spcAft>
        <a:spcPct val="0"/>
      </a:spcAft>
      <a:buClr>
        <a:srgbClr val="F8B323"/>
      </a:buClr>
      <a:buFont typeface="Wingdings" charset="0"/>
      <a:buChar char="n"/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20000"/>
      </a:spcBef>
      <a:spcAft>
        <a:spcPct val="0"/>
      </a:spcAft>
      <a:buClr>
        <a:srgbClr val="F8B323"/>
      </a:buClr>
      <a:buFont typeface="Wingdings" charset="0"/>
      <a:buChar char="n"/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814" autoAdjust="0"/>
  </p:normalViewPr>
  <p:slideViewPr>
    <p:cSldViewPr snapToGrid="0" snapToObjects="1">
      <p:cViewPr>
        <p:scale>
          <a:sx n="100" d="100"/>
          <a:sy n="100" d="100"/>
        </p:scale>
        <p:origin x="-552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3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2" name="Rectangle 82"/>
          <p:cNvSpPr>
            <a:spLocks noChangeArrowheads="1"/>
          </p:cNvSpPr>
          <p:nvPr userDrawn="1"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40" tIns="45720" bIns="0"/>
          <a:lstStyle>
            <a:lvl1pPr marL="0" indent="0" algn="ctr">
              <a:buFont typeface="Wingdings" charset="0"/>
              <a:buNone/>
              <a:defRPr sz="3200">
                <a:solidFill>
                  <a:schemeClr val="hlink"/>
                </a:solidFill>
              </a:defRPr>
            </a:lvl1pPr>
          </a:lstStyle>
          <a:p>
            <a:pPr lvl="0"/>
            <a:r>
              <a:rPr lang="de-DE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10325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pPr lvl="0"/>
            <a:r>
              <a:rPr lang="de-DE" noProof="0" smtClean="0"/>
              <a:t>Click to edit Master title style</a:t>
            </a:r>
            <a:endParaRPr lang="en-GB" noProof="0" smtClean="0"/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85820" y="6538375"/>
            <a:ext cx="27805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900" dirty="0" smtClean="0"/>
              <a:t>Harald</a:t>
            </a:r>
            <a:r>
              <a:rPr lang="en-US" sz="900" baseline="0" dirty="0" smtClean="0"/>
              <a:t> Sinn, </a:t>
            </a:r>
            <a:r>
              <a:rPr lang="en-US" sz="900" baseline="0" dirty="0" err="1" smtClean="0"/>
              <a:t>European</a:t>
            </a:r>
            <a:r>
              <a:rPr lang="en-US" sz="900" baseline="0" dirty="0" smtClean="0"/>
              <a:t> XFEL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701534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8" name="Picture 134" descr="Undulator_final_nurh#50DE97_rech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/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endParaRPr lang="en-GB" sz="1000">
              <a:solidFill>
                <a:schemeClr val="bg1"/>
              </a:solidFill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Slide title: Don’t edit here!</a:t>
            </a:r>
          </a:p>
        </p:txBody>
      </p:sp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570230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text format – don’t edit!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537333" y="704191"/>
            <a:ext cx="4040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fld id="{ADF70E28-B5CE-3645-8EDB-493AB918ED61}" type="slidenum">
              <a:rPr lang="en-US" sz="1400" smtClean="0">
                <a:solidFill>
                  <a:schemeClr val="bg1"/>
                </a:solidFill>
              </a:r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None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0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n.xfel.eu/redmine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sz="quarter" idx="1"/>
          </p:nvPr>
        </p:nvSpPr>
        <p:spPr>
          <a:xfrm>
            <a:off x="942975" y="4586940"/>
            <a:ext cx="7258050" cy="1693209"/>
          </a:xfrm>
        </p:spPr>
        <p:txBody>
          <a:bodyPr/>
          <a:lstStyle/>
          <a:p>
            <a:r>
              <a:rPr lang="en-US"/>
              <a:t>Harald Sinn</a:t>
            </a:r>
          </a:p>
          <a:p>
            <a:r>
              <a:rPr lang="en-US"/>
              <a:t>25.11.2016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 sz="quarter"/>
          </p:nvPr>
        </p:nvSpPr>
        <p:spPr>
          <a:xfrm>
            <a:off x="0" y="1581150"/>
            <a:ext cx="9144000" cy="2555315"/>
          </a:xfrm>
        </p:spPr>
        <p:txBody>
          <a:bodyPr/>
          <a:lstStyle/>
          <a:p>
            <a:r>
              <a:rPr lang="en-US"/>
              <a:t>Shift scheduling, tickets</a:t>
            </a:r>
          </a:p>
        </p:txBody>
      </p:sp>
    </p:spTree>
    <p:extLst>
      <p:ext uri="{BB962C8B-B14F-4D97-AF65-F5344CB8AC3E}">
        <p14:creationId xmlns:p14="http://schemas.microsoft.com/office/powerpoint/2010/main" val="2746319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Ticket system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4500" y="1231900"/>
            <a:ext cx="8432800" cy="4745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/>
              <a:t>Purposes:</a:t>
            </a:r>
          </a:p>
          <a:p>
            <a:r>
              <a:rPr lang="en-US" sz="2400"/>
              <a:t> Being able to point out technical problems that show up during BKR commissioning  </a:t>
            </a:r>
          </a:p>
          <a:p>
            <a:r>
              <a:rPr lang="en-US" sz="2400"/>
              <a:t> Make (EXFEL) workpackage leader aware of it (automated emails will be sent)</a:t>
            </a:r>
          </a:p>
          <a:p>
            <a:r>
              <a:rPr lang="en-US" sz="2400"/>
              <a:t> Trace resonses/actions (max. 2 weeks)</a:t>
            </a:r>
          </a:p>
          <a:p>
            <a:r>
              <a:rPr lang="en-US" sz="2400"/>
              <a:t> Communicate in 15:00 BKR meeting </a:t>
            </a:r>
          </a:p>
          <a:p>
            <a:r>
              <a:rPr lang="en-US" sz="2400"/>
              <a:t> Communicate in daily EXFEL meeting</a:t>
            </a:r>
          </a:p>
          <a:p>
            <a:pPr>
              <a:buNone/>
            </a:pPr>
            <a:r>
              <a:rPr lang="en-US" sz="2400"/>
              <a:t>and not:</a:t>
            </a:r>
          </a:p>
          <a:p>
            <a:r>
              <a:rPr lang="en-US" sz="2400"/>
              <a:t> Micro-manage long-term work of others</a:t>
            </a:r>
          </a:p>
          <a:p>
            <a:r>
              <a:rPr lang="en-US" sz="2400"/>
              <a:t> Project planning and issue archive</a:t>
            </a:r>
          </a:p>
        </p:txBody>
      </p:sp>
    </p:spTree>
    <p:extLst>
      <p:ext uri="{BB962C8B-B14F-4D97-AF65-F5344CB8AC3E}">
        <p14:creationId xmlns:p14="http://schemas.microsoft.com/office/powerpoint/2010/main" val="199295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Ticket system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9300" y="1536700"/>
            <a:ext cx="7627938" cy="4265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/>
              <a:t>Redmine Project under XFEL domain</a:t>
            </a:r>
          </a:p>
          <a:p>
            <a:pPr>
              <a:buNone/>
            </a:pPr>
            <a:endParaRPr lang="en-US" sz="2400"/>
          </a:p>
          <a:p>
            <a:pPr>
              <a:buNone/>
            </a:pPr>
            <a:r>
              <a:rPr lang="en-US" sz="2400"/>
              <a:t>Go to: </a:t>
            </a:r>
            <a:endParaRPr lang="en-US" sz="2400">
              <a:hlinkClick r:id="rId2"/>
            </a:endParaRPr>
          </a:p>
          <a:p>
            <a:pPr>
              <a:buNone/>
            </a:pPr>
            <a:endParaRPr lang="en-US" sz="2400">
              <a:hlinkClick r:id="rId2"/>
            </a:endParaRPr>
          </a:p>
          <a:p>
            <a:pPr>
              <a:buNone/>
            </a:pPr>
            <a:r>
              <a:rPr lang="en-US" sz="2400">
                <a:hlinkClick r:id="rId2"/>
              </a:rPr>
              <a:t>https://in.xfel.eu/redmine/</a:t>
            </a:r>
            <a:endParaRPr lang="en-US" sz="2400"/>
          </a:p>
          <a:p>
            <a:pPr>
              <a:buNone/>
            </a:pPr>
            <a:endParaRPr lang="en-US" sz="2400"/>
          </a:p>
          <a:p>
            <a:pPr>
              <a:buNone/>
            </a:pPr>
            <a:r>
              <a:rPr lang="en-US" sz="2400"/>
              <a:t>.. and login with your </a:t>
            </a:r>
            <a:r>
              <a:rPr lang="en-US" sz="2400" b="1"/>
              <a:t>DESY password</a:t>
            </a:r>
            <a:endParaRPr lang="en-US" sz="2400"/>
          </a:p>
          <a:p>
            <a:pPr>
              <a:buNone/>
            </a:pPr>
            <a:r>
              <a:rPr lang="en-US" sz="2400"/>
              <a:t>(will not be required later for looking, but for placing and answering ticktes)</a:t>
            </a:r>
            <a:r>
              <a:rPr lang="en-US" sz="2400" b="1"/>
              <a:t> </a:t>
            </a:r>
          </a:p>
          <a:p>
            <a:pPr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26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1300"/>
            <a:ext cx="9144000" cy="6374803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 bwMode="auto">
          <a:xfrm>
            <a:off x="495300" y="2984500"/>
            <a:ext cx="2362200" cy="5080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charset="0"/>
              <a:buChar char="n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180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List of problems + responses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3450"/>
          <a:stretch/>
        </p:blipFill>
        <p:spPr>
          <a:xfrm>
            <a:off x="0" y="1536700"/>
            <a:ext cx="9144000" cy="3953195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 bwMode="auto">
          <a:xfrm rot="19120337">
            <a:off x="7289799" y="1838188"/>
            <a:ext cx="1143000" cy="609600"/>
          </a:xfrm>
          <a:prstGeom prst="rightArrow">
            <a:avLst/>
          </a:prstGeom>
          <a:solidFill>
            <a:srgbClr val="FF0000"/>
          </a:solidFill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charset="0"/>
              <a:buChar char="n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025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Enter a new ticket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2772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9400" y="4191000"/>
            <a:ext cx="3987800" cy="1809726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>
                <a:solidFill>
                  <a:srgbClr val="FF0000"/>
                </a:solidFill>
              </a:rPr>
              <a:t>Only write tickets for something that should (and can) be solved within max. </a:t>
            </a:r>
            <a:r>
              <a:rPr lang="en-US" b="1">
                <a:solidFill>
                  <a:srgbClr val="FF0000"/>
                </a:solidFill>
              </a:rPr>
              <a:t>2 weeks! </a:t>
            </a:r>
          </a:p>
          <a:p>
            <a:pPr>
              <a:buNone/>
            </a:pPr>
            <a:r>
              <a:rPr lang="en-US">
                <a:solidFill>
                  <a:srgbClr val="FF0000"/>
                </a:solidFill>
              </a:rPr>
              <a:t>Attributes are not so important (‘no category’ will go to me and will be assigned in meeting). </a:t>
            </a:r>
          </a:p>
        </p:txBody>
      </p:sp>
    </p:spTree>
    <p:extLst>
      <p:ext uri="{BB962C8B-B14F-4D97-AF65-F5344CB8AC3E}">
        <p14:creationId xmlns:p14="http://schemas.microsoft.com/office/powerpoint/2010/main" val="2262682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Concluding remarks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6226" y="1384300"/>
            <a:ext cx="843597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/>
              <a:t>Redmine Ticket System: </a:t>
            </a:r>
          </a:p>
          <a:p>
            <a:r>
              <a:rPr lang="en-US" sz="2000"/>
              <a:t> For everybody, who is part of the commissioning team, please log in once in the Redmine system with your regular DESY/XFEL password. Only then I can assign a role. </a:t>
            </a:r>
          </a:p>
          <a:p>
            <a:r>
              <a:rPr lang="en-US" sz="2000"/>
              <a:t> At the moment the project ‘beam commissioning’  is in the </a:t>
            </a:r>
            <a:r>
              <a:rPr lang="en-US" sz="2000" i="1"/>
              <a:t>‘planned’ </a:t>
            </a:r>
            <a:r>
              <a:rPr lang="en-US" sz="2000"/>
              <a:t>state, which means no messages are sent around. </a:t>
            </a:r>
          </a:p>
          <a:p>
            <a:r>
              <a:rPr lang="en-US" sz="2000"/>
              <a:t> It will become acrive next year (all old tickets will be erased then). </a:t>
            </a:r>
          </a:p>
          <a:p>
            <a:pPr>
              <a:buNone/>
            </a:pPr>
            <a:r>
              <a:rPr lang="en-US" sz="2000"/>
              <a:t> </a:t>
            </a:r>
          </a:p>
          <a:p>
            <a:pPr>
              <a:buNone/>
            </a:pPr>
            <a:r>
              <a:rPr lang="en-US" sz="2000"/>
              <a:t>Shift planning: </a:t>
            </a:r>
          </a:p>
          <a:p>
            <a:r>
              <a:rPr lang="en-US" sz="2000"/>
              <a:t> Provide input on already known vacation/absence periods 2017 in Excel file (in Redmine ‘Documentation’ section).</a:t>
            </a:r>
          </a:p>
          <a:p>
            <a:r>
              <a:rPr lang="en-US" sz="2000"/>
              <a:t> Let me know, if you have more ideas and wishes on the shift distribution algorithm.</a:t>
            </a:r>
          </a:p>
        </p:txBody>
      </p:sp>
    </p:spTree>
    <p:extLst>
      <p:ext uri="{BB962C8B-B14F-4D97-AF65-F5344CB8AC3E}">
        <p14:creationId xmlns:p14="http://schemas.microsoft.com/office/powerpoint/2010/main" val="1944572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Commissioning team members  (update)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5134" y="1232039"/>
            <a:ext cx="7853865" cy="5139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sz="1600"/>
              <a:t>Harald Sinn: 		WP73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600"/>
              <a:t>Liubov Samoylova	WP73 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600"/>
              <a:t>Sergey Tomin: 		WP72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600"/>
              <a:t>Naresh Kujala:		WP74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600"/>
              <a:t>Peter Zalden: 		WP81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600"/>
              <a:t>Zuzana Konopkova: 	WP82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600"/>
              <a:t>Ulrike Bösenberg: 	WP83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600"/>
              <a:t>Marcin Sikorski: 		WP84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600"/>
              <a:t>Markus Ilchen: 		WP85 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600"/>
              <a:t>Manuel Izquiredo:	WP86</a:t>
            </a:r>
          </a:p>
          <a:p>
            <a:pPr>
              <a:buNone/>
            </a:pPr>
            <a:r>
              <a:rPr lang="en-US" sz="1600" b="1" i="1"/>
              <a:t>Associates (not working ‘full time’):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600"/>
              <a:t>Yuhui Li (WP71 beam based alignment, undulator tuning)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600"/>
              <a:t>Gianluca Geloni, Svitozar Serkez (WP72)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600"/>
              <a:t>Natalia Gerasimova (WP73, max. 50%)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600"/>
              <a:t>Andreas Koch (WP74, max 50%)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600"/>
              <a:t>Karen Appel (WP82, max 50%)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600"/>
              <a:t>Marc Messerschmidt (WP84)			</a:t>
            </a:r>
            <a:endParaRPr lang="en-US" sz="2000" b="1"/>
          </a:p>
        </p:txBody>
      </p:sp>
      <p:sp>
        <p:nvSpPr>
          <p:cNvPr id="6" name="Right Brace 5"/>
          <p:cNvSpPr/>
          <p:nvPr/>
        </p:nvSpPr>
        <p:spPr bwMode="auto">
          <a:xfrm>
            <a:off x="4202275" y="2451099"/>
            <a:ext cx="452274" cy="1638301"/>
          </a:xfrm>
          <a:prstGeom prst="rightBrace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charset="0"/>
              <a:buChar char="n"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37099" y="2895600"/>
            <a:ext cx="3492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/>
              <a:t>from each scientific instrument one full time member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89600" y="5815220"/>
            <a:ext cx="3009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b="1"/>
              <a:t>10 + 7 = 17 members </a:t>
            </a:r>
          </a:p>
        </p:txBody>
      </p:sp>
    </p:spTree>
    <p:extLst>
      <p:ext uri="{BB962C8B-B14F-4D97-AF65-F5344CB8AC3E}">
        <p14:creationId xmlns:p14="http://schemas.microsoft.com/office/powerpoint/2010/main" val="4236292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Tasks of commissioning team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282700"/>
            <a:ext cx="79629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 Lead photon commissioning (plan, invite experts, guests etc.) and bring facility into operation on a fast track.</a:t>
            </a:r>
          </a:p>
          <a:p>
            <a:r>
              <a:rPr lang="en-US" sz="2000"/>
              <a:t> Documentation: 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/>
              <a:t>Gather technical documentation required for first commissioning 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/>
              <a:t>Document commissioning progress in BKR logbook</a:t>
            </a:r>
          </a:p>
          <a:p>
            <a:r>
              <a:rPr lang="en-US" sz="2000"/>
              <a:t> Communication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/>
              <a:t>Progress should be made known to all members of the PCT</a:t>
            </a:r>
          </a:p>
          <a:p>
            <a:pPr marL="285750" indent="-285750"/>
            <a:r>
              <a:rPr lang="en-US" sz="2000"/>
              <a:t>Meetings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/>
              <a:t>Daily BKR meetings 7:00, </a:t>
            </a:r>
            <a:r>
              <a:rPr lang="en-US" sz="2000" b="1"/>
              <a:t>15:00, </a:t>
            </a:r>
            <a:r>
              <a:rPr lang="en-US" sz="2000"/>
              <a:t>23:00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/>
              <a:t>Weekly BKR meeting Monday 15:00 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/>
              <a:t>To be defined: corresponding meetings in Schenefeld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/>
              <a:t>Workshop with DESY on Nov. 24-25</a:t>
            </a:r>
          </a:p>
          <a:p>
            <a:r>
              <a:rPr lang="en-US" sz="2000"/>
              <a:t> Shift work (&lt; 25% of annual working time)</a:t>
            </a:r>
          </a:p>
        </p:txBody>
      </p:sp>
    </p:spTree>
    <p:extLst>
      <p:ext uri="{BB962C8B-B14F-4D97-AF65-F5344CB8AC3E}">
        <p14:creationId xmlns:p14="http://schemas.microsoft.com/office/powerpoint/2010/main" val="62591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Shift allocation rules for PCT (Matlab macro)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358900"/>
            <a:ext cx="85979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6600"/>
              </a:buClr>
              <a:buFont typeface="Wingdings" charset="2"/>
              <a:buChar char="Ø"/>
            </a:pPr>
            <a:r>
              <a:rPr lang="en-US" sz="2000"/>
              <a:t>Allocated shifts: ‘Photon Systems’ +’Exp. Comm.’ (but not ‘Early User’ ) </a:t>
            </a:r>
          </a:p>
          <a:p>
            <a:pPr marL="342900" indent="-342900">
              <a:buClr>
                <a:srgbClr val="FF6600"/>
              </a:buClr>
              <a:buFont typeface="Wingdings" charset="2"/>
              <a:buChar char="Ø"/>
            </a:pPr>
            <a:r>
              <a:rPr lang="en-US" sz="2000"/>
              <a:t>3 shifts per day:</a:t>
            </a:r>
          </a:p>
          <a:p>
            <a:pPr>
              <a:buClr>
                <a:srgbClr val="FFFF00"/>
              </a:buClr>
            </a:pPr>
            <a:r>
              <a:rPr lang="en-US" sz="2000"/>
              <a:t> Day shift	  7:00 </a:t>
            </a:r>
            <a:r>
              <a:rPr lang="mr-IN" sz="2000"/>
              <a:t>–</a:t>
            </a:r>
            <a:r>
              <a:rPr lang="en-US" sz="2000"/>
              <a:t> 15:30 </a:t>
            </a:r>
          </a:p>
          <a:p>
            <a:r>
              <a:rPr lang="en-US" sz="2000"/>
              <a:t> Swing shift 	15:00 </a:t>
            </a:r>
            <a:r>
              <a:rPr lang="mr-IN" sz="2000"/>
              <a:t>–</a:t>
            </a:r>
            <a:r>
              <a:rPr lang="en-US" sz="2000"/>
              <a:t> 23:30</a:t>
            </a:r>
          </a:p>
          <a:p>
            <a:pPr>
              <a:buClr>
                <a:srgbClr val="3366FF"/>
              </a:buClr>
            </a:pPr>
            <a:r>
              <a:rPr lang="en-US" sz="2000"/>
              <a:t> Owl shift 	23:00 </a:t>
            </a:r>
            <a:r>
              <a:rPr lang="mr-IN" sz="2000"/>
              <a:t>–</a:t>
            </a:r>
            <a:r>
              <a:rPr lang="en-US" sz="2000"/>
              <a:t>  7:30 </a:t>
            </a:r>
          </a:p>
          <a:p>
            <a:pPr marL="342900" indent="-342900">
              <a:buClr>
                <a:srgbClr val="FF6600"/>
              </a:buClr>
              <a:buFont typeface="Wingdings" charset="2"/>
              <a:buChar char="Ø"/>
            </a:pPr>
            <a:r>
              <a:rPr lang="en-US" sz="2000"/>
              <a:t>After one shift at least 2 shifts break (legal limit: 11 hours)</a:t>
            </a:r>
          </a:p>
          <a:p>
            <a:pPr marL="342900" indent="-342900">
              <a:buClr>
                <a:srgbClr val="FF6600"/>
              </a:buClr>
              <a:buFont typeface="Wingdings" charset="2"/>
              <a:buChar char="Ø"/>
            </a:pPr>
            <a:r>
              <a:rPr lang="en-US" sz="2000"/>
              <a:t>Two people on each shift (after June only one per owl shift)</a:t>
            </a:r>
          </a:p>
          <a:p>
            <a:pPr marL="342900" indent="-342900">
              <a:buClr>
                <a:srgbClr val="FF6600"/>
              </a:buClr>
              <a:buFont typeface="Wingdings" charset="2"/>
              <a:buChar char="Ø"/>
            </a:pPr>
            <a:r>
              <a:rPr lang="en-US" sz="2000"/>
              <a:t>Maximum 10 shifts per month </a:t>
            </a:r>
          </a:p>
          <a:p>
            <a:pPr marL="342900" indent="-342900">
              <a:buClr>
                <a:srgbClr val="FF6600"/>
              </a:buClr>
              <a:buFont typeface="Wingdings" charset="2"/>
              <a:buChar char="Ø"/>
            </a:pPr>
            <a:r>
              <a:rPr lang="en-US" sz="2000"/>
              <a:t>Maximum 5 shifts per week</a:t>
            </a:r>
          </a:p>
          <a:p>
            <a:pPr marL="342900" indent="-342900">
              <a:buClr>
                <a:srgbClr val="FF6600"/>
              </a:buClr>
              <a:buFont typeface="Wingdings" charset="2"/>
              <a:buChar char="Ø"/>
            </a:pPr>
            <a:r>
              <a:rPr lang="en-US" sz="2000"/>
              <a:t>Exclusion times (vacation, travel, .. ) </a:t>
            </a:r>
          </a:p>
          <a:p>
            <a:pPr marL="342900" indent="-342900">
              <a:buClr>
                <a:srgbClr val="FF6600"/>
              </a:buClr>
              <a:buFont typeface="Wingdings" charset="2"/>
              <a:buChar char="Ø"/>
            </a:pPr>
            <a:r>
              <a:rPr lang="en-US" sz="2000"/>
              <a:t>Average: 48 shifts in 2017 (‘full time’ participant)</a:t>
            </a:r>
          </a:p>
          <a:p>
            <a:pPr marL="342900" indent="-342900">
              <a:buClr>
                <a:srgbClr val="FF6600"/>
              </a:buClr>
              <a:buFont typeface="Wingdings" charset="2"/>
              <a:buChar char="Ø"/>
            </a:pPr>
            <a:r>
              <a:rPr lang="en-US" sz="2000"/>
              <a:t>Shifts are otherwise randomly distributed (try to mix shift-partners)</a:t>
            </a:r>
          </a:p>
          <a:p>
            <a:pPr marL="342900" indent="-342900">
              <a:buClr>
                <a:srgbClr val="FF6600"/>
              </a:buClr>
              <a:buFont typeface="Wingdings" charset="2"/>
              <a:buChar char="Ø"/>
            </a:pPr>
            <a:r>
              <a:rPr lang="en-US" sz="2000"/>
              <a:t>Weight = (targeted shifts per year) / (already allocated shifts)  </a:t>
            </a:r>
          </a:p>
        </p:txBody>
      </p:sp>
    </p:spTree>
    <p:extLst>
      <p:ext uri="{BB962C8B-B14F-4D97-AF65-F5344CB8AC3E}">
        <p14:creationId xmlns:p14="http://schemas.microsoft.com/office/powerpoint/2010/main" val="2983740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0"/>
            <a:ext cx="825424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61038" y="4406900"/>
            <a:ext cx="261620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/>
              <a:t>DESY shift schedule:</a:t>
            </a:r>
          </a:p>
          <a:p>
            <a:pPr>
              <a:buNone/>
            </a:pPr>
            <a:r>
              <a:rPr lang="en-US" sz="2000"/>
              <a:t>11x7 shifts</a:t>
            </a:r>
          </a:p>
        </p:txBody>
      </p:sp>
    </p:spTree>
    <p:extLst>
      <p:ext uri="{BB962C8B-B14F-4D97-AF65-F5344CB8AC3E}">
        <p14:creationId xmlns:p14="http://schemas.microsoft.com/office/powerpoint/2010/main" val="997566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0AF714-A5DE-6941-BA44-36D05C17D20F}" type="slidenum">
              <a:rPr lang="uk-UA"/>
              <a:t>6</a:t>
            </a:fld>
            <a:endParaRPr lang="uk-U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00" y="0"/>
            <a:ext cx="7395161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13300" y="1130300"/>
            <a:ext cx="3297238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/>
              <a:t>XFEL initial proposal</a:t>
            </a:r>
          </a:p>
        </p:txBody>
      </p:sp>
    </p:spTree>
    <p:extLst>
      <p:ext uri="{BB962C8B-B14F-4D97-AF65-F5344CB8AC3E}">
        <p14:creationId xmlns:p14="http://schemas.microsoft.com/office/powerpoint/2010/main" val="651036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0"/>
            <a:ext cx="752006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75366" y="187395"/>
            <a:ext cx="3297238" cy="70788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/>
              <a:t>XFEL current discussions (with HR+works council)</a:t>
            </a:r>
          </a:p>
        </p:txBody>
      </p:sp>
    </p:spTree>
    <p:extLst>
      <p:ext uri="{BB962C8B-B14F-4D97-AF65-F5344CB8AC3E}">
        <p14:creationId xmlns:p14="http://schemas.microsoft.com/office/powerpoint/2010/main" val="462346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Input: Operation Plan + Vacation matrix (Excel)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149350"/>
            <a:ext cx="5581162" cy="530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033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issues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93788" y="1803400"/>
            <a:ext cx="6323012" cy="356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 Two from photon team (Yuhui and Sergey) will work from January on in BRK (with DESY shift schedule)</a:t>
            </a:r>
          </a:p>
          <a:p>
            <a:r>
              <a:rPr lang="en-US" sz="2400"/>
              <a:t> Shift compensation scheme at XFEL under discussion. Similar to DESY scheme, but will be based on on hours on shift (month by month)</a:t>
            </a:r>
          </a:p>
          <a:p>
            <a:r>
              <a:rPr lang="en-US" sz="2400"/>
              <a:t> XFEL team needs to collect vacation + absence information</a:t>
            </a:r>
          </a:p>
        </p:txBody>
      </p:sp>
    </p:spTree>
    <p:extLst>
      <p:ext uri="{BB962C8B-B14F-4D97-AF65-F5344CB8AC3E}">
        <p14:creationId xmlns:p14="http://schemas.microsoft.com/office/powerpoint/2010/main" val="3940295395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_Sinn_2016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charset="0"/>
          <a:buChar char="n"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charset="0"/>
          <a:buChar char="n"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Template_Sinn_2016.potx</Template>
  <TotalTime>1063</TotalTime>
  <Words>571</Words>
  <Application>Microsoft Macintosh PowerPoint</Application>
  <PresentationFormat>On-screen Show (4:3)</PresentationFormat>
  <Paragraphs>92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Template_Sinn_2016</vt:lpstr>
      <vt:lpstr>Shift scheduling, tickets</vt:lpstr>
      <vt:lpstr>Commissioning team members  (update)</vt:lpstr>
      <vt:lpstr>Tasks of commissioning team</vt:lpstr>
      <vt:lpstr>Shift allocation rules for PCT (Matlab macro)</vt:lpstr>
      <vt:lpstr>PowerPoint Presentation</vt:lpstr>
      <vt:lpstr>PowerPoint Presentation</vt:lpstr>
      <vt:lpstr>PowerPoint Presentation</vt:lpstr>
      <vt:lpstr>Input: Operation Plan + Vacation matrix (Excel)</vt:lpstr>
      <vt:lpstr>Other issues</vt:lpstr>
      <vt:lpstr>Ticket system</vt:lpstr>
      <vt:lpstr>Ticket system </vt:lpstr>
      <vt:lpstr>PowerPoint Presentation</vt:lpstr>
      <vt:lpstr>List of problems + responses</vt:lpstr>
      <vt:lpstr>Enter a new ticket</vt:lpstr>
      <vt:lpstr>Concluding remarks</vt:lpstr>
    </vt:vector>
  </TitlesOfParts>
  <Company>European XFEL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Harald Sinn</dc:creator>
  <cp:lastModifiedBy>Harald Sinn</cp:lastModifiedBy>
  <cp:revision>48</cp:revision>
  <dcterms:created xsi:type="dcterms:W3CDTF">2013-07-14T06:51:53Z</dcterms:created>
  <dcterms:modified xsi:type="dcterms:W3CDTF">2016-11-25T09:55:38Z</dcterms:modified>
</cp:coreProperties>
</file>