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382" r:id="rId2"/>
    <p:sldId id="333" r:id="rId3"/>
    <p:sldId id="383" r:id="rId4"/>
    <p:sldId id="415" r:id="rId5"/>
    <p:sldId id="384" r:id="rId6"/>
    <p:sldId id="414" r:id="rId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6600"/>
    <a:srgbClr val="0000FF"/>
    <a:srgbClr val="00CC00"/>
    <a:srgbClr val="FF6600"/>
    <a:srgbClr val="CCECFF"/>
    <a:srgbClr val="FF99CC"/>
    <a:srgbClr val="FF9966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17" autoAdjust="0"/>
    <p:restoredTop sz="97853" autoAdjust="0"/>
  </p:normalViewPr>
  <p:slideViewPr>
    <p:cSldViewPr snapToGrid="0">
      <p:cViewPr varScale="1">
        <p:scale>
          <a:sx n="108" d="100"/>
          <a:sy n="108" d="100"/>
        </p:scale>
        <p:origin x="-4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05/01/2017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05/01/2017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05/01/2017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05/01/2017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05/01/2017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05/01/2017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05/01/2017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05/01/2017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05/01/2017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05/01/2017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05/01/2017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05/01/2017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05/01/2017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Atlas/CHESSStripTestCh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ep.ucl.ac.uk/~warren/upgrade/firmware/atlys_itsdaq_va113_CHS2.bi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5 January 2017</a:t>
            </a:r>
            <a:br>
              <a:rPr lang="en-GB" sz="3200" dirty="0" smtClean="0"/>
            </a:br>
            <a:r>
              <a:rPr lang="en-GB" sz="1800" dirty="0" smtClean="0">
                <a:solidFill>
                  <a:srgbClr val="FF0066"/>
                </a:solidFill>
              </a:rPr>
              <a:t/>
            </a:r>
            <a:br>
              <a:rPr lang="en-GB" sz="1800" dirty="0" smtClean="0">
                <a:solidFill>
                  <a:srgbClr val="FF0066"/>
                </a:solidFill>
              </a:rPr>
            </a:br>
            <a:r>
              <a:rPr lang="en-GB" sz="2000" dirty="0" smtClean="0">
                <a:solidFill>
                  <a:srgbClr val="FF0066"/>
                </a:solidFill>
              </a:rPr>
              <a:t>this version is the minutes of the meeting</a:t>
            </a:r>
            <a:br>
              <a:rPr lang="en-GB" sz="2000" dirty="0" smtClean="0">
                <a:solidFill>
                  <a:srgbClr val="FF0066"/>
                </a:solidFill>
              </a:rPr>
            </a:br>
            <a:endParaRPr lang="en-GB" sz="2000" dirty="0">
              <a:solidFill>
                <a:srgbClr val="FF006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>
              <a:spcAft>
                <a:spcPts val="600"/>
              </a:spcAft>
            </a:pP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ABCN’ emulator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firmware - SACI 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readout software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CHESS-2-to-FMC adaptor board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Other CHESS-2 hardware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 mini-module</a:t>
            </a:r>
          </a:p>
          <a:p>
            <a:pPr lvl="1">
              <a:spcAft>
                <a:spcPts val="600"/>
              </a:spcAft>
            </a:pPr>
            <a:endParaRPr lang="en-GB" sz="2400" dirty="0"/>
          </a:p>
          <a:p>
            <a:pPr lvl="1">
              <a:spcAft>
                <a:spcPts val="600"/>
              </a:spcAft>
            </a:pPr>
            <a:endParaRPr lang="en-GB" sz="2400" dirty="0"/>
          </a:p>
        </p:txBody>
      </p:sp>
      <p:sp>
        <p:nvSpPr>
          <p:cNvPr id="2" name="Rectangle 1"/>
          <p:cNvSpPr/>
          <p:nvPr/>
        </p:nvSpPr>
        <p:spPr>
          <a:xfrm>
            <a:off x="156839" y="6117168"/>
            <a:ext cx="81079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600"/>
              </a:spcAft>
            </a:pPr>
            <a:r>
              <a:rPr lang="en-GB" sz="1600" dirty="0" err="1" smtClean="0">
                <a:solidFill>
                  <a:schemeClr val="bg1">
                    <a:lumMod val="65000"/>
                  </a:schemeClr>
                </a:solidFill>
              </a:rPr>
              <a:t>TWiki</a:t>
            </a:r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600" dirty="0">
                <a:solidFill>
                  <a:schemeClr val="bg1">
                    <a:lumMod val="65000"/>
                  </a:schemeClr>
                </a:solidFill>
              </a:rPr>
              <a:t>page for CHESS and its test hardware: </a:t>
            </a:r>
            <a:r>
              <a:rPr lang="en-GB" sz="1600" dirty="0">
                <a:hlinkClick r:id="rId2"/>
              </a:rPr>
              <a:t>https://twiki.cern.ch/twiki/bin/view/Atlas/CHESSStripTestChip</a:t>
            </a:r>
            <a:r>
              <a:rPr lang="en-GB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status: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Atlys firmware for CHESS-2/SACI up and running</a:t>
            </a:r>
            <a:r>
              <a:rPr lang="en-GB" dirty="0" smtClean="0"/>
              <a:t>. </a:t>
            </a:r>
            <a:r>
              <a:rPr lang="en-GB" dirty="0" smtClean="0"/>
              <a:t>Todd saw the SACI output signals in the lab, probing the modified CHESS-1 motherboard. 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 current version </a:t>
            </a:r>
            <a:r>
              <a:rPr lang="en-GB" dirty="0" smtClean="0"/>
              <a:t>of the Atlys firmware for CHESS-2 work is va113 – link: </a:t>
            </a:r>
            <a:r>
              <a:rPr lang="en-GB" dirty="0" smtClean="0">
                <a:hlinkClick r:id="rId2"/>
              </a:rPr>
              <a:t>atlys_itsdaq_va113_CHS2.bit</a:t>
            </a:r>
            <a:r>
              <a:rPr lang="en-GB" dirty="0" smtClean="0"/>
              <a:t>. The changes are checked in to the ITSDAQ </a:t>
            </a:r>
            <a:r>
              <a:rPr lang="en-GB" dirty="0" err="1" smtClean="0"/>
              <a:t>svn</a:t>
            </a:r>
            <a:r>
              <a:rPr lang="en-GB" dirty="0"/>
              <a:t> </a:t>
            </a:r>
            <a:r>
              <a:rPr lang="en-GB" dirty="0" smtClean="0"/>
              <a:t>repository.</a:t>
            </a:r>
            <a:endParaRPr lang="en-GB" dirty="0" smtClean="0"/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/>
              <a:t>T</a:t>
            </a:r>
            <a:r>
              <a:rPr lang="en-GB" dirty="0" smtClean="0"/>
              <a:t>hanks to Wojtek for designing and coding it and to Matt for helping to integrate and finalise it.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Jaya John w</a:t>
            </a:r>
            <a:r>
              <a:rPr lang="en-GB" dirty="0" smtClean="0"/>
              <a:t>ill </a:t>
            </a:r>
            <a:r>
              <a:rPr lang="en-GB" dirty="0" smtClean="0"/>
              <a:t>continue </a:t>
            </a:r>
            <a:r>
              <a:rPr lang="en-GB" dirty="0" smtClean="0"/>
              <a:t>testing </a:t>
            </a:r>
            <a:r>
              <a:rPr lang="en-GB" dirty="0" smtClean="0"/>
              <a:t>in </a:t>
            </a:r>
            <a:r>
              <a:rPr lang="en-GB" dirty="0" smtClean="0"/>
              <a:t>Oxford and start working with CHESS-2 this week</a:t>
            </a:r>
            <a:r>
              <a:rPr lang="en-GB" dirty="0" smtClean="0"/>
              <a:t>.</a:t>
            </a:r>
            <a:br>
              <a:rPr lang="en-GB" dirty="0" smtClean="0"/>
            </a:br>
            <a:endParaRPr lang="en-GB" dirty="0" smtClean="0"/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Robin is testing the Nexys Video version of the firmware. The current Nexys Video code does not yet have the changes from the </a:t>
            </a:r>
            <a:r>
              <a:rPr lang="en-GB" dirty="0"/>
              <a:t>ITSDAQ </a:t>
            </a:r>
            <a:r>
              <a:rPr lang="en-GB" dirty="0" err="1"/>
              <a:t>svn</a:t>
            </a:r>
            <a:r>
              <a:rPr lang="en-GB" dirty="0"/>
              <a:t> repository</a:t>
            </a:r>
            <a:r>
              <a:rPr lang="en-GB" dirty="0" smtClean="0"/>
              <a:t>. It’s not working yet.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Wojtek will merge in the changes from the Atlys version and then Robin will continue with the testing.</a:t>
            </a:r>
            <a:br>
              <a:rPr lang="en-GB" dirty="0" smtClean="0"/>
            </a:br>
            <a:endParaRPr lang="en-GB" dirty="0" smtClean="0"/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Matt is updating the frequencies of ITSDAQ’s internal clocks (“ticks and togs”) at the moment, a ~20% correction, so it would be worth recompiling the Atlys once that is complete. While this doesn’t have a major effect on the SACI signals since CHESS-2 accepts a wide range of frequencies</a:t>
            </a:r>
            <a:r>
              <a:rPr lang="en-GB" smtClean="0"/>
              <a:t>, it </a:t>
            </a:r>
            <a:r>
              <a:rPr lang="en-GB" dirty="0" smtClean="0"/>
              <a:t>would still be good to update.</a:t>
            </a:r>
          </a:p>
        </p:txBody>
      </p:sp>
    </p:spTree>
    <p:extLst>
      <p:ext uri="{BB962C8B-B14F-4D97-AF65-F5344CB8AC3E}">
        <p14:creationId xmlns:p14="http://schemas.microsoft.com/office/powerpoint/2010/main" val="85381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software status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6839" y="797864"/>
            <a:ext cx="879584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</a:t>
            </a:r>
            <a:r>
              <a:rPr lang="en-GB" sz="2000" dirty="0"/>
              <a:t>status: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Robin working on the testing in the lab – looking at the sending of commands from software using a breakout board. </a:t>
            </a:r>
            <a:endParaRPr lang="en-GB" dirty="0" smtClean="0"/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6600"/>
                </a:solidFill>
              </a:rPr>
              <a:t>[Done] </a:t>
            </a:r>
            <a:r>
              <a:rPr lang="en-GB" dirty="0" smtClean="0"/>
              <a:t>Once debugged, </a:t>
            </a:r>
            <a:r>
              <a:rPr lang="en-GB" dirty="0"/>
              <a:t>Jaya John to send </a:t>
            </a:r>
            <a:r>
              <a:rPr lang="en-GB" dirty="0" smtClean="0"/>
              <a:t>his software code for running SACI commands to Robin, in case useful for comparison.</a:t>
            </a:r>
          </a:p>
        </p:txBody>
      </p:sp>
    </p:spTree>
    <p:extLst>
      <p:ext uri="{BB962C8B-B14F-4D97-AF65-F5344CB8AC3E}">
        <p14:creationId xmlns:p14="http://schemas.microsoft.com/office/powerpoint/2010/main" val="162320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CHESS-2-to-FMC adaptor board status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status: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Pavel is away at the moment but Wojtek will speak with him once back. </a:t>
            </a:r>
            <a:endParaRPr lang="en-GB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3510463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other hardware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4190473"/>
            <a:ext cx="8795842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status: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Very good news: Pietro </a:t>
            </a:r>
            <a:r>
              <a:rPr lang="en-GB" dirty="0" smtClean="0"/>
              <a:t>at SLAC has successfully tested the SACI interface using the digital CHESS-2 </a:t>
            </a:r>
            <a:r>
              <a:rPr lang="en-GB" dirty="0" smtClean="0"/>
              <a:t>system.</a:t>
            </a:r>
            <a:endParaRPr lang="en-GB" dirty="0" smtClean="0"/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Hardware testing </a:t>
            </a:r>
            <a:r>
              <a:rPr lang="en-GB" dirty="0" smtClean="0"/>
              <a:t>of the digital system is </a:t>
            </a:r>
            <a:r>
              <a:rPr lang="en-GB" dirty="0" smtClean="0"/>
              <a:t>well advanced. During testing, Larry identified some fixes on the carrier board and digital </a:t>
            </a:r>
            <a:r>
              <a:rPr lang="en-GB" dirty="0" smtClean="0"/>
              <a:t>daughterboard. 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These changes </a:t>
            </a:r>
            <a:r>
              <a:rPr lang="en-GB" dirty="0" smtClean="0"/>
              <a:t>will </a:t>
            </a:r>
            <a:r>
              <a:rPr lang="en-GB" dirty="0" smtClean="0"/>
              <a:t>be implemented </a:t>
            </a:r>
            <a:r>
              <a:rPr lang="en-GB" dirty="0" smtClean="0"/>
              <a:t>for the </a:t>
            </a:r>
            <a:r>
              <a:rPr lang="en-GB" dirty="0" smtClean="0"/>
              <a:t>next order of the boards.</a:t>
            </a:r>
          </a:p>
        </p:txBody>
      </p:sp>
    </p:spTree>
    <p:extLst>
      <p:ext uri="{BB962C8B-B14F-4D97-AF65-F5344CB8AC3E}">
        <p14:creationId xmlns:p14="http://schemas.microsoft.com/office/powerpoint/2010/main" val="122065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mini-module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>
              <a:spcAft>
                <a:spcPts val="600"/>
              </a:spcAft>
            </a:pPr>
            <a:r>
              <a:rPr lang="en-GB" dirty="0"/>
              <a:t>Current status: </a:t>
            </a:r>
            <a:r>
              <a:rPr lang="en-GB" dirty="0" smtClean="0"/>
              <a:t>(same as last time)</a:t>
            </a:r>
          </a:p>
          <a:p>
            <a:pPr marL="447675" lvl="2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Next step: Jaya John to look at details of hybrid panel connector.</a:t>
            </a:r>
            <a:endParaRPr lang="en-GB" dirty="0"/>
          </a:p>
        </p:txBody>
      </p:sp>
      <p:sp>
        <p:nvSpPr>
          <p:cNvPr id="34" name="Rectangle 33"/>
          <p:cNvSpPr/>
          <p:nvPr/>
        </p:nvSpPr>
        <p:spPr>
          <a:xfrm>
            <a:off x="643105" y="3169870"/>
            <a:ext cx="5979418" cy="2463148"/>
          </a:xfrm>
          <a:prstGeom prst="rect">
            <a:avLst/>
          </a:prstGeom>
          <a:solidFill>
            <a:srgbClr val="00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9471" y="3327946"/>
            <a:ext cx="770154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JTAG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667819" y="4984599"/>
            <a:ext cx="762847" cy="471895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hybrid panel connector</a:t>
            </a:r>
            <a:endParaRPr lang="en-GB" sz="1100" dirty="0">
              <a:solidFill>
                <a:schemeClr val="tx1"/>
              </a:solidFill>
            </a:endParaRPr>
          </a:p>
        </p:txBody>
      </p:sp>
      <p:pic>
        <p:nvPicPr>
          <p:cNvPr id="39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>
            <a:off x="3668470" y="3282147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Rectangle 41"/>
          <p:cNvSpPr/>
          <p:nvPr/>
        </p:nvSpPr>
        <p:spPr>
          <a:xfrm>
            <a:off x="5449471" y="3327946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449471" y="3684892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823125" y="3997924"/>
            <a:ext cx="762847" cy="764471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(FPGA)</a:t>
            </a:r>
            <a:endParaRPr lang="en-GB" sz="1600" dirty="0">
              <a:solidFill>
                <a:schemeClr val="tx1"/>
              </a:solidFill>
            </a:endParaRPr>
          </a:p>
        </p:txBody>
      </p:sp>
      <p:pic>
        <p:nvPicPr>
          <p:cNvPr id="45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 rot="10800000">
            <a:off x="1958394" y="3287411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 rot="10800000">
            <a:off x="1958394" y="4051842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 rot="10800000">
            <a:off x="1958394" y="4816272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Rectangle 47"/>
          <p:cNvSpPr/>
          <p:nvPr/>
        </p:nvSpPr>
        <p:spPr>
          <a:xfrm>
            <a:off x="5667819" y="3997923"/>
            <a:ext cx="762847" cy="764471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(FPGA)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449471" y="4101454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449471" y="4458400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449471" y="4863933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449471" y="5220879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791302" y="3327946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791302" y="3684892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791302" y="4101454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791302" y="4458400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791302" y="4863933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791302" y="5220879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819471" y="5040525"/>
            <a:ext cx="770154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power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667819" y="3327946"/>
            <a:ext cx="770154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clock?</a:t>
            </a:r>
            <a:endParaRPr lang="en-GB" sz="1600" dirty="0">
              <a:solidFill>
                <a:schemeClr val="tx1"/>
              </a:solidFill>
            </a:endParaRPr>
          </a:p>
        </p:txBody>
      </p:sp>
      <p:pic>
        <p:nvPicPr>
          <p:cNvPr id="30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>
            <a:off x="3668470" y="4049210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>
            <a:off x="3668470" y="4816272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154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39515</TotalTime>
  <Words>318</Words>
  <Application>Microsoft Office PowerPoint</Application>
  <PresentationFormat>On-screen Show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Progress and next steps  5 January 2017  this version is the minutes of the meeting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1390</cp:revision>
  <cp:lastPrinted>2015-07-21T15:43:16Z</cp:lastPrinted>
  <dcterms:created xsi:type="dcterms:W3CDTF">2014-09-18T13:48:06Z</dcterms:created>
  <dcterms:modified xsi:type="dcterms:W3CDTF">2017-01-05T16:29:12Z</dcterms:modified>
</cp:coreProperties>
</file>