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382" r:id="rId2"/>
    <p:sldId id="333" r:id="rId3"/>
    <p:sldId id="383" r:id="rId4"/>
    <p:sldId id="416" r:id="rId5"/>
    <p:sldId id="418" r:id="rId6"/>
    <p:sldId id="419" r:id="rId7"/>
    <p:sldId id="384" r:id="rId8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006600"/>
    <a:srgbClr val="00CC00"/>
    <a:srgbClr val="FF6600"/>
    <a:srgbClr val="CCECFF"/>
    <a:srgbClr val="FF99CC"/>
    <a:srgbClr val="FF9966"/>
    <a:srgbClr val="99FF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17" autoAdjust="0"/>
    <p:restoredTop sz="97853" autoAdjust="0"/>
  </p:normalViewPr>
  <p:slideViewPr>
    <p:cSldViewPr snapToGrid="0">
      <p:cViewPr varScale="1">
        <p:scale>
          <a:sx n="108" d="100"/>
          <a:sy n="108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743903FF-7B7F-4650-B377-95B9BB904032}" type="datetimeFigureOut">
              <a:rPr lang="en-GB" smtClean="0"/>
              <a:t>02/02/2017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83999C9-70B1-4FD2-959B-375AE71F58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307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73028-959A-4921-BF38-BD2DB0D51296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B51D4-5E23-4633-A92B-EEE476AC51E4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91C3C-0E3B-4B00-AC33-FF515A78F85F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64A98-9F44-4B53-A8B2-00E249F48934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8BFAD-CF8F-4BA1-8E34-5F0B756DA439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56EF-8D88-4B53-9C34-08A513CE2BC7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AB97A-334F-47BC-99FA-08B840CB3CD0}" type="datetime1">
              <a:rPr lang="en-GB" smtClean="0"/>
              <a:t>02/02/2017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C7C54-E519-49C6-A0EC-B11C32288A8D}" type="datetime1">
              <a:rPr lang="en-GB" smtClean="0"/>
              <a:t>02/02/2017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69EFA-E68E-42B5-A197-AC116B6FB4C8}" type="datetime1">
              <a:rPr lang="en-GB" smtClean="0"/>
              <a:t>02/02/2017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4C2D4-1065-465C-A239-A454E30F645F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8BB1-4107-44E1-BCF8-2D19052B92A9}" type="datetime1">
              <a:rPr lang="en-GB" smtClean="0"/>
              <a:t>02/02/2017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36746-23CB-40B1-956A-853C0264A71A}" type="datetime1">
              <a:rPr lang="en-GB" smtClean="0"/>
              <a:t>02/02/2017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/CHESSStripTestChi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1287"/>
            <a:ext cx="7772400" cy="1988531"/>
          </a:xfrm>
        </p:spPr>
        <p:txBody>
          <a:bodyPr anchor="t">
            <a:normAutofit fontScale="90000"/>
          </a:bodyPr>
          <a:lstStyle/>
          <a:p>
            <a:r>
              <a:rPr lang="en-GB" dirty="0" smtClean="0">
                <a:solidFill>
                  <a:srgbClr val="0000FF"/>
                </a:solidFill>
              </a:rPr>
              <a:t>Progress and next steps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200" dirty="0" smtClean="0"/>
              <a:t>2 February </a:t>
            </a:r>
            <a:r>
              <a:rPr lang="en-GB" sz="3200" dirty="0" smtClean="0"/>
              <a:t>2017</a:t>
            </a:r>
            <a:br>
              <a:rPr lang="en-GB" sz="3200" dirty="0" smtClean="0"/>
            </a:br>
            <a:r>
              <a:rPr lang="en-GB" sz="1800" dirty="0" smtClean="0">
                <a:solidFill>
                  <a:schemeClr val="bg1"/>
                </a:solidFill>
              </a:rPr>
              <a:t/>
            </a:r>
            <a:br>
              <a:rPr lang="en-GB" sz="1800" dirty="0" smtClean="0">
                <a:solidFill>
                  <a:schemeClr val="bg1"/>
                </a:solidFill>
              </a:rPr>
            </a:br>
            <a:r>
              <a:rPr lang="en-GB" sz="2000" dirty="0" smtClean="0">
                <a:solidFill>
                  <a:schemeClr val="bg1"/>
                </a:solidFill>
              </a:rPr>
              <a:t>this version is the minutes of the meeting</a:t>
            </a:r>
            <a:br>
              <a:rPr lang="en-GB" sz="2000" dirty="0" smtClean="0">
                <a:solidFill>
                  <a:schemeClr val="bg1"/>
                </a:solidFill>
              </a:rPr>
            </a:b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10" b="64122"/>
          <a:stretch/>
        </p:blipFill>
        <p:spPr>
          <a:xfrm>
            <a:off x="2157994" y="1041796"/>
            <a:ext cx="5299363" cy="167797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5804786"/>
            <a:ext cx="7632848" cy="831372"/>
          </a:xfrm>
        </p:spPr>
        <p:txBody>
          <a:bodyPr>
            <a:normAutofit/>
          </a:bodyPr>
          <a:lstStyle/>
          <a:p>
            <a:r>
              <a:rPr lang="en-GB" dirty="0" smtClean="0"/>
              <a:t>J. J. John on behalf of the team</a:t>
            </a:r>
          </a:p>
        </p:txBody>
      </p:sp>
    </p:spTree>
    <p:extLst>
      <p:ext uri="{BB962C8B-B14F-4D97-AF65-F5344CB8AC3E}">
        <p14:creationId xmlns:p14="http://schemas.microsoft.com/office/powerpoint/2010/main" val="50498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Agenda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2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dirty="0" smtClean="0"/>
              <a:t>Discuss progress and steps for next week:</a:t>
            </a:r>
          </a:p>
          <a:p>
            <a:pPr>
              <a:spcAft>
                <a:spcPts val="600"/>
              </a:spcAft>
            </a:pPr>
            <a:endParaRPr lang="en-GB" sz="2400" dirty="0" smtClean="0"/>
          </a:p>
          <a:p>
            <a:pPr lvl="1">
              <a:spcAft>
                <a:spcPts val="600"/>
              </a:spcAft>
            </a:pPr>
            <a:r>
              <a:rPr lang="en-GB" sz="2400" dirty="0" smtClean="0"/>
              <a:t>ABCN’ emulator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firmware - SACI </a:t>
            </a:r>
          </a:p>
          <a:p>
            <a:pPr lvl="1">
              <a:spcAft>
                <a:spcPts val="600"/>
              </a:spcAft>
            </a:pPr>
            <a:r>
              <a:rPr lang="en-GB" sz="2400" dirty="0"/>
              <a:t>	</a:t>
            </a:r>
            <a:r>
              <a:rPr lang="en-GB" sz="2400" dirty="0" smtClean="0"/>
              <a:t>readout software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CHESS-2-to-FMC adaptor board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Other CHESS-2 hardware</a:t>
            </a:r>
          </a:p>
          <a:p>
            <a:pPr lvl="1">
              <a:spcAft>
                <a:spcPts val="600"/>
              </a:spcAft>
            </a:pPr>
            <a:r>
              <a:rPr lang="en-GB" sz="2400" dirty="0" smtClean="0"/>
              <a:t>CHESS-2 mini-module</a:t>
            </a:r>
          </a:p>
          <a:p>
            <a:pPr lvl="1">
              <a:spcAft>
                <a:spcPts val="600"/>
              </a:spcAft>
            </a:pPr>
            <a:endParaRPr lang="en-GB" sz="2400" dirty="0"/>
          </a:p>
          <a:p>
            <a:pPr lvl="1">
              <a:spcAft>
                <a:spcPts val="600"/>
              </a:spcAft>
            </a:pPr>
            <a:endParaRPr lang="en-GB" sz="2400" dirty="0"/>
          </a:p>
        </p:txBody>
      </p:sp>
      <p:sp>
        <p:nvSpPr>
          <p:cNvPr id="2" name="Rectangle 1"/>
          <p:cNvSpPr/>
          <p:nvPr/>
        </p:nvSpPr>
        <p:spPr>
          <a:xfrm>
            <a:off x="156839" y="6117168"/>
            <a:ext cx="810793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Aft>
                <a:spcPts val="600"/>
              </a:spcAft>
            </a:pPr>
            <a:r>
              <a:rPr lang="en-GB" sz="1600" dirty="0" err="1" smtClean="0">
                <a:solidFill>
                  <a:schemeClr val="bg1">
                    <a:lumMod val="65000"/>
                  </a:schemeClr>
                </a:solidFill>
              </a:rPr>
              <a:t>TWiki</a:t>
            </a:r>
            <a:r>
              <a:rPr lang="en-GB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1600" dirty="0">
                <a:solidFill>
                  <a:schemeClr val="bg1">
                    <a:lumMod val="65000"/>
                  </a:schemeClr>
                </a:solidFill>
              </a:rPr>
              <a:t>page for CHESS and its test hardware: </a:t>
            </a:r>
            <a:r>
              <a:rPr lang="en-GB" sz="1600" dirty="0">
                <a:hlinkClick r:id="rId2"/>
              </a:rPr>
              <a:t>https://twiki.cern.ch/twiki/bin/view/Atlas/CHESSStripTestChip</a:t>
            </a:r>
            <a:r>
              <a:rPr lang="en-GB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61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3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8795842" cy="4160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Atlys firmware / CHESS-2 analogue test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Working on stimulating pixels with sources and (after next week) with a laser.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DAC voltage issues resolved – was a wire-bonding issue (missed a pad, disconnected)</a:t>
            </a:r>
            <a:br>
              <a:rPr lang="en-GB" dirty="0" smtClean="0"/>
            </a:b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 collectively haven’t been able to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see charge injection working – may have issue with this circuit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see a recognisable pulse on the analogue outputs – but the load presented to the analogue outputs may just be too high.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(well, we see a pulse on the outputs when sending in a large charge injection pulse, but it appears to be cross-talk or ground bounce, not charge injection)</a:t>
            </a:r>
            <a:endParaRPr lang="en-GB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Hervé has had success working with the digital output of the test array, where we mux one of 512 pixels’ comparator outputs onto a digital output.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We’ll pursue that.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5381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status, continued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4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10207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Nexys Video firmware and software status: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.</a:t>
            </a:r>
            <a:endParaRPr lang="en-GB" dirty="0">
              <a:solidFill>
                <a:prstClr val="black"/>
              </a:solidFill>
            </a:endParaRPr>
          </a:p>
          <a:p>
            <a:pPr marL="633412" lvl="2">
              <a:spcAft>
                <a:spcPts val="400"/>
              </a:spcAft>
            </a:pPr>
            <a:endParaRPr lang="en-GB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5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ABCN’ firmware </a:t>
            </a:r>
            <a:r>
              <a:rPr lang="en-GB" sz="3600" dirty="0" smtClean="0">
                <a:solidFill>
                  <a:srgbClr val="0000FF"/>
                </a:solidFill>
              </a:rPr>
              <a:t>status</a:t>
            </a:r>
            <a:r>
              <a:rPr lang="en-GB" sz="3600" dirty="0">
                <a:solidFill>
                  <a:srgbClr val="0000FF"/>
                </a:solidFill>
              </a:rPr>
              <a:t> </a:t>
            </a:r>
            <a:r>
              <a:rPr lang="en-GB" sz="3600" dirty="0" smtClean="0">
                <a:solidFill>
                  <a:srgbClr val="0000FF"/>
                </a:solidFill>
              </a:rPr>
              <a:t>– from last week</a:t>
            </a:r>
            <a:endParaRPr lang="en-GB" sz="24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5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6642"/>
            <a:ext cx="8795842" cy="52578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Just so we can go over these suggestions, as a reminder for discussion:</a:t>
            </a:r>
            <a:endParaRPr lang="en-GB" sz="2000" dirty="0" smtClean="0"/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One possibility is that ISE optimised away some connections.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Under Synthesize, look at View Technology Schematics. This shows what circuitry is left after optimisation, so you’d see if the SACI outputs reach the FPGA pins. </a:t>
            </a:r>
          </a:p>
          <a:p>
            <a:pPr marL="447675" lvl="1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For the SACI clock issue:</a:t>
            </a:r>
          </a:p>
          <a:p>
            <a:pPr marL="904875" lvl="2" indent="-271463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In the latest </a:t>
            </a:r>
            <a:r>
              <a:rPr lang="en-GB" dirty="0" err="1" smtClean="0">
                <a:solidFill>
                  <a:prstClr val="black"/>
                </a:solidFill>
              </a:rPr>
              <a:t>ocb_saci.vhd</a:t>
            </a:r>
            <a:r>
              <a:rPr lang="en-GB" dirty="0" smtClean="0">
                <a:solidFill>
                  <a:prstClr val="black"/>
                </a:solidFill>
              </a:rPr>
              <a:t> from Matt (in ITSDAQ </a:t>
            </a:r>
            <a:r>
              <a:rPr lang="en-GB" dirty="0" err="1" smtClean="0">
                <a:solidFill>
                  <a:prstClr val="black"/>
                </a:solidFill>
              </a:rPr>
              <a:t>svn</a:t>
            </a:r>
            <a:r>
              <a:rPr lang="en-GB" dirty="0" smtClean="0">
                <a:solidFill>
                  <a:prstClr val="black"/>
                </a:solidFill>
              </a:rPr>
              <a:t>), </a:t>
            </a:r>
            <a:r>
              <a:rPr lang="en-GB" dirty="0" err="1" smtClean="0">
                <a:solidFill>
                  <a:prstClr val="black"/>
                </a:solidFill>
              </a:rPr>
              <a:t>saci_clk</a:t>
            </a:r>
            <a:r>
              <a:rPr lang="en-GB" dirty="0" smtClean="0">
                <a:solidFill>
                  <a:prstClr val="black"/>
                </a:solidFill>
              </a:rPr>
              <a:t> comes from:</a:t>
            </a:r>
          </a:p>
          <a:p>
            <a:pPr marL="1090612" lvl="3">
              <a:spcAft>
                <a:spcPts val="400"/>
              </a:spcAft>
            </a:pP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&lt;= not(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tog_saci_clk_i</a:t>
            </a:r>
            <a:r>
              <a:rPr lang="en-GB" sz="1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and </a:t>
            </a:r>
            <a:r>
              <a:rPr lang="en-GB" sz="14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saci_clk_en</a:t>
            </a:r>
            <a:r>
              <a:rPr lang="en-GB" sz="1400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tog_saci_clk_i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  <a:r>
              <a:rPr lang="en-GB" dirty="0">
                <a:solidFill>
                  <a:prstClr val="black"/>
                </a:solidFill>
              </a:rPr>
              <a:t>is connected to </a:t>
            </a:r>
            <a:r>
              <a:rPr lang="en-GB" dirty="0" err="1">
                <a:solidFill>
                  <a:prstClr val="black"/>
                </a:solidFill>
              </a:rPr>
              <a:t>tog_i</a:t>
            </a:r>
            <a:r>
              <a:rPr lang="en-GB" dirty="0">
                <a:solidFill>
                  <a:prstClr val="black"/>
                </a:solidFill>
              </a:rPr>
              <a:t>(T_4MHz</a:t>
            </a:r>
            <a:r>
              <a:rPr lang="en-GB" dirty="0" smtClean="0">
                <a:solidFill>
                  <a:prstClr val="black"/>
                </a:solidFill>
              </a:rPr>
              <a:t>), ultimately from </a:t>
            </a:r>
            <a:r>
              <a:rPr lang="en-GB" dirty="0" err="1" smtClean="0">
                <a:solidFill>
                  <a:prstClr val="black"/>
                </a:solidFill>
              </a:rPr>
              <a:t>ticks_gen.vhd</a:t>
            </a:r>
            <a:r>
              <a:rPr lang="en-GB" dirty="0" smtClean="0">
                <a:solidFill>
                  <a:prstClr val="black"/>
                </a:solidFill>
              </a:rPr>
              <a:t>. You could check that this line is toggling.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prstClr val="black"/>
                </a:solidFill>
              </a:rPr>
              <a:t>saci_clk_en</a:t>
            </a:r>
            <a:r>
              <a:rPr lang="en-GB" dirty="0" smtClean="0">
                <a:solidFill>
                  <a:prstClr val="black"/>
                </a:solidFill>
              </a:rPr>
              <a:t> is generated by the main </a:t>
            </a:r>
            <a:r>
              <a:rPr lang="en-GB" dirty="0">
                <a:solidFill>
                  <a:prstClr val="black"/>
                </a:solidFill>
              </a:rPr>
              <a:t>state machine </a:t>
            </a:r>
            <a:r>
              <a:rPr lang="en-GB" dirty="0" err="1" smtClean="0">
                <a:solidFill>
                  <a:prstClr val="black"/>
                </a:solidFill>
              </a:rPr>
              <a:t>prc_async_machine</a:t>
            </a:r>
            <a:r>
              <a:rPr lang="en-GB" dirty="0" smtClean="0">
                <a:solidFill>
                  <a:prstClr val="black"/>
                </a:solidFill>
              </a:rPr>
              <a:t>. In the usual sequence, it becomes </a:t>
            </a:r>
            <a:r>
              <a:rPr lang="en-GB" dirty="0">
                <a:solidFill>
                  <a:prstClr val="black"/>
                </a:solidFill>
              </a:rPr>
              <a:t>‘1’ in state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(and remains ‘1’ until </a:t>
            </a:r>
            <a:r>
              <a:rPr lang="en-GB" dirty="0" err="1" smtClean="0">
                <a:solidFill>
                  <a:prstClr val="black"/>
                </a:solidFill>
              </a:rPr>
              <a:t>SendReply</a:t>
            </a:r>
            <a:r>
              <a:rPr lang="en-GB" dirty="0" smtClean="0">
                <a:solidFill>
                  <a:prstClr val="black"/>
                </a:solidFill>
              </a:rPr>
              <a:t> is reached).</a:t>
            </a: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So it could help to monitor the current and next state of both the main state machine and the </a:t>
            </a:r>
            <a:r>
              <a:rPr lang="en-GB" dirty="0" err="1" smtClean="0">
                <a:solidFill>
                  <a:prstClr val="black"/>
                </a:solidFill>
              </a:rPr>
              <a:t>serialiser-deserialiser</a:t>
            </a:r>
            <a:r>
              <a:rPr lang="en-GB" dirty="0" smtClean="0">
                <a:solidFill>
                  <a:prstClr val="black"/>
                </a:solidFill>
              </a:rPr>
              <a:t> state machine with </a:t>
            </a:r>
            <a:r>
              <a:rPr lang="en-GB" dirty="0" err="1" smtClean="0">
                <a:solidFill>
                  <a:prstClr val="black"/>
                </a:solidFill>
              </a:rPr>
              <a:t>ChipScope</a:t>
            </a:r>
            <a:r>
              <a:rPr lang="en-GB" dirty="0">
                <a:solidFill>
                  <a:prstClr val="black"/>
                </a:solidFill>
              </a:rPr>
              <a:t> </a:t>
            </a:r>
            <a:r>
              <a:rPr lang="en-GB" dirty="0" smtClean="0">
                <a:solidFill>
                  <a:prstClr val="black"/>
                </a:solidFill>
              </a:rPr>
              <a:t>. Perhaps the state machines are not starting up, or never reaching </a:t>
            </a:r>
            <a:r>
              <a:rPr lang="en-GB" dirty="0" err="1" smtClean="0">
                <a:solidFill>
                  <a:prstClr val="black"/>
                </a:solidFill>
              </a:rPr>
              <a:t>PayloadWordX</a:t>
            </a:r>
            <a:r>
              <a:rPr lang="en-GB" dirty="0" smtClean="0">
                <a:solidFill>
                  <a:prstClr val="black"/>
                </a:solidFill>
              </a:rPr>
              <a:t> in any case. </a:t>
            </a:r>
            <a:endParaRPr lang="en-GB" dirty="0">
              <a:solidFill>
                <a:prstClr val="black"/>
              </a:solidFill>
            </a:endParaRPr>
          </a:p>
          <a:p>
            <a:pPr marL="919162" lvl="2" indent="-285750"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prstClr val="black"/>
                </a:solidFill>
              </a:rPr>
              <a:t>If the expected states aren’t reached, can then look at the inputs to see why.</a:t>
            </a:r>
          </a:p>
        </p:txBody>
      </p:sp>
    </p:spTree>
    <p:extLst>
      <p:ext uri="{BB962C8B-B14F-4D97-AF65-F5344CB8AC3E}">
        <p14:creationId xmlns:p14="http://schemas.microsoft.com/office/powerpoint/2010/main" val="1918626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457200" y="116632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CHESS-2-to-FMC adaptor board status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6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56839" y="796642"/>
            <a:ext cx="4168976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. </a:t>
            </a:r>
            <a:endParaRPr lang="en-GB" dirty="0" smtClean="0"/>
          </a:p>
        </p:txBody>
      </p:sp>
      <p:pic>
        <p:nvPicPr>
          <p:cNvPr id="1026" name="878C1714-BF70-4CB7-8E4F-FC4BAC62C602" descr="3E3EB4E3-A83F-4F83-8DDD-DAD63F4ABAB8@telu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154" y="814717"/>
            <a:ext cx="4290646" cy="571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460432" y="6484255"/>
            <a:ext cx="684076" cy="365125"/>
          </a:xfrm>
        </p:spPr>
        <p:txBody>
          <a:bodyPr/>
          <a:lstStyle/>
          <a:p>
            <a:fld id="{7F2886EE-AD67-426B-9E40-D4D67DDB6EF0}" type="slidenum">
              <a:rPr lang="en-GB" sz="1800" smtClean="0">
                <a:solidFill>
                  <a:schemeClr val="tx1"/>
                </a:solidFill>
              </a:rPr>
              <a:t>7</a:t>
            </a:fld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179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other hardware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839" y="791800"/>
            <a:ext cx="8795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spcAft>
                <a:spcPts val="600"/>
              </a:spcAft>
            </a:pPr>
            <a:r>
              <a:rPr lang="en-GB" sz="2000" dirty="0" smtClean="0"/>
              <a:t>Current status: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Similar to last week: digital testing is proceeding well except for the charge injection.</a:t>
            </a:r>
          </a:p>
          <a:p>
            <a:pPr marL="447675" lvl="1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Su Dong wanted a clearer status about charge injection before sending </a:t>
            </a:r>
            <a:r>
              <a:rPr lang="en-GB" smtClean="0"/>
              <a:t>out hardware.</a:t>
            </a:r>
            <a:endParaRPr lang="en-GB" dirty="0" smtClean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640030"/>
            <a:ext cx="8229600" cy="5669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 smtClean="0">
                <a:solidFill>
                  <a:srgbClr val="0000FF"/>
                </a:solidFill>
              </a:rPr>
              <a:t>CHESS-2 mini-module</a:t>
            </a:r>
            <a:endParaRPr lang="en-GB" sz="36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6839" y="3320040"/>
            <a:ext cx="8795842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>
              <a:spcAft>
                <a:spcPts val="600"/>
              </a:spcAft>
            </a:pPr>
            <a:r>
              <a:rPr lang="en-GB" dirty="0" smtClean="0"/>
              <a:t>More details of the connector:</a:t>
            </a:r>
            <a:endParaRPr lang="en-GB" dirty="0" smtClean="0"/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connector is the </a:t>
            </a:r>
            <a:r>
              <a:rPr lang="en-GB" dirty="0" smtClean="0"/>
              <a:t>ITSDAQ standard </a:t>
            </a:r>
            <a:r>
              <a:rPr lang="en-GB" dirty="0"/>
              <a:t>0.05" Samtec connector </a:t>
            </a:r>
            <a:r>
              <a:rPr lang="en-GB" dirty="0" smtClean="0"/>
              <a:t>FTSH-125-01-F-DV</a:t>
            </a:r>
          </a:p>
          <a:p>
            <a:pPr marL="447675" lvl="2" indent="-2714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dirty="0" smtClean="0"/>
              <a:t>This is organised as 13 signal pairs and 12 ground pairs, alternating, for constant impedance and to minimise cross-talk. The signal pairs are: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bunch crossing clock BCO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command COM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1 x request line L1R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8 x data </a:t>
            </a:r>
          </a:p>
          <a:p>
            <a:pPr marL="904875" lvl="3" indent="-271463">
              <a:buFont typeface="Arial" panose="020B0604020202020204" pitchFamily="34" charset="0"/>
              <a:buChar char="•"/>
            </a:pPr>
            <a:r>
              <a:rPr lang="en-GB" dirty="0" smtClean="0"/>
              <a:t>2 x spare lines</a:t>
            </a:r>
          </a:p>
          <a:p>
            <a:pPr marL="447675" lvl="2" indent="-271463">
              <a:buFont typeface="Arial" panose="020B0604020202020204" pitchFamily="34" charset="0"/>
              <a:buChar char="•"/>
            </a:pPr>
            <a:r>
              <a:rPr lang="en-GB" dirty="0" smtClean="0"/>
              <a:t>Next: go over data out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220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39899</TotalTime>
  <Words>425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Progress and next steps  2 February 2017  this version is the minutes of the meeting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Hardware for CHESS testing</dc:title>
  <dc:creator>Jaya John John</dc:creator>
  <cp:lastModifiedBy>Jaya John John</cp:lastModifiedBy>
  <cp:revision>1465</cp:revision>
  <cp:lastPrinted>2015-07-21T15:43:16Z</cp:lastPrinted>
  <dcterms:created xsi:type="dcterms:W3CDTF">2014-09-18T13:48:06Z</dcterms:created>
  <dcterms:modified xsi:type="dcterms:W3CDTF">2017-02-02T15:59:12Z</dcterms:modified>
</cp:coreProperties>
</file>