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82" r:id="rId2"/>
    <p:sldId id="333" r:id="rId3"/>
    <p:sldId id="383" r:id="rId4"/>
    <p:sldId id="416" r:id="rId5"/>
    <p:sldId id="418" r:id="rId6"/>
    <p:sldId id="419" r:id="rId7"/>
    <p:sldId id="384" r:id="rId8"/>
    <p:sldId id="420" r:id="rId9"/>
    <p:sldId id="421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21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getFile.py/access?contribId=1&amp;sessionId=0&amp;resId=0&amp;materialId=slides&amp;confId=1701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 February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rgbClr val="FF0066"/>
                </a:solidFill>
              </a:rPr>
              <a:t>ABC130*/HCC* news</a:t>
            </a:r>
            <a:endParaRPr lang="en-GB" sz="2400" dirty="0">
              <a:solidFill>
                <a:srgbClr val="FF006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98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Several of us are working in parallel on the analogue testing: </a:t>
            </a:r>
            <a:r>
              <a:rPr lang="en-GB" dirty="0"/>
              <a:t>Hervé </a:t>
            </a:r>
            <a:r>
              <a:rPr lang="en-GB" dirty="0" smtClean="0"/>
              <a:t>in Santa Cruz, Kestutis in Glasgow and Todd and Jaya John in Oxford. See </a:t>
            </a:r>
            <a:r>
              <a:rPr lang="en-GB" dirty="0" err="1" smtClean="0"/>
              <a:t>Hervé’s</a:t>
            </a:r>
            <a:r>
              <a:rPr lang="en-GB" dirty="0" smtClean="0"/>
              <a:t> </a:t>
            </a:r>
            <a:r>
              <a:rPr lang="en-GB" dirty="0" smtClean="0">
                <a:hlinkClick r:id="rId2"/>
              </a:rPr>
              <a:t>update</a:t>
            </a:r>
            <a:r>
              <a:rPr lang="en-GB" dirty="0" smtClean="0"/>
              <a:t> (Tuesday)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Not working yet – have not yet seen:</a:t>
            </a:r>
            <a:endParaRPr lang="en-GB" dirty="0" smtClean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charge injection– </a:t>
            </a:r>
            <a:r>
              <a:rPr lang="en-GB" dirty="0" smtClean="0"/>
              <a:t>may have issue with this </a:t>
            </a:r>
            <a:r>
              <a:rPr lang="en-GB" dirty="0" smtClean="0"/>
              <a:t>circuit (since also not seen with digital system)</a:t>
            </a:r>
            <a:endParaRPr lang="en-GB" dirty="0" smtClean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 </a:t>
            </a:r>
            <a:r>
              <a:rPr lang="en-GB" dirty="0" smtClean="0"/>
              <a:t>recognisable pulse on the analogue outputs – but the load presented to the analogue outputs may </a:t>
            </a:r>
            <a:r>
              <a:rPr lang="en-GB" dirty="0" smtClean="0"/>
              <a:t>be </a:t>
            </a:r>
            <a:r>
              <a:rPr lang="en-GB" dirty="0" smtClean="0"/>
              <a:t>too high.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Working: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/>
              <a:t>DAC voltage issues </a:t>
            </a:r>
            <a:r>
              <a:rPr lang="en-GB" dirty="0" smtClean="0"/>
              <a:t>on Oxford analogue daughterboard resolved </a:t>
            </a:r>
            <a:r>
              <a:rPr lang="en-GB" dirty="0"/>
              <a:t>– was a wire-bonding issue (missed a pad, disconnected)</a:t>
            </a:r>
            <a:endParaRPr lang="en-GB" dirty="0" smtClean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Hervé </a:t>
            </a:r>
            <a:r>
              <a:rPr lang="en-GB" dirty="0" smtClean="0"/>
              <a:t>has had success working with the digital output of the test array, where we mux one of 512 pixels’ comparator outputs onto a digital </a:t>
            </a:r>
            <a:r>
              <a:rPr lang="en-GB" dirty="0" smtClean="0"/>
              <a:t>output</a:t>
            </a:r>
            <a:r>
              <a:rPr lang="en-GB" dirty="0" smtClean="0"/>
              <a:t>.</a:t>
            </a:r>
            <a:endParaRPr lang="en-GB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steps: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stimulate pixels with sources </a:t>
            </a:r>
            <a:r>
              <a:rPr lang="en-GB" dirty="0"/>
              <a:t>and </a:t>
            </a:r>
            <a:r>
              <a:rPr lang="en-GB" dirty="0" smtClean="0"/>
              <a:t>lasers (Oxford system available after next week)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isolate analogue output lines from the daughterboard traces and motherboard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more work with digital output of test array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W</a:t>
            </a:r>
            <a:r>
              <a:rPr lang="en-GB" dirty="0" smtClean="0">
                <a:solidFill>
                  <a:prstClr val="black"/>
                </a:solidFill>
              </a:rPr>
              <a:t>ill be continuing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smtClean="0">
                <a:solidFill>
                  <a:prstClr val="black"/>
                </a:solidFill>
              </a:rPr>
              <a:t>later this week.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See suggestions from last week on next slide.</a:t>
            </a: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Nexys Video next steps – </a:t>
            </a:r>
            <a:r>
              <a:rPr lang="en-GB" sz="3600" dirty="0" smtClean="0">
                <a:solidFill>
                  <a:srgbClr val="0000FF"/>
                </a:solidFill>
              </a:rPr>
              <a:t>from last week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As </a:t>
            </a:r>
            <a:r>
              <a:rPr lang="en-GB" sz="2000" dirty="0" smtClean="0"/>
              <a:t>a </a:t>
            </a:r>
            <a:r>
              <a:rPr lang="en-GB" sz="2000" dirty="0" smtClean="0"/>
              <a:t>reminder:</a:t>
            </a:r>
            <a:endParaRPr lang="en-GB" sz="2000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One possibility is that ISE optimised away some connections.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Under Synthesize, look at View Technology Schematics. This shows what circuitry is left after optimisation, so you’d see if the SACI outputs reach the FPGA pins. </a:t>
            </a:r>
            <a:endParaRPr lang="en-GB" dirty="0" smtClean="0">
              <a:solidFill>
                <a:prstClr val="black"/>
              </a:solidFill>
            </a:endParaRP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Inserting a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at the main level should could also clarify this.</a:t>
            </a:r>
            <a:endParaRPr lang="en-GB" dirty="0" smtClean="0">
              <a:solidFill>
                <a:prstClr val="black"/>
              </a:solidFill>
            </a:endParaRP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For the SACI clock issue: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 the latest </a:t>
            </a:r>
            <a:r>
              <a:rPr lang="en-GB" dirty="0" err="1" smtClean="0">
                <a:solidFill>
                  <a:prstClr val="black"/>
                </a:solidFill>
              </a:rPr>
              <a:t>ocb_saci.vhd</a:t>
            </a:r>
            <a:r>
              <a:rPr lang="en-GB" dirty="0" smtClean="0">
                <a:solidFill>
                  <a:prstClr val="black"/>
                </a:solidFill>
              </a:rPr>
              <a:t> from Matt (in ITSDAQ </a:t>
            </a:r>
            <a:r>
              <a:rPr lang="en-GB" dirty="0" err="1" smtClean="0">
                <a:solidFill>
                  <a:prstClr val="black"/>
                </a:solidFill>
              </a:rPr>
              <a:t>svn</a:t>
            </a:r>
            <a:r>
              <a:rPr lang="en-GB" dirty="0" smtClean="0">
                <a:solidFill>
                  <a:prstClr val="black"/>
                </a:solidFill>
              </a:rPr>
              <a:t>), </a:t>
            </a:r>
            <a:r>
              <a:rPr lang="en-GB" dirty="0" err="1" smtClean="0">
                <a:solidFill>
                  <a:prstClr val="black"/>
                </a:solidFill>
              </a:rPr>
              <a:t>saci_clk</a:t>
            </a:r>
            <a:r>
              <a:rPr lang="en-GB" dirty="0" smtClean="0">
                <a:solidFill>
                  <a:prstClr val="black"/>
                </a:solidFill>
              </a:rPr>
              <a:t> comes from:</a:t>
            </a:r>
          </a:p>
          <a:p>
            <a:pPr marL="1090612" lvl="3">
              <a:spcAft>
                <a:spcPts val="400"/>
              </a:spcAft>
            </a:pP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not(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tog_saci_clk_i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and 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saci_clk_en</a:t>
            </a:r>
            <a:r>
              <a:rPr lang="en-GB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tog_saci_clk_i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is connected to </a:t>
            </a:r>
            <a:r>
              <a:rPr lang="en-GB" dirty="0" err="1">
                <a:solidFill>
                  <a:prstClr val="black"/>
                </a:solidFill>
              </a:rPr>
              <a:t>tog_i</a:t>
            </a:r>
            <a:r>
              <a:rPr lang="en-GB" dirty="0">
                <a:solidFill>
                  <a:prstClr val="black"/>
                </a:solidFill>
              </a:rPr>
              <a:t>(T_4MHz</a:t>
            </a:r>
            <a:r>
              <a:rPr lang="en-GB" dirty="0" smtClean="0">
                <a:solidFill>
                  <a:prstClr val="black"/>
                </a:solidFill>
              </a:rPr>
              <a:t>), ultimately from </a:t>
            </a:r>
            <a:r>
              <a:rPr lang="en-GB" dirty="0" err="1" smtClean="0">
                <a:solidFill>
                  <a:prstClr val="black"/>
                </a:solidFill>
              </a:rPr>
              <a:t>ticks_gen.vhd</a:t>
            </a:r>
            <a:r>
              <a:rPr lang="en-GB" dirty="0" smtClean="0">
                <a:solidFill>
                  <a:prstClr val="black"/>
                </a:solidFill>
              </a:rPr>
              <a:t>. You could check that this line is toggling.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saci_clk_en</a:t>
            </a:r>
            <a:r>
              <a:rPr lang="en-GB" dirty="0" smtClean="0">
                <a:solidFill>
                  <a:prstClr val="black"/>
                </a:solidFill>
              </a:rPr>
              <a:t> is generated by the main </a:t>
            </a:r>
            <a:r>
              <a:rPr lang="en-GB" dirty="0">
                <a:solidFill>
                  <a:prstClr val="black"/>
                </a:solidFill>
              </a:rPr>
              <a:t>state machine </a:t>
            </a:r>
            <a:r>
              <a:rPr lang="en-GB" dirty="0" err="1" smtClean="0">
                <a:solidFill>
                  <a:prstClr val="black"/>
                </a:solidFill>
              </a:rPr>
              <a:t>prc_async_machine</a:t>
            </a:r>
            <a:r>
              <a:rPr lang="en-GB" dirty="0" smtClean="0">
                <a:solidFill>
                  <a:prstClr val="black"/>
                </a:solidFill>
              </a:rPr>
              <a:t>. In the usual sequence, it becomes </a:t>
            </a:r>
            <a:r>
              <a:rPr lang="en-GB" dirty="0">
                <a:solidFill>
                  <a:prstClr val="black"/>
                </a:solidFill>
              </a:rPr>
              <a:t>‘1’ in state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(and remains ‘1’ until </a:t>
            </a:r>
            <a:r>
              <a:rPr lang="en-GB" dirty="0" err="1" smtClean="0">
                <a:solidFill>
                  <a:prstClr val="black"/>
                </a:solidFill>
              </a:rPr>
              <a:t>SendReply</a:t>
            </a:r>
            <a:r>
              <a:rPr lang="en-GB" dirty="0" smtClean="0">
                <a:solidFill>
                  <a:prstClr val="black"/>
                </a:solidFill>
              </a:rPr>
              <a:t> is reached).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So it could help to monitor the current and next state of both the main state machine and the </a:t>
            </a:r>
            <a:r>
              <a:rPr lang="en-GB" dirty="0" err="1" smtClean="0">
                <a:solidFill>
                  <a:prstClr val="black"/>
                </a:solidFill>
              </a:rPr>
              <a:t>serialiser-deserialiser</a:t>
            </a:r>
            <a:r>
              <a:rPr lang="en-GB" dirty="0" smtClean="0">
                <a:solidFill>
                  <a:prstClr val="black"/>
                </a:solidFill>
              </a:rPr>
              <a:t> state machine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. </a:t>
            </a:r>
            <a:r>
              <a:rPr lang="en-GB" dirty="0" smtClean="0">
                <a:solidFill>
                  <a:prstClr val="black"/>
                </a:solidFill>
              </a:rPr>
              <a:t>Perhaps the state machines are not starting up, or never reaching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in any case. </a:t>
            </a:r>
            <a:endParaRPr lang="en-GB" dirty="0">
              <a:solidFill>
                <a:prstClr val="black"/>
              </a:solidFill>
            </a:endParaRP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If the expected states aren’t reached, can then look at the inputs to see why.</a:t>
            </a:r>
          </a:p>
        </p:txBody>
      </p:sp>
    </p:spTree>
    <p:extLst>
      <p:ext uri="{BB962C8B-B14F-4D97-AF65-F5344CB8AC3E}">
        <p14:creationId xmlns:p14="http://schemas.microsoft.com/office/powerpoint/2010/main" val="19186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 problems seen with the power, shifters and DAC elements during low level testing.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GB" dirty="0" smtClean="0"/>
              <a:t>ower connectors have arrived and will be added soon.</a:t>
            </a:r>
            <a:r>
              <a:rPr lang="en-GB" dirty="0" smtClean="0"/>
              <a:t> 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</a:t>
            </a:r>
            <a:r>
              <a:rPr lang="en-GB" sz="3600" dirty="0" smtClean="0">
                <a:solidFill>
                  <a:srgbClr val="0000FF"/>
                </a:solidFill>
              </a:rPr>
              <a:t>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Digital </a:t>
            </a:r>
            <a:r>
              <a:rPr lang="en-GB" dirty="0" smtClean="0"/>
              <a:t>testing is proceeding well except for the charge injection.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 Dong wanted a clearer status about charge </a:t>
            </a:r>
            <a:r>
              <a:rPr lang="en-GB" dirty="0" smtClean="0"/>
              <a:t>injection, in case the carrier board needed changes to enable it to work, </a:t>
            </a:r>
            <a:r>
              <a:rPr lang="en-GB" dirty="0" smtClean="0"/>
              <a:t>before sending out hardware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daughterboard layout is being revised for the BL &amp; BLR connections and to ease the wire-bonding. This is to make bonds more perpendicular to chip edge, though it is challenging to change as the signal layers are packed with traces.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Jaya John estimates it might be roughly +1 week of layout changes and Su Dong said ~2 weeks to manufacture, so subject to confirmation, probably ~3 weeks away from having revised bare boards.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There are 5 first-revision carrier boards in all, but Jaya John wasn’t sure how many first-revision daughterboards</a:t>
            </a:r>
            <a:r>
              <a:rPr lang="en-GB" dirty="0"/>
              <a:t> </a:t>
            </a:r>
            <a:r>
              <a:rPr lang="en-GB" dirty="0" smtClean="0"/>
              <a:t>there are.</a:t>
            </a:r>
            <a:endParaRPr lang="en-GB" dirty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If at UBC, you see you are 1-2 weeks away from wanting a digital daughterboard, let Su Dong know.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92484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839" y="972494"/>
            <a:ext cx="879584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More details of the connector: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connector is the </a:t>
            </a:r>
            <a:r>
              <a:rPr lang="en-GB" dirty="0" smtClean="0"/>
              <a:t>ITSDAQ standard </a:t>
            </a:r>
            <a:r>
              <a:rPr lang="en-GB" dirty="0"/>
              <a:t>0.05" Samtec connector </a:t>
            </a:r>
            <a:r>
              <a:rPr lang="en-GB" dirty="0" smtClean="0"/>
              <a:t>FTSH-125-01-F-DV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organised as 13 signal pairs and 12 ground pairs, alternating, for constant impedance and to minimise cross-talk. The signal pairs are: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bunch crossing clock BCO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command COM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request line L1R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8 x data 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2 x spare lines</a:t>
            </a:r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Next: go over data out requirements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 smtClean="0"/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Jaya John to look over data out lines needed and draft a proposal for the connectors.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080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92484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ABC130*/HCC*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839" y="972494"/>
            <a:ext cx="879584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Paul let us know:</a:t>
            </a:r>
            <a:endParaRPr lang="en-GB" dirty="0" smtClean="0"/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HCC* specs are nearly complete.</a:t>
            </a:r>
          </a:p>
          <a:p>
            <a:pPr marL="904875" lvl="3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command protocol is still evolving. It is expected to settle by end of February.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data format for ABC* to HCC* has changed to fixed length from variable length.</a:t>
            </a:r>
            <a:br>
              <a:rPr lang="en-GB" dirty="0" smtClean="0"/>
            </a:br>
            <a:endParaRPr lang="en-GB" dirty="0"/>
          </a:p>
          <a:p>
            <a:pPr marL="0" lvl="2">
              <a:spcAft>
                <a:spcPts val="600"/>
              </a:spcAft>
            </a:pPr>
            <a:r>
              <a:rPr lang="en-GB" dirty="0" smtClean="0"/>
              <a:t>Paul would be happy to present a summary of changes in this meeting in the future. </a:t>
            </a:r>
          </a:p>
          <a:p>
            <a:pPr marL="0" lvl="2">
              <a:spcAft>
                <a:spcPts val="600"/>
              </a:spcAft>
            </a:pPr>
            <a:r>
              <a:rPr lang="en-GB" dirty="0" smtClean="0"/>
              <a:t>After the March ATLAS Upgrade Week could be a good point, as we usually have a push to update the specs for AUWs.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40230</TotalTime>
  <Words>535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Progress and next steps  2 February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1497</cp:revision>
  <cp:lastPrinted>2015-07-21T15:43:16Z</cp:lastPrinted>
  <dcterms:created xsi:type="dcterms:W3CDTF">2014-09-18T13:48:06Z</dcterms:created>
  <dcterms:modified xsi:type="dcterms:W3CDTF">2017-02-02T21:31:14Z</dcterms:modified>
</cp:coreProperties>
</file>