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79" r:id="rId2"/>
    <p:sldId id="280" r:id="rId3"/>
    <p:sldId id="281" r:id="rId4"/>
    <p:sldId id="282" r:id="rId5"/>
    <p:sldId id="284" r:id="rId6"/>
    <p:sldId id="285" r:id="rId7"/>
    <p:sldId id="286"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275" userDrawn="1">
          <p15:clr>
            <a:srgbClr val="A4A3A4"/>
          </p15:clr>
        </p15:guide>
        <p15:guide id="2" pos="2767" userDrawn="1">
          <p15:clr>
            <a:srgbClr val="A4A3A4"/>
          </p15:clr>
        </p15:guide>
        <p15:guide id="3" pos="2993" userDrawn="1">
          <p15:clr>
            <a:srgbClr val="A4A3A4"/>
          </p15:clr>
        </p15:guide>
        <p15:guide id="4" pos="5375" userDrawn="1">
          <p15:clr>
            <a:srgbClr val="A4A3A4"/>
          </p15:clr>
        </p15:guide>
        <p15:guide id="5" pos="385" userDrawn="1">
          <p15:clr>
            <a:srgbClr val="A4A3A4"/>
          </p15:clr>
        </p15:guide>
        <p15:guide id="6" orient="horz" pos="3725"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35" autoAdjust="0"/>
    <p:restoredTop sz="94660"/>
  </p:normalViewPr>
  <p:slideViewPr>
    <p:cSldViewPr snapToGrid="0" showGuides="1">
      <p:cViewPr>
        <p:scale>
          <a:sx n="100" d="100"/>
          <a:sy n="100" d="100"/>
        </p:scale>
        <p:origin x="-2088" y="-1248"/>
      </p:cViewPr>
      <p:guideLst>
        <p:guide orient="horz" pos="1275"/>
        <p:guide orient="horz" pos="3725"/>
        <p:guide pos="2767"/>
        <p:guide pos="2993"/>
        <p:guide pos="5375"/>
        <p:guide pos="385"/>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7" d="100"/>
          <a:sy n="97" d="100"/>
        </p:scale>
        <p:origin x="2574" y="96"/>
      </p:cViewPr>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250AC80-9589-41A1-8ED2-EC2076B0E8E8}" type="datetimeFigureOut">
              <a:rPr lang="de-DE" smtClean="0"/>
              <a:t>06/01/17</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83A726-01A3-41A5-8C71-74C8A626EA48}" type="slidenum">
              <a:rPr lang="de-DE" smtClean="0"/>
              <a:t>‹#›</a:t>
            </a:fld>
            <a:endParaRPr lang="de-DE"/>
          </a:p>
        </p:txBody>
      </p:sp>
    </p:spTree>
    <p:extLst>
      <p:ext uri="{BB962C8B-B14F-4D97-AF65-F5344CB8AC3E}">
        <p14:creationId xmlns:p14="http://schemas.microsoft.com/office/powerpoint/2010/main" val="726161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492030-5346-4222-B1C0-77ABA51E04BA}" type="datetimeFigureOut">
              <a:rPr lang="de-DE" smtClean="0"/>
              <a:t>06/01/17</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1B39C8-6D5D-40E8-8D83-C1E41A39F5E0}" type="slidenum">
              <a:rPr lang="de-DE" smtClean="0"/>
              <a:t>‹#›</a:t>
            </a:fld>
            <a:endParaRPr lang="de-DE"/>
          </a:p>
        </p:txBody>
      </p:sp>
    </p:spTree>
    <p:extLst>
      <p:ext uri="{BB962C8B-B14F-4D97-AF65-F5344CB8AC3E}">
        <p14:creationId xmlns:p14="http://schemas.microsoft.com/office/powerpoint/2010/main" val="3164387999"/>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emf"/><Relationship Id="rId3"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188" y="1120779"/>
            <a:ext cx="5877529" cy="1050925"/>
          </a:xfrm>
        </p:spPr>
        <p:txBody>
          <a:bodyPr anchor="b"/>
          <a:lstStyle>
            <a:lvl1pPr algn="l">
              <a:defRPr sz="2200"/>
            </a:lvl1pPr>
          </a:lstStyle>
          <a:p>
            <a:r>
              <a:rPr lang="de-DE" noProof="0" smtClean="0"/>
              <a:t>Click to edit Master title style</a:t>
            </a:r>
            <a:endParaRPr lang="en-US" noProof="0" dirty="0"/>
          </a:p>
        </p:txBody>
      </p:sp>
      <p:sp>
        <p:nvSpPr>
          <p:cNvPr id="3" name="Subtitle 2"/>
          <p:cNvSpPr>
            <a:spLocks noGrp="1"/>
          </p:cNvSpPr>
          <p:nvPr>
            <p:ph type="subTitle" idx="1"/>
          </p:nvPr>
        </p:nvSpPr>
        <p:spPr>
          <a:xfrm>
            <a:off x="611188" y="2583180"/>
            <a:ext cx="5886446" cy="3330258"/>
          </a:xfrm>
        </p:spPr>
        <p:txBody>
          <a:bodyPr/>
          <a:lstStyle>
            <a:lvl1pPr marL="0" indent="0" algn="l">
              <a:spcBef>
                <a:spcPts val="0"/>
              </a:spcBef>
              <a:buNone/>
              <a:defRPr sz="1400"/>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de-DE" noProof="0" smtClean="0"/>
              <a:t>Click to edit Master subtitle style</a:t>
            </a:r>
            <a:endParaRPr lang="en-US" noProof="0" dirty="0"/>
          </a:p>
        </p:txBody>
      </p:sp>
      <p:pic>
        <p:nvPicPr>
          <p:cNvPr id="8" name="Grafik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08823" y="771527"/>
            <a:ext cx="1423988" cy="1422341"/>
          </a:xfrm>
          <a:prstGeom prst="rect">
            <a:avLst/>
          </a:prstGeom>
        </p:spPr>
      </p:pic>
      <p:pic>
        <p:nvPicPr>
          <p:cNvPr id="6" name="Grafik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374" y="6413956"/>
            <a:ext cx="2275200" cy="120448"/>
          </a:xfrm>
          <a:prstGeom prst="rect">
            <a:avLst/>
          </a:prstGeom>
        </p:spPr>
      </p:pic>
    </p:spTree>
    <p:extLst>
      <p:ext uri="{BB962C8B-B14F-4D97-AF65-F5344CB8AC3E}">
        <p14:creationId xmlns:p14="http://schemas.microsoft.com/office/powerpoint/2010/main" val="3518376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noProof="0" smtClean="0"/>
              <a:t>Click to edit Master title style</a:t>
            </a:r>
            <a:endParaRPr lang="en-US" noProof="0" dirty="0"/>
          </a:p>
        </p:txBody>
      </p:sp>
    </p:spTree>
    <p:extLst>
      <p:ext uri="{BB962C8B-B14F-4D97-AF65-F5344CB8AC3E}">
        <p14:creationId xmlns:p14="http://schemas.microsoft.com/office/powerpoint/2010/main" val="36411661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2.emf"/><Relationship Id="rId5" Type="http://schemas.openxmlformats.org/officeDocument/2006/relationships/image" Target="../media/image1.emf"/><Relationship Id="rId6" Type="http://schemas.openxmlformats.org/officeDocument/2006/relationships/image" Target="../media/image3.emf"/><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1188" y="712232"/>
            <a:ext cx="7921625" cy="780540"/>
          </a:xfrm>
          <a:prstGeom prst="rect">
            <a:avLst/>
          </a:prstGeom>
        </p:spPr>
        <p:txBody>
          <a:bodyPr vert="horz" lIns="0" tIns="0" rIns="0" bIns="0" rtlCol="0" anchor="b" anchorCtr="0">
            <a:noAutofit/>
          </a:bodyPr>
          <a:lstStyle/>
          <a:p>
            <a:endParaRPr lang="en-US" noProof="0" dirty="0"/>
          </a:p>
        </p:txBody>
      </p:sp>
      <p:sp>
        <p:nvSpPr>
          <p:cNvPr id="3" name="Text Placeholder 2"/>
          <p:cNvSpPr>
            <a:spLocks noGrp="1"/>
          </p:cNvSpPr>
          <p:nvPr>
            <p:ph type="body" idx="1"/>
          </p:nvPr>
        </p:nvSpPr>
        <p:spPr>
          <a:xfrm>
            <a:off x="611187" y="2024067"/>
            <a:ext cx="7921625" cy="3889375"/>
          </a:xfrm>
          <a:prstGeom prst="rect">
            <a:avLst/>
          </a:prstGeom>
        </p:spPr>
        <p:txBody>
          <a:bodyPr vert="horz" lIns="0" tIns="0" rIns="0" bIns="0" rtlCol="0" anchor="t" anchorCtr="0">
            <a:noAutofit/>
          </a:bodyPr>
          <a:lstStyle/>
          <a:p>
            <a:pPr lvl="0"/>
            <a:r>
              <a:rPr lang="en-US" noProof="0" dirty="0"/>
              <a:t>Level 1</a:t>
            </a:r>
          </a:p>
          <a:p>
            <a:pPr lvl="1"/>
            <a:r>
              <a:rPr lang="en-US" noProof="0" dirty="0"/>
              <a:t>Level 2</a:t>
            </a:r>
          </a:p>
          <a:p>
            <a:pPr lvl="2"/>
            <a:r>
              <a:rPr lang="en-US" noProof="0" dirty="0"/>
              <a:t>Level 3</a:t>
            </a:r>
          </a:p>
          <a:p>
            <a:pPr lvl="3"/>
            <a:r>
              <a:rPr lang="en-US" noProof="0" dirty="0"/>
              <a:t>Level 4</a:t>
            </a:r>
          </a:p>
          <a:p>
            <a:pPr lvl="4"/>
            <a:r>
              <a:rPr lang="en-US" noProof="0" dirty="0"/>
              <a:t>Level 5</a:t>
            </a:r>
          </a:p>
        </p:txBody>
      </p:sp>
      <p:sp>
        <p:nvSpPr>
          <p:cNvPr id="9" name="Textfeld 8"/>
          <p:cNvSpPr txBox="1"/>
          <p:nvPr/>
        </p:nvSpPr>
        <p:spPr>
          <a:xfrm>
            <a:off x="8532814" y="293577"/>
            <a:ext cx="385763" cy="293798"/>
          </a:xfrm>
          <a:prstGeom prst="rect">
            <a:avLst/>
          </a:prstGeom>
          <a:noFill/>
        </p:spPr>
        <p:txBody>
          <a:bodyPr wrap="none" lIns="0" tIns="0" rIns="0" bIns="0" rtlCol="0">
            <a:noAutofit/>
          </a:bodyPr>
          <a:lstStyle/>
          <a:p>
            <a:pPr algn="r"/>
            <a:fld id="{A5DEC3FA-4FB7-4309-A077-6BB31CA8E81A}" type="slidenum">
              <a:rPr lang="en-US" sz="1600" noProof="0" smtClean="0"/>
              <a:pPr algn="r"/>
              <a:t>‹#›</a:t>
            </a:fld>
            <a:endParaRPr lang="en-US" sz="1600" noProof="0" dirty="0"/>
          </a:p>
        </p:txBody>
      </p:sp>
      <p:cxnSp>
        <p:nvCxnSpPr>
          <p:cNvPr id="11" name="Gerader Verbinder 10"/>
          <p:cNvCxnSpPr/>
          <p:nvPr/>
        </p:nvCxnSpPr>
        <p:spPr>
          <a:xfrm>
            <a:off x="611187" y="339297"/>
            <a:ext cx="3781426" cy="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13" name="Gerader Verbinder 12"/>
          <p:cNvCxnSpPr/>
          <p:nvPr/>
        </p:nvCxnSpPr>
        <p:spPr>
          <a:xfrm>
            <a:off x="4751388" y="339297"/>
            <a:ext cx="3781426"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7" name="Rechteck 6"/>
          <p:cNvSpPr/>
          <p:nvPr/>
        </p:nvSpPr>
        <p:spPr>
          <a:xfrm>
            <a:off x="611188" y="381001"/>
            <a:ext cx="3781425" cy="216000"/>
          </a:xfrm>
          <a:prstGeom prst="rect">
            <a:avLst/>
          </a:prstGeom>
        </p:spPr>
        <p:txBody>
          <a:bodyPr vert="horz" lIns="0" tIns="0" rIns="0" bIns="0" rtlCol="0" anchor="t" anchorCtr="0">
            <a:noAutofit/>
          </a:bodyPr>
          <a:lstStyle/>
          <a:p>
            <a:pPr lvl="0"/>
            <a:r>
              <a:rPr lang="en-US" sz="900" dirty="0"/>
              <a:t>Status of X-ray mirrors</a:t>
            </a:r>
          </a:p>
        </p:txBody>
      </p:sp>
      <p:sp>
        <p:nvSpPr>
          <p:cNvPr id="8" name="Rechteck 7"/>
          <p:cNvSpPr/>
          <p:nvPr/>
        </p:nvSpPr>
        <p:spPr>
          <a:xfrm>
            <a:off x="4751388" y="381001"/>
            <a:ext cx="3781425" cy="216000"/>
          </a:xfrm>
          <a:prstGeom prst="rect">
            <a:avLst/>
          </a:prstGeom>
        </p:spPr>
        <p:txBody>
          <a:bodyPr vert="horz" lIns="0" tIns="0" rIns="0" bIns="0" rtlCol="0" anchor="t" anchorCtr="0">
            <a:noAutofit/>
          </a:bodyPr>
          <a:lstStyle/>
          <a:p>
            <a:pPr lvl="0"/>
            <a:r>
              <a:rPr lang="en-US" sz="900" dirty="0"/>
              <a:t>Harald Sinn, 6.1.2017</a:t>
            </a:r>
          </a:p>
        </p:txBody>
      </p:sp>
      <p:pic>
        <p:nvPicPr>
          <p:cNvPr id="10" name="Grafik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374" y="6413956"/>
            <a:ext cx="2275200" cy="120448"/>
          </a:xfrm>
          <a:prstGeom prst="rect">
            <a:avLst/>
          </a:prstGeom>
        </p:spPr>
      </p:pic>
    </p:spTree>
    <p:extLst>
      <p:ext uri="{BB962C8B-B14F-4D97-AF65-F5344CB8AC3E}">
        <p14:creationId xmlns:p14="http://schemas.microsoft.com/office/powerpoint/2010/main" val="926006657"/>
      </p:ext>
    </p:extLst>
  </p:cSld>
  <p:clrMap bg1="lt1" tx1="dk1" bg2="lt2" tx2="dk2" accent1="accent1" accent2="accent2" accent3="accent3" accent4="accent4" accent5="accent5" accent6="accent6" hlink="hlink" folHlink="folHlink"/>
  <p:sldLayoutIdLst>
    <p:sldLayoutId id="2147483661" r:id="rId1"/>
    <p:sldLayoutId id="2147483666" r:id="rId2"/>
  </p:sldLayoutIdLst>
  <p:hf sldNum="0" hdr="0" ftr="0" dt="0"/>
  <p:txStyles>
    <p:titleStyle>
      <a:lvl1pPr algn="l" defTabSz="685783" rtl="0" eaLnBrk="1" latinLnBrk="0" hangingPunct="1">
        <a:lnSpc>
          <a:spcPct val="100000"/>
        </a:lnSpc>
        <a:spcBef>
          <a:spcPct val="0"/>
        </a:spcBef>
        <a:buNone/>
        <a:defRPr sz="2200" b="1" kern="1200">
          <a:solidFill>
            <a:schemeClr val="tx1"/>
          </a:solidFill>
          <a:latin typeface="+mj-lt"/>
          <a:ea typeface="+mj-ea"/>
          <a:cs typeface="+mj-cs"/>
        </a:defRPr>
      </a:lvl1pPr>
    </p:titleStyle>
    <p:bodyStyle>
      <a:lvl1pPr marL="267884" indent="-267884" algn="l" defTabSz="685783" rtl="0" eaLnBrk="1" latinLnBrk="0" hangingPunct="1">
        <a:lnSpc>
          <a:spcPct val="114000"/>
        </a:lnSpc>
        <a:spcBef>
          <a:spcPts val="1350"/>
        </a:spcBef>
        <a:buClr>
          <a:schemeClr val="bg2"/>
        </a:buClr>
        <a:buFontTx/>
        <a:buBlip>
          <a:blip r:embed="rId5"/>
        </a:buBlip>
        <a:defRPr sz="1400" kern="1200">
          <a:solidFill>
            <a:schemeClr val="tx1"/>
          </a:solidFill>
          <a:latin typeface="+mn-lt"/>
          <a:ea typeface="+mn-ea"/>
          <a:cs typeface="+mn-cs"/>
        </a:defRPr>
      </a:lvl1pPr>
      <a:lvl2pPr marL="535768" indent="-267884" algn="l" defTabSz="685783" rtl="0" eaLnBrk="1" latinLnBrk="0" hangingPunct="1">
        <a:lnSpc>
          <a:spcPct val="114000"/>
        </a:lnSpc>
        <a:spcBef>
          <a:spcPts val="0"/>
        </a:spcBef>
        <a:buClr>
          <a:schemeClr val="accent2"/>
        </a:buClr>
        <a:buFontTx/>
        <a:buBlip>
          <a:blip r:embed="rId6"/>
        </a:buBlip>
        <a:defRPr sz="1400" kern="1200">
          <a:solidFill>
            <a:schemeClr val="tx1"/>
          </a:solidFill>
          <a:latin typeface="+mn-lt"/>
          <a:ea typeface="+mn-ea"/>
          <a:cs typeface="+mn-cs"/>
        </a:defRPr>
      </a:lvl2pPr>
      <a:lvl3pPr marL="736979" indent="-201211" algn="l" defTabSz="685783" rtl="0" eaLnBrk="1" latinLnBrk="0" hangingPunct="1">
        <a:lnSpc>
          <a:spcPct val="114000"/>
        </a:lnSpc>
        <a:spcBef>
          <a:spcPts val="0"/>
        </a:spcBef>
        <a:buFont typeface="Arial" panose="020B0604020202020204" pitchFamily="34" charset="0"/>
        <a:buChar char="►"/>
        <a:defRPr sz="1400" kern="1200" baseline="0">
          <a:solidFill>
            <a:schemeClr val="tx1"/>
          </a:solidFill>
          <a:latin typeface="+mn-lt"/>
          <a:ea typeface="+mn-ea"/>
          <a:cs typeface="+mn-cs"/>
        </a:defRPr>
      </a:lvl3pPr>
      <a:lvl4pPr marL="871517" indent="-129776" algn="l" defTabSz="685783" rtl="0" eaLnBrk="1" latinLnBrk="0" hangingPunct="1">
        <a:lnSpc>
          <a:spcPct val="114000"/>
        </a:lnSpc>
        <a:spcBef>
          <a:spcPts val="0"/>
        </a:spcBef>
        <a:buFont typeface="Arial" panose="020B0604020202020204" pitchFamily="34" charset="0"/>
        <a:buChar char="•"/>
        <a:defRPr sz="1400" kern="1200">
          <a:solidFill>
            <a:schemeClr val="tx1"/>
          </a:solidFill>
          <a:latin typeface="+mn-lt"/>
          <a:ea typeface="+mn-ea"/>
          <a:cs typeface="+mn-cs"/>
        </a:defRPr>
      </a:lvl4pPr>
      <a:lvl5pPr marL="1010816" indent="-135728" algn="l" defTabSz="685783" rtl="0" eaLnBrk="1" latinLnBrk="0" hangingPunct="1">
        <a:lnSpc>
          <a:spcPct val="114000"/>
        </a:lnSpc>
        <a:spcBef>
          <a:spcPts val="0"/>
        </a:spcBef>
        <a:buFont typeface="Arial" panose="020B0604020202020204" pitchFamily="34" charset="0"/>
        <a:buChar char="•"/>
        <a:defRPr sz="140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1275" userDrawn="1">
          <p15:clr>
            <a:srgbClr val="F26B43"/>
          </p15:clr>
        </p15:guide>
        <p15:guide id="2" pos="2767" userDrawn="1">
          <p15:clr>
            <a:srgbClr val="F26B43"/>
          </p15:clr>
        </p15:guide>
        <p15:guide id="3" pos="2993" userDrawn="1">
          <p15:clr>
            <a:srgbClr val="F26B43"/>
          </p15:clr>
        </p15:guide>
        <p15:guide id="4" pos="385" userDrawn="1">
          <p15:clr>
            <a:srgbClr val="F26B43"/>
          </p15:clr>
        </p15:guide>
        <p15:guide id="5" pos="5375" userDrawn="1">
          <p15:clr>
            <a:srgbClr val="F26B43"/>
          </p15:clr>
        </p15:guide>
        <p15:guide id="6"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Status of XFEL mirrors</a:t>
            </a:r>
          </a:p>
        </p:txBody>
      </p:sp>
      <p:sp>
        <p:nvSpPr>
          <p:cNvPr id="3" name="Subtitle 2"/>
          <p:cNvSpPr>
            <a:spLocks noGrp="1"/>
          </p:cNvSpPr>
          <p:nvPr>
            <p:ph type="subTitle" idx="1"/>
          </p:nvPr>
        </p:nvSpPr>
        <p:spPr/>
        <p:txBody>
          <a:bodyPr/>
          <a:lstStyle/>
          <a:p>
            <a:r>
              <a:rPr lang="en-GB" dirty="0"/>
              <a:t>Harald Sinn</a:t>
            </a:r>
          </a:p>
          <a:p>
            <a:r>
              <a:rPr lang="en-GB" dirty="0"/>
              <a:t>X-ray Optics </a:t>
            </a:r>
          </a:p>
          <a:p>
            <a:endParaRPr lang="en-GB" dirty="0"/>
          </a:p>
          <a:p>
            <a:r>
              <a:rPr lang="en-GB" dirty="0"/>
              <a:t>6.1.2017</a:t>
            </a:r>
          </a:p>
        </p:txBody>
      </p:sp>
    </p:spTree>
    <p:extLst>
      <p:ext uri="{BB962C8B-B14F-4D97-AF65-F5344CB8AC3E}">
        <p14:creationId xmlns:p14="http://schemas.microsoft.com/office/powerpoint/2010/main" val="190192561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Horizontal deflecting mirrors for beam transport</a:t>
            </a:r>
          </a:p>
        </p:txBody>
      </p:sp>
      <p:sp>
        <p:nvSpPr>
          <p:cNvPr id="5" name="TextBox 4"/>
          <p:cNvSpPr txBox="1"/>
          <p:nvPr/>
        </p:nvSpPr>
        <p:spPr>
          <a:xfrm>
            <a:off x="584200" y="1765300"/>
            <a:ext cx="8204200" cy="4051300"/>
          </a:xfrm>
          <a:prstGeom prst="rect">
            <a:avLst/>
          </a:prstGeom>
          <a:noFill/>
        </p:spPr>
        <p:txBody>
          <a:bodyPr wrap="square" rtlCol="0">
            <a:noAutofit/>
          </a:bodyPr>
          <a:lstStyle/>
          <a:p>
            <a:pPr marL="269875" indent="-269875">
              <a:lnSpc>
                <a:spcPct val="112000"/>
              </a:lnSpc>
              <a:buBlip>
                <a:blip r:embed="rId2"/>
              </a:buBlip>
            </a:pPr>
            <a:r>
              <a:rPr lang="en-US" sz="2000" dirty="0" err="1"/>
              <a:t> 3</a:t>
            </a:r>
            <a:r>
              <a:rPr lang="en-US" sz="2000" dirty="0" err="1" smtClean="0"/>
              <a:t> x Type A (SESO pre-polish, JTEC final polish) for benders</a:t>
            </a:r>
          </a:p>
          <a:p>
            <a:pPr marL="269875" indent="-269875">
              <a:lnSpc>
                <a:spcPct val="112000"/>
              </a:lnSpc>
              <a:buBlip>
                <a:blip r:embed="rId2"/>
              </a:buBlip>
            </a:pPr>
            <a:r>
              <a:rPr lang="en-US" sz="2000" dirty="0" err="1"/>
              <a:t> 6 x Type B (JTEC) for non-bendable mirrors</a:t>
            </a:r>
          </a:p>
          <a:p>
            <a:pPr marL="269875" indent="-269875">
              <a:lnSpc>
                <a:spcPct val="112000"/>
              </a:lnSpc>
              <a:buBlip>
                <a:blip r:embed="rId2"/>
              </a:buBlip>
            </a:pPr>
            <a:r>
              <a:rPr lang="en-US" sz="2000" dirty="0" err="1"/>
              <a:t> 1 x Type A (SESO pre-polish, JTEC final polish): spare</a:t>
            </a:r>
          </a:p>
          <a:p>
            <a:pPr marL="269875" indent="-269875">
              <a:lnSpc>
                <a:spcPct val="112000"/>
              </a:lnSpc>
              <a:buBlip>
                <a:blip r:embed="rId2"/>
              </a:buBlip>
            </a:pPr>
            <a:r>
              <a:rPr lang="en-US" sz="2000" dirty="0" err="1"/>
              <a:t> 2 x Type A (SESO pre-polish, ZEISS final polish) </a:t>
            </a:r>
          </a:p>
          <a:p>
            <a:pPr marL="269875" indent="-269875">
              <a:lnSpc>
                <a:spcPct val="112000"/>
              </a:lnSpc>
              <a:buBlip>
                <a:blip r:embed="rId2"/>
              </a:buBlip>
            </a:pPr>
            <a:endParaRPr lang="en-US" sz="2000" dirty="0" err="1"/>
          </a:p>
          <a:p>
            <a:pPr>
              <a:lnSpc>
                <a:spcPct val="112000"/>
              </a:lnSpc>
            </a:pPr>
            <a:r>
              <a:rPr lang="en-US" sz="2000" dirty="0" err="1"/>
              <a:t>All JTEC mirrors were received in 2016 and polishing and shape is within specifications</a:t>
            </a:r>
          </a:p>
          <a:p>
            <a:pPr>
              <a:lnSpc>
                <a:spcPct val="112000"/>
              </a:lnSpc>
            </a:pPr>
            <a:r>
              <a:rPr lang="en-US" sz="2000" dirty="0" err="1"/>
              <a:t>ZEISS mirrors received, but did not fully reach specs (5-8 nm PV)</a:t>
            </a:r>
          </a:p>
          <a:p>
            <a:pPr>
              <a:lnSpc>
                <a:spcPct val="112000"/>
              </a:lnSpc>
            </a:pPr>
            <a:endParaRPr lang="en-US" sz="2000" dirty="0" err="1"/>
          </a:p>
          <a:p>
            <a:pPr>
              <a:lnSpc>
                <a:spcPct val="112000"/>
              </a:lnSpc>
            </a:pPr>
            <a:r>
              <a:rPr lang="en-US" sz="2000" dirty="0" err="1"/>
              <a:t>2 JTEC-mirrors coated with B4C at HZG and returned to XFEL</a:t>
            </a:r>
          </a:p>
          <a:p>
            <a:pPr>
              <a:lnSpc>
                <a:spcPct val="112000"/>
              </a:lnSpc>
            </a:pPr>
            <a:r>
              <a:rPr lang="en-US" sz="2000" dirty="0" err="1"/>
              <a:t>5 more JTEC-mirrors at HZG and in process of coating  </a:t>
            </a:r>
          </a:p>
          <a:p>
            <a:pPr>
              <a:lnSpc>
                <a:spcPct val="112000"/>
              </a:lnSpc>
            </a:pPr>
            <a:endParaRPr lang="en-US" sz="2000" dirty="0" err="1"/>
          </a:p>
        </p:txBody>
      </p:sp>
    </p:spTree>
    <p:extLst>
      <p:ext uri="{BB962C8B-B14F-4D97-AF65-F5344CB8AC3E}">
        <p14:creationId xmlns:p14="http://schemas.microsoft.com/office/powerpoint/2010/main" val="110151573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088" y="724932"/>
            <a:ext cx="7921625" cy="780540"/>
          </a:xfrm>
        </p:spPr>
        <p:txBody>
          <a:bodyPr/>
          <a:lstStyle/>
          <a:p>
            <a:r>
              <a:rPr lang="en-US"/>
              <a:t>Vertical deflecting mirrors/gratings </a:t>
            </a:r>
            <a:br>
              <a:rPr lang="en-US"/>
            </a:br>
            <a:r>
              <a:rPr lang="en-US"/>
              <a:t>for SASE3 beam transport</a:t>
            </a:r>
          </a:p>
        </p:txBody>
      </p:sp>
      <p:sp>
        <p:nvSpPr>
          <p:cNvPr id="3" name="TextBox 2"/>
          <p:cNvSpPr txBox="1"/>
          <p:nvPr/>
        </p:nvSpPr>
        <p:spPr>
          <a:xfrm>
            <a:off x="330200" y="1778000"/>
            <a:ext cx="8661400" cy="4533900"/>
          </a:xfrm>
          <a:prstGeom prst="rect">
            <a:avLst/>
          </a:prstGeom>
          <a:noFill/>
        </p:spPr>
        <p:txBody>
          <a:bodyPr wrap="square" rtlCol="0">
            <a:noAutofit/>
          </a:bodyPr>
          <a:lstStyle/>
          <a:p>
            <a:pPr marL="269875" indent="-269875">
              <a:lnSpc>
                <a:spcPct val="112000"/>
              </a:lnSpc>
              <a:buBlip>
                <a:blip r:embed="rId2"/>
              </a:buBlip>
            </a:pPr>
            <a:r>
              <a:rPr lang="en-US" sz="2000" dirty="0" err="1"/>
              <a:t> 2 Pre-mirrors (JTEC) for soft mono: Low-energy mirror received and OK. High energy mirror was damaged at JTEC and will be replaced in January (damaged mirror has also finish in specs). Shape of both mirrors according to outdated drawings, one cooling structure of mono has to be changed.</a:t>
            </a:r>
          </a:p>
          <a:p>
            <a:pPr marL="269875" indent="-269875">
              <a:lnSpc>
                <a:spcPct val="112000"/>
              </a:lnSpc>
              <a:buBlip>
                <a:blip r:embed="rId2"/>
              </a:buBlip>
            </a:pPr>
            <a:r>
              <a:rPr lang="en-US" sz="2000" dirty="0" err="1" smtClean="0"/>
              <a:t> 2 short commissioning gratings (150 mm) with 50l/mm received from Horiba Jobin-Yvonne. Specs barely OK, still in XFEL metrology. Will be B4C coated after HZB metrology. </a:t>
            </a:r>
          </a:p>
          <a:p>
            <a:pPr marL="269875" indent="-269875">
              <a:lnSpc>
                <a:spcPct val="112000"/>
              </a:lnSpc>
              <a:buBlip>
                <a:blip r:embed="rId2"/>
              </a:buBlip>
            </a:pPr>
            <a:r>
              <a:rPr lang="en-US" sz="2000" dirty="0" err="1"/>
              <a:t> Long gratings: 6 substrates exist, 2 superpolished by Zeiss, barely in specs but finally accepted. One will be B4C-coated without ruling. </a:t>
            </a:r>
          </a:p>
          <a:p>
            <a:pPr marL="269875" indent="-269875">
              <a:lnSpc>
                <a:spcPct val="112000"/>
              </a:lnSpc>
              <a:buBlip>
                <a:blip r:embed="rId2"/>
              </a:buBlip>
            </a:pPr>
            <a:r>
              <a:rPr lang="en-US" sz="2000" dirty="0" err="1" smtClean="0"/>
              <a:t> After large HZB ruling machine not becoming operational, new hope exists now (Jan17) that HJY can rule also 500 mm long gratings (50l/mm and 25 l/mm) with substantial extra effort.</a:t>
            </a:r>
          </a:p>
        </p:txBody>
      </p:sp>
    </p:spTree>
    <p:extLst>
      <p:ext uri="{BB962C8B-B14F-4D97-AF65-F5344CB8AC3E}">
        <p14:creationId xmlns:p14="http://schemas.microsoft.com/office/powerpoint/2010/main" val="183747843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Instruments mirrors: MID</a:t>
            </a:r>
          </a:p>
        </p:txBody>
      </p:sp>
      <p:sp>
        <p:nvSpPr>
          <p:cNvPr id="3" name="TextBox 2"/>
          <p:cNvSpPr txBox="1"/>
          <p:nvPr/>
        </p:nvSpPr>
        <p:spPr>
          <a:xfrm>
            <a:off x="609600" y="1993900"/>
            <a:ext cx="8077200" cy="2908300"/>
          </a:xfrm>
          <a:prstGeom prst="rect">
            <a:avLst/>
          </a:prstGeom>
          <a:noFill/>
        </p:spPr>
        <p:txBody>
          <a:bodyPr wrap="square" rtlCol="0">
            <a:noAutofit/>
          </a:bodyPr>
          <a:lstStyle/>
          <a:p>
            <a:pPr>
              <a:lnSpc>
                <a:spcPct val="112000"/>
              </a:lnSpc>
            </a:pPr>
            <a:endParaRPr lang="en-US" sz="2000" dirty="0" err="1"/>
          </a:p>
          <a:p>
            <a:pPr marL="269875" indent="-269875">
              <a:lnSpc>
                <a:spcPct val="112000"/>
              </a:lnSpc>
              <a:buBlip>
                <a:blip r:embed="rId2"/>
              </a:buBlip>
            </a:pPr>
            <a:r>
              <a:rPr lang="en-US" sz="2000" dirty="0" err="1"/>
              <a:t> 2 cryo-cooled mirrors produced by ZEISS barely in specs. Several rounds of metrology measurements at ZEISS, HZB and XFEL to verify specifications (XFEL measurements finished in December).</a:t>
            </a:r>
          </a:p>
          <a:p>
            <a:pPr>
              <a:lnSpc>
                <a:spcPct val="112000"/>
              </a:lnSpc>
            </a:pPr>
            <a:endParaRPr lang="en-US" sz="2000" dirty="0" err="1"/>
          </a:p>
          <a:p>
            <a:pPr>
              <a:lnSpc>
                <a:spcPct val="112000"/>
              </a:lnSpc>
            </a:pPr>
            <a:r>
              <a:rPr lang="en-US" sz="2000" dirty="0" err="1"/>
              <a:t> Will be coated in March 2017 (please confirm coating specs). </a:t>
            </a:r>
          </a:p>
          <a:p>
            <a:pPr>
              <a:lnSpc>
                <a:spcPct val="112000"/>
              </a:lnSpc>
            </a:pPr>
            <a:endParaRPr lang="en-US" sz="2000" dirty="0" err="1" smtClean="0"/>
          </a:p>
        </p:txBody>
      </p:sp>
    </p:spTree>
    <p:extLst>
      <p:ext uri="{BB962C8B-B14F-4D97-AF65-F5344CB8AC3E}">
        <p14:creationId xmlns:p14="http://schemas.microsoft.com/office/powerpoint/2010/main" val="340701860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Instrument mirrors: SPB</a:t>
            </a:r>
          </a:p>
        </p:txBody>
      </p:sp>
      <p:sp>
        <p:nvSpPr>
          <p:cNvPr id="3" name="TextBox 2"/>
          <p:cNvSpPr txBox="1"/>
          <p:nvPr/>
        </p:nvSpPr>
        <p:spPr>
          <a:xfrm>
            <a:off x="558800" y="2146300"/>
            <a:ext cx="8140700" cy="2959100"/>
          </a:xfrm>
          <a:prstGeom prst="rect">
            <a:avLst/>
          </a:prstGeom>
          <a:noFill/>
        </p:spPr>
        <p:txBody>
          <a:bodyPr wrap="square" rtlCol="0">
            <a:noAutofit/>
          </a:bodyPr>
          <a:lstStyle/>
          <a:p>
            <a:pPr marL="269875" indent="-269875">
              <a:lnSpc>
                <a:spcPct val="112000"/>
              </a:lnSpc>
              <a:buBlip>
                <a:blip r:embed="rId2"/>
              </a:buBlip>
            </a:pPr>
            <a:r>
              <a:rPr lang="en-US" sz="2000" dirty="0" err="1"/>
              <a:t> 4 mirrors for µ-KB (JTEC, contractor FMB-Oxford): Were ready by end of December, however waiting for 2/4 metrology reports from JTEC before shipping.  MHE OK, MVP needs to be re-worked by 50 nm, because wrong FEA was used. Probably all 4 mirrors will be shipped in January/February (still in JTEC schedule). </a:t>
            </a:r>
          </a:p>
          <a:p>
            <a:pPr>
              <a:lnSpc>
                <a:spcPct val="112000"/>
              </a:lnSpc>
            </a:pPr>
            <a:endParaRPr lang="en-US" sz="2000" dirty="0" err="1"/>
          </a:p>
          <a:p>
            <a:pPr marL="269875" indent="-269875">
              <a:lnSpc>
                <a:spcPct val="112000"/>
              </a:lnSpc>
              <a:buBlip>
                <a:blip r:embed="rId2"/>
              </a:buBlip>
            </a:pPr>
            <a:r>
              <a:rPr lang="en-US" sz="2000" dirty="0" err="1" smtClean="0"/>
              <a:t> 2 mirrors for nano-KB </a:t>
            </a:r>
            <a:r>
              <a:rPr lang="en-US" sz="2000" dirty="0" err="1"/>
              <a:t>(JTEC, contractor FMB-Oxford): Expected to be polished by end of March 2017</a:t>
            </a:r>
          </a:p>
        </p:txBody>
      </p:sp>
    </p:spTree>
    <p:extLst>
      <p:ext uri="{BB962C8B-B14F-4D97-AF65-F5344CB8AC3E}">
        <p14:creationId xmlns:p14="http://schemas.microsoft.com/office/powerpoint/2010/main" val="172080580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Instrument mirrors: SCS</a:t>
            </a:r>
          </a:p>
        </p:txBody>
      </p:sp>
      <p:sp>
        <p:nvSpPr>
          <p:cNvPr id="3" name="TextBox 2"/>
          <p:cNvSpPr txBox="1"/>
          <p:nvPr/>
        </p:nvSpPr>
        <p:spPr>
          <a:xfrm>
            <a:off x="571500" y="1892300"/>
            <a:ext cx="7988300" cy="3467100"/>
          </a:xfrm>
          <a:prstGeom prst="rect">
            <a:avLst/>
          </a:prstGeom>
          <a:noFill/>
        </p:spPr>
        <p:txBody>
          <a:bodyPr wrap="square" rtlCol="0">
            <a:noAutofit/>
          </a:bodyPr>
          <a:lstStyle/>
          <a:p>
            <a:pPr marL="269875" indent="-269875">
              <a:lnSpc>
                <a:spcPct val="112000"/>
              </a:lnSpc>
              <a:buBlip>
                <a:blip r:embed="rId2"/>
              </a:buBlip>
            </a:pPr>
            <a:r>
              <a:rPr lang="en-US" sz="2000" dirty="0" err="1" smtClean="0"/>
              <a:t> 2 bendable side-shaped KB mirrors + 1 vertical deflecting mirror </a:t>
            </a:r>
            <a:r>
              <a:rPr lang="en-US" sz="2000" dirty="0" err="1"/>
              <a:t>(JTEC, contractor FMB-Oxford): </a:t>
            </a:r>
          </a:p>
          <a:p>
            <a:pPr marL="269875" indent="-269875">
              <a:lnSpc>
                <a:spcPct val="112000"/>
              </a:lnSpc>
              <a:buBlip>
                <a:blip r:embed="rId2"/>
              </a:buBlip>
            </a:pPr>
            <a:endParaRPr lang="en-US" sz="2000" dirty="0" err="1"/>
          </a:p>
          <a:p>
            <a:pPr>
              <a:lnSpc>
                <a:spcPct val="112000"/>
              </a:lnSpc>
            </a:pPr>
            <a:r>
              <a:rPr lang="en-US" sz="2000" dirty="0" err="1"/>
              <a:t>Were finished ahead of schedule (Dec. 2016 vs March 2017), however, the shape of substrate was finished according to wrong drawings. Substrates are not able to work with bender, holding &amp; cooling schemes. Focus close to nearest focus spot. Metrology reports not yet received. The current view is to not accept or ship these mirrors (under discussion). Replacement mirrors should be ready in September 2017. </a:t>
            </a:r>
            <a:endParaRPr lang="en-US" sz="2000" dirty="0" err="1" smtClean="0"/>
          </a:p>
        </p:txBody>
      </p:sp>
    </p:spTree>
    <p:extLst>
      <p:ext uri="{BB962C8B-B14F-4D97-AF65-F5344CB8AC3E}">
        <p14:creationId xmlns:p14="http://schemas.microsoft.com/office/powerpoint/2010/main" val="224051882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Instrument mirrors: SQS</a:t>
            </a:r>
          </a:p>
        </p:txBody>
      </p:sp>
      <p:sp>
        <p:nvSpPr>
          <p:cNvPr id="3" name="TextBox 2"/>
          <p:cNvSpPr txBox="1"/>
          <p:nvPr/>
        </p:nvSpPr>
        <p:spPr>
          <a:xfrm>
            <a:off x="584200" y="2032000"/>
            <a:ext cx="8001000" cy="4305300"/>
          </a:xfrm>
          <a:prstGeom prst="rect">
            <a:avLst/>
          </a:prstGeom>
          <a:noFill/>
        </p:spPr>
        <p:txBody>
          <a:bodyPr wrap="square" rtlCol="0">
            <a:noAutofit/>
          </a:bodyPr>
          <a:lstStyle/>
          <a:p>
            <a:pPr marL="269875" indent="-269875">
              <a:lnSpc>
                <a:spcPct val="112000"/>
              </a:lnSpc>
              <a:buBlip>
                <a:blip r:embed="rId2"/>
              </a:buBlip>
            </a:pPr>
            <a:r>
              <a:rPr lang="en-US" sz="2000" dirty="0" err="1" smtClean="0"/>
              <a:t> 2 bendable KB-mirrors (1 m long and side-shaped, </a:t>
            </a:r>
            <a:r>
              <a:rPr lang="en-US" sz="2000" dirty="0" err="1"/>
              <a:t>JTEC, contractor FMB-Oxford):</a:t>
            </a:r>
          </a:p>
          <a:p>
            <a:pPr>
              <a:lnSpc>
                <a:spcPct val="112000"/>
              </a:lnSpc>
            </a:pPr>
            <a:endParaRPr lang="en-US" sz="2000" dirty="0" err="1"/>
          </a:p>
          <a:p>
            <a:pPr>
              <a:lnSpc>
                <a:spcPct val="112000"/>
              </a:lnSpc>
            </a:pPr>
            <a:r>
              <a:rPr lang="en-US" sz="2000" dirty="0" err="1"/>
              <a:t>Delivery date was end of April 2017. However, it turned out, that these substrates were also manufactured according to wrong drawings. Fine-polishing has not yet started. Shape and focus point of pre-polished substrates completely wrong. </a:t>
            </a:r>
          </a:p>
          <a:p>
            <a:pPr>
              <a:lnSpc>
                <a:spcPct val="112000"/>
              </a:lnSpc>
            </a:pPr>
            <a:endParaRPr lang="en-US" sz="2000" dirty="0" err="1"/>
          </a:p>
          <a:p>
            <a:pPr>
              <a:lnSpc>
                <a:spcPct val="112000"/>
              </a:lnSpc>
            </a:pPr>
            <a:r>
              <a:rPr lang="en-US" sz="2000" dirty="0" err="1"/>
              <a:t>New estimated delivery date is now December 2017. </a:t>
            </a:r>
          </a:p>
          <a:p>
            <a:pPr>
              <a:lnSpc>
                <a:spcPct val="112000"/>
              </a:lnSpc>
            </a:pPr>
            <a:endParaRPr lang="en-US" sz="2000" dirty="0" err="1"/>
          </a:p>
          <a:p>
            <a:pPr>
              <a:lnSpc>
                <a:spcPct val="112000"/>
              </a:lnSpc>
            </a:pPr>
            <a:endParaRPr lang="en-US" sz="2000" dirty="0" err="1" smtClean="0"/>
          </a:p>
        </p:txBody>
      </p:sp>
    </p:spTree>
    <p:extLst>
      <p:ext uri="{BB962C8B-B14F-4D97-AF65-F5344CB8AC3E}">
        <p14:creationId xmlns:p14="http://schemas.microsoft.com/office/powerpoint/2010/main" val="40661776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emf"/></Relationships>
</file>

<file path=ppt/theme/theme1.xml><?xml version="1.0" encoding="utf-8"?>
<a:theme xmlns:a="http://schemas.openxmlformats.org/drawingml/2006/main" name="European_XFEL_Template_Presentation_4x3">
  <a:themeElements>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spPr>
      <a:bodyPr rtlCol="0" anchor="ctr">
        <a:noAutofit/>
      </a:bodyPr>
      <a:lstStyle>
        <a:defPPr algn="ctr">
          <a:lnSpc>
            <a:spcPct val="113000"/>
          </a:lnSpc>
          <a:defRPr sz="1400" dirty="0" err="1" smtClean="0"/>
        </a:defPPr>
      </a:lst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marL="269875" indent="-269875">
          <a:lnSpc>
            <a:spcPct val="112000"/>
          </a:lnSpc>
          <a:buBlip>
            <a:blip xmlns:r="http://schemas.openxmlformats.org/officeDocument/2006/relationships" r:embed="rId1"/>
          </a:buBlip>
          <a:defRPr sz="1400" dirty="0" err="1" smtClean="0"/>
        </a:defPPr>
      </a:lstStyle>
    </a:txDef>
  </a:objectDefaults>
  <a:extraClrSchemeLst/>
  <a:extLst>
    <a:ext uri="{05A4C25C-085E-4340-85A3-A5531E510DB2}">
      <thm15:themeFamily xmlns:thm15="http://schemas.microsoft.com/office/thememl/2012/main" xmlns="" name="XFEL_PowerPoint_4x3.potx" id="{BC191F8A-93AC-4D54-B0A3-61F02C6C23C2}" vid="{3786C33C-45D4-4C30-B0CA-267E7E457705}"/>
    </a:ext>
  </a:extLst>
</a:theme>
</file>

<file path=ppt/theme/theme2.xml><?xml version="1.0" encoding="utf-8"?>
<a:theme xmlns:a="http://schemas.openxmlformats.org/drawingml/2006/main" name="Office">
  <a:themeElements>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a:themeElements>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European_XFEL_Template_Presentation_4x3.potx</Template>
  <TotalTime>83</TotalTime>
  <Words>651</Words>
  <Application>Microsoft Macintosh PowerPoint</Application>
  <PresentationFormat>On-screen Show (4:3)</PresentationFormat>
  <Paragraphs>40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European_XFEL_Template_Presentation_4x3</vt:lpstr>
      <vt:lpstr>Status of XFEL mirrors</vt:lpstr>
      <vt:lpstr>Horizontal deflecting mirrors for beam transport</vt:lpstr>
      <vt:lpstr>Vertical deflecting mirrors/gratings  for SASE3 beam transport</vt:lpstr>
      <vt:lpstr>Instruments mirrors: MID</vt:lpstr>
      <vt:lpstr>Instrument mirrors: SPB</vt:lpstr>
      <vt:lpstr>Instrument mirrors: SCS</vt:lpstr>
      <vt:lpstr>Instrument mirrors: SQS</vt:lpstr>
    </vt:vector>
  </TitlesOfParts>
  <Company>DESY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in one line (or two lines)</dc:title>
  <dc:creator>Piergrossi, Joseph</dc:creator>
  <cp:lastModifiedBy>Tobias Haas</cp:lastModifiedBy>
  <cp:revision>10</cp:revision>
  <dcterms:created xsi:type="dcterms:W3CDTF">2016-11-10T09:50:13Z</dcterms:created>
  <dcterms:modified xsi:type="dcterms:W3CDTF">2017-01-06T07:16:30Z</dcterms:modified>
</cp:coreProperties>
</file>