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5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93" r:id="rId13"/>
    <p:sldId id="294" r:id="rId14"/>
    <p:sldId id="290" r:id="rId15"/>
    <p:sldId id="291" r:id="rId16"/>
    <p:sldId id="292" r:id="rId17"/>
    <p:sldId id="285" r:id="rId18"/>
    <p:sldId id="286" r:id="rId19"/>
    <p:sldId id="287" r:id="rId20"/>
    <p:sldId id="288" r:id="rId21"/>
    <p:sldId id="289" r:id="rId22"/>
  </p:sldIdLst>
  <p:sldSz cx="9144000" cy="6858000" type="screen4x3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FFCC00"/>
    <a:srgbClr val="FFFFCC"/>
    <a:srgbClr val="0000FF"/>
    <a:srgbClr val="99CCFF"/>
    <a:srgbClr val="CCECFF"/>
    <a:srgbClr val="FFCC99"/>
    <a:srgbClr val="FFFF99"/>
    <a:srgbClr val="3399FF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146" autoAdjust="0"/>
    <p:restoredTop sz="94660"/>
  </p:normalViewPr>
  <p:slideViewPr>
    <p:cSldViewPr>
      <p:cViewPr>
        <p:scale>
          <a:sx n="80" d="100"/>
          <a:sy n="80" d="100"/>
        </p:scale>
        <p:origin x="-1301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D2F16BD-384D-4B54-8BE9-2703924D4BD8}" type="datetimeFigureOut">
              <a:rPr lang="es-ES" smtClean="0"/>
              <a:pPr/>
              <a:t>03/03/2017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978C9BC-3F57-45F2-AD20-CDFC9F50EBC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0639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70614"/>
            <a:ext cx="6400800" cy="61437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836712"/>
            <a:ext cx="8501196" cy="1440160"/>
            <a:chOff x="0" y="0"/>
            <a:chExt cx="8501196" cy="928800"/>
          </a:xfrm>
          <a:effectLst>
            <a:outerShdw blurRad="50800" dist="50800" dir="5400000" algn="ctr" rotWithShape="0">
              <a:srgbClr val="0033CC"/>
            </a:outerShdw>
          </a:effectLst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7572396" cy="928670"/>
            </a:xfrm>
            <a:prstGeom prst="rect">
              <a:avLst/>
            </a:prstGeom>
            <a:solidFill>
              <a:srgbClr val="1B10FC"/>
            </a:solidFill>
            <a:ln>
              <a:solidFill>
                <a:srgbClr val="1B10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ight Triangle 11"/>
            <p:cNvSpPr/>
            <p:nvPr userDrawn="1"/>
          </p:nvSpPr>
          <p:spPr>
            <a:xfrm rot="5400000">
              <a:off x="7572396" y="0"/>
              <a:ext cx="928800" cy="928800"/>
            </a:xfrm>
            <a:prstGeom prst="rtTriangle">
              <a:avLst/>
            </a:prstGeom>
            <a:solidFill>
              <a:srgbClr val="1B10FC"/>
            </a:solidFill>
            <a:ln>
              <a:solidFill>
                <a:srgbClr val="1B10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60288"/>
            <a:ext cx="9144000" cy="297712"/>
          </a:xfrm>
          <a:prstGeom prst="rect">
            <a:avLst/>
          </a:prstGeom>
          <a:solidFill>
            <a:srgbClr val="1B10FC"/>
          </a:solidFill>
          <a:ln>
            <a:solidFill>
              <a:srgbClr val="1B10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8501196" cy="908720"/>
            <a:chOff x="0" y="0"/>
            <a:chExt cx="8501196" cy="928800"/>
          </a:xfrm>
          <a:effectLst>
            <a:outerShdw blurRad="50800" dist="50800" dir="5400000" algn="ctr" rotWithShape="0">
              <a:srgbClr val="0033CC"/>
            </a:outerShdw>
          </a:effectLst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7572396" cy="928670"/>
            </a:xfrm>
            <a:prstGeom prst="rect">
              <a:avLst/>
            </a:prstGeom>
            <a:solidFill>
              <a:srgbClr val="1B10FC"/>
            </a:solidFill>
            <a:ln>
              <a:solidFill>
                <a:srgbClr val="1B10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ight Triangle 9"/>
            <p:cNvSpPr/>
            <p:nvPr userDrawn="1"/>
          </p:nvSpPr>
          <p:spPr>
            <a:xfrm rot="5400000">
              <a:off x="7572396" y="0"/>
              <a:ext cx="928800" cy="928800"/>
            </a:xfrm>
            <a:prstGeom prst="rtTriangle">
              <a:avLst/>
            </a:prstGeom>
            <a:solidFill>
              <a:srgbClr val="1B10FC"/>
            </a:solidFill>
            <a:ln>
              <a:solidFill>
                <a:srgbClr val="1B10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4"/>
            <a:ext cx="8229600" cy="92869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5357850"/>
          </a:xfrm>
        </p:spPr>
        <p:txBody>
          <a:bodyPr/>
          <a:lstStyle>
            <a:lvl1pPr>
              <a:defRPr sz="1800">
                <a:latin typeface="Times New Roman" pitchFamily="18" charset="0"/>
                <a:cs typeface="Times New Roman" pitchFamily="18" charset="0"/>
              </a:defRPr>
            </a:lvl1pPr>
            <a:lvl2pPr>
              <a:defRPr sz="1600">
                <a:latin typeface="Times New Roman" pitchFamily="18" charset="0"/>
                <a:cs typeface="Times New Roman" pitchFamily="18" charset="0"/>
              </a:defRPr>
            </a:lvl2pPr>
            <a:lvl3pPr>
              <a:defRPr sz="1500">
                <a:latin typeface="Times New Roman" pitchFamily="18" charset="0"/>
                <a:cs typeface="Times New Roman" pitchFamily="18" charset="0"/>
              </a:defRPr>
            </a:lvl3pPr>
            <a:lvl4pPr>
              <a:defRPr sz="1400">
                <a:latin typeface="Times New Roman" pitchFamily="18" charset="0"/>
                <a:cs typeface="Times New Roman" pitchFamily="18" charset="0"/>
              </a:defRPr>
            </a:lvl4pPr>
            <a:lvl5pPr>
              <a:defRPr sz="14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60288"/>
            <a:ext cx="2051720" cy="297712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1257280" cy="22064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597352"/>
            <a:ext cx="3248000" cy="220641"/>
          </a:xfrm>
        </p:spPr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092280" y="6560288"/>
            <a:ext cx="2051720" cy="297712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338" y="6592735"/>
            <a:ext cx="471462" cy="220641"/>
          </a:xfrm>
        </p:spPr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fld id="{C8CAC46D-49E9-4B98-B491-C0CA84C914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35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5945"/>
            <a:ext cx="900090" cy="220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5945"/>
            <a:ext cx="2895600" cy="220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38" y="6565945"/>
            <a:ext cx="471462" cy="220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fld id="{C8CAC46D-49E9-4B98-B491-C0CA84C914E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just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q"/>
        <a:defRPr sz="2000" kern="1200">
          <a:solidFill>
            <a:schemeClr val="tx1"/>
          </a:solidFill>
          <a:latin typeface="Times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1800" kern="1200">
          <a:solidFill>
            <a:schemeClr val="tx1"/>
          </a:solidFill>
          <a:latin typeface="Times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imes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500" kern="1200">
          <a:solidFill>
            <a:schemeClr val="tx1"/>
          </a:solidFill>
          <a:latin typeface="Times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Times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space.cern.ch/atlas-endcap-tracker-upgrade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7GhclnKluLJMpb11h8oVvPMaa5l5Llqy4Rzctrvi8PU/edit" TargetMode="External"/><Relationship Id="rId4" Type="http://schemas.openxmlformats.org/officeDocument/2006/relationships/hyperlink" Target="https://cds.cern.ch/record/151463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pace.cern.ch/atlas-endcap-tracker-upgrade/Shared%20Documents/Petal%20CAD%20files/2017-02-28-PETAL-thinCO.st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85852" y="2454590"/>
            <a:ext cx="6500858" cy="614370"/>
          </a:xfrm>
        </p:spPr>
        <p:txBody>
          <a:bodyPr>
            <a:noAutofit/>
          </a:bodyPr>
          <a:lstStyle/>
          <a:p>
            <a:r>
              <a:rPr lang="en-US" sz="1800" b="0" dirty="0" smtClean="0"/>
              <a:t>Sergio Díez (DESY), Bernd </a:t>
            </a:r>
            <a:r>
              <a:rPr lang="en-US" sz="1800" b="0" dirty="0" err="1" smtClean="0"/>
              <a:t>Stelzer</a:t>
            </a:r>
            <a:r>
              <a:rPr lang="en-US" sz="1800" b="0" dirty="0" smtClean="0"/>
              <a:t> (TRIUMF)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8596" y="836712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Petal cores and module-on-core mounting</a:t>
            </a:r>
            <a:endParaRPr lang="en-US" dirty="0"/>
          </a:p>
        </p:txBody>
      </p:sp>
      <p:pic>
        <p:nvPicPr>
          <p:cNvPr id="8" name="Picture 7" descr="ATLAS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5548862"/>
            <a:ext cx="2483768" cy="832466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/>
        </p:nvSpPr>
        <p:spPr>
          <a:xfrm>
            <a:off x="326948" y="5072074"/>
            <a:ext cx="467368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Core concept, manufacture steps, infrastructure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Production flow for cores at DESY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Specs and QC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Module-on-core concept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Module-on-core specs and QC</a:t>
            </a:r>
          </a:p>
        </p:txBody>
      </p:sp>
      <p:sp>
        <p:nvSpPr>
          <p:cNvPr id="12" name="Subtitle 1"/>
          <p:cNvSpPr txBox="1">
            <a:spLocks/>
          </p:cNvSpPr>
          <p:nvPr/>
        </p:nvSpPr>
        <p:spPr>
          <a:xfrm>
            <a:off x="6286512" y="3274724"/>
            <a:ext cx="237626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Times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Endcap production preparation meeting</a:t>
            </a:r>
          </a:p>
          <a:p>
            <a:pPr algn="l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3rd, 2017</a:t>
            </a:r>
          </a:p>
          <a:p>
            <a:pPr algn="l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DESY Zeuthen</a:t>
            </a:r>
          </a:p>
          <a:p>
            <a:endParaRPr lang="en-US" sz="1800" b="0" dirty="0" smtClean="0"/>
          </a:p>
        </p:txBody>
      </p:sp>
      <p:pic>
        <p:nvPicPr>
          <p:cNvPr id="10" name="Picture 2" descr="N:\public\Endcap\Local_Support_PETAL\Photos\Petal_01\20151130_1216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80"/>
          <a:stretch/>
        </p:blipFill>
        <p:spPr bwMode="auto">
          <a:xfrm>
            <a:off x="928662" y="3081291"/>
            <a:ext cx="3143272" cy="19193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63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DESY HH ITk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10</a:t>
            </a:fld>
            <a:endParaRPr lang="es-E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6313471"/>
              </p:ext>
            </p:extLst>
          </p:nvPr>
        </p:nvGraphicFramePr>
        <p:xfrm>
          <a:off x="143630" y="1428736"/>
          <a:ext cx="8928964" cy="2567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74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  <a:gridCol w="213623"/>
              </a:tblGrid>
              <a:tr h="250846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2133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Cores (422)</a:t>
                      </a:r>
                      <a:endParaRPr lang="en-US" sz="16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133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Modules (XXX) </a:t>
                      </a:r>
                      <a:endParaRPr lang="en-US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133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EoS boards (XXX)</a:t>
                      </a:r>
                      <a:endParaRPr lang="en-US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133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Petals (100)</a:t>
                      </a:r>
                      <a:endParaRPr lang="en-US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133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 integration</a:t>
                      </a:r>
                      <a:endParaRPr lang="en-US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133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 commissioning</a:t>
                      </a:r>
                      <a:r>
                        <a:rPr lang="en-US" sz="12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(DESY)</a:t>
                      </a:r>
                      <a:endParaRPr lang="en-US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8200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r>
                        <a:rPr lang="en-US" sz="12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transport, installation, and commissioning (CERN)</a:t>
                      </a:r>
                      <a:endParaRPr lang="en-US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7979100"/>
              </p:ext>
            </p:extLst>
          </p:nvPr>
        </p:nvGraphicFramePr>
        <p:xfrm>
          <a:off x="395536" y="4572008"/>
          <a:ext cx="2396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457200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Pre-production readiness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0209747"/>
              </p:ext>
            </p:extLst>
          </p:nvPr>
        </p:nvGraphicFramePr>
        <p:xfrm>
          <a:off x="395536" y="5004056"/>
          <a:ext cx="2396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3568" y="500405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Pre-production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17237"/>
              </p:ext>
            </p:extLst>
          </p:nvPr>
        </p:nvGraphicFramePr>
        <p:xfrm>
          <a:off x="395536" y="5446904"/>
          <a:ext cx="2396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83568" y="544690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4523440"/>
            <a:ext cx="5715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Throughput: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~4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cores per week over 2 years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Contingency: extend production time by ~6 months?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Specs and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00108"/>
            <a:ext cx="8640960" cy="5357850"/>
          </a:xfrm>
        </p:spPr>
        <p:txBody>
          <a:bodyPr/>
          <a:lstStyle/>
          <a:p>
            <a:r>
              <a:rPr lang="en-US" dirty="0" smtClean="0"/>
              <a:t>Quality control steps</a:t>
            </a:r>
          </a:p>
          <a:p>
            <a:pPr lvl="1"/>
            <a:r>
              <a:rPr lang="en-US" dirty="0" smtClean="0"/>
              <a:t>Ti pipes: Pressure and He leak testing after bending and brazing</a:t>
            </a:r>
          </a:p>
          <a:p>
            <a:pPr lvl="1"/>
            <a:r>
              <a:rPr lang="en-US" dirty="0" smtClean="0"/>
              <a:t>Machined parts (C-channels, closeouts, Allcomp): Optical tests with SmartScope</a:t>
            </a:r>
          </a:p>
          <a:p>
            <a:pPr lvl="1"/>
            <a:r>
              <a:rPr lang="en-US" dirty="0" smtClean="0"/>
              <a:t>Bus tapes: Impedance and BERT tests before co-curing, </a:t>
            </a:r>
            <a:r>
              <a:rPr lang="en-US" dirty="0" smtClean="0">
                <a:solidFill>
                  <a:srgbClr val="FF0000"/>
                </a:solidFill>
              </a:rPr>
              <a:t>after co-curing, after core build</a:t>
            </a:r>
          </a:p>
          <a:p>
            <a:pPr lvl="1"/>
            <a:r>
              <a:rPr lang="en-US" dirty="0" smtClean="0"/>
              <a:t>Completed cores:</a:t>
            </a:r>
          </a:p>
          <a:p>
            <a:pPr lvl="2"/>
            <a:r>
              <a:rPr lang="en-US" dirty="0" smtClean="0"/>
              <a:t>Geometrical</a:t>
            </a:r>
          </a:p>
          <a:p>
            <a:pPr lvl="3"/>
            <a:r>
              <a:rPr lang="en-US" sz="1500" dirty="0" smtClean="0"/>
              <a:t>Overall Flatness</a:t>
            </a:r>
          </a:p>
          <a:p>
            <a:pPr lvl="3"/>
            <a:r>
              <a:rPr lang="en-US" sz="1500" dirty="0" smtClean="0"/>
              <a:t>Local flatness</a:t>
            </a:r>
          </a:p>
          <a:p>
            <a:pPr lvl="3"/>
            <a:r>
              <a:rPr lang="en-US" sz="1500" dirty="0" err="1" smtClean="0">
                <a:solidFill>
                  <a:srgbClr val="FF0000"/>
                </a:solidFill>
              </a:rPr>
              <a:t>Delamination</a:t>
            </a:r>
            <a:r>
              <a:rPr lang="en-US" sz="1500" dirty="0" smtClean="0">
                <a:solidFill>
                  <a:srgbClr val="FF0000"/>
                </a:solidFill>
              </a:rPr>
              <a:t> tests</a:t>
            </a:r>
          </a:p>
          <a:p>
            <a:pPr lvl="3"/>
            <a:r>
              <a:rPr lang="en-US" sz="1500" dirty="0" smtClean="0"/>
              <a:t>Parallelism?</a:t>
            </a:r>
          </a:p>
          <a:p>
            <a:pPr lvl="3"/>
            <a:r>
              <a:rPr lang="en-US" sz="1500" dirty="0" err="1" smtClean="0"/>
              <a:t>Torsional</a:t>
            </a:r>
            <a:r>
              <a:rPr lang="en-US" sz="1500" dirty="0" smtClean="0"/>
              <a:t> strength?</a:t>
            </a:r>
          </a:p>
          <a:p>
            <a:pPr lvl="2"/>
            <a:r>
              <a:rPr lang="en-US" dirty="0" smtClean="0"/>
              <a:t>Thermal/combined</a:t>
            </a:r>
          </a:p>
          <a:p>
            <a:pPr lvl="3"/>
            <a:r>
              <a:rPr lang="en-US" sz="1500" dirty="0" smtClean="0"/>
              <a:t>IR tests (-30 C, CO2 dual-phase)</a:t>
            </a:r>
          </a:p>
          <a:p>
            <a:pPr lvl="3"/>
            <a:r>
              <a:rPr lang="en-US" sz="1500" dirty="0" smtClean="0"/>
              <a:t>Thermal cycling</a:t>
            </a:r>
          </a:p>
          <a:p>
            <a:pPr lvl="1"/>
            <a:endParaRPr lang="en-US" sz="1700" dirty="0" smtClean="0"/>
          </a:p>
          <a:p>
            <a:pPr lvl="1"/>
            <a:r>
              <a:rPr lang="en-US" sz="1700" dirty="0" smtClean="0"/>
              <a:t>Some of the test stands under development at the moment, SmartScope CNC 670 a key equipment for this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500034" y="613150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Expect core (and module-on-core) specs by March AUW</a:t>
            </a:r>
            <a:endParaRPr lang="en-US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approach: </a:t>
            </a:r>
            <a:r>
              <a:rPr lang="en-US" dirty="0" err="1" smtClean="0"/>
              <a:t>Scientifica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42844" y="3786190"/>
            <a:ext cx="8786874" cy="2714644"/>
          </a:xfrm>
        </p:spPr>
        <p:txBody>
          <a:bodyPr wrap="square">
            <a:noAutofit/>
          </a:bodyPr>
          <a:lstStyle/>
          <a:p>
            <a:r>
              <a:rPr lang="en-GB" dirty="0" smtClean="0"/>
              <a:t>IFIC-Valencia is trying to qualify this company for petal core production</a:t>
            </a:r>
          </a:p>
          <a:p>
            <a:pPr lvl="1"/>
            <a:r>
              <a:rPr lang="en-GB" dirty="0" smtClean="0"/>
              <a:t>Progress on this has been heavily delayed due to lack of titanium pipes (don’t get me started)</a:t>
            </a:r>
          </a:p>
          <a:p>
            <a:pPr lvl="1"/>
            <a:r>
              <a:rPr lang="en-GB" dirty="0" smtClean="0"/>
              <a:t>However, they already have all the materials for building their first petal, including co-cured v1 bus tapes (many thanks </a:t>
            </a:r>
            <a:r>
              <a:rPr lang="en-GB" dirty="0" err="1" smtClean="0"/>
              <a:t>Luise</a:t>
            </a:r>
            <a:r>
              <a:rPr lang="en-GB" dirty="0" smtClean="0"/>
              <a:t> P., Peter C., Tim J.)</a:t>
            </a:r>
          </a:p>
          <a:p>
            <a:pPr lvl="1"/>
            <a:r>
              <a:rPr lang="en-GB" dirty="0" smtClean="0"/>
              <a:t>They want to try an alternative way of connecting to the pipe with injected, T conductive foam</a:t>
            </a:r>
          </a:p>
          <a:p>
            <a:pPr lvl="1"/>
            <a:r>
              <a:rPr lang="en-GB" dirty="0" smtClean="0"/>
              <a:t>They will need co-cured bus tapes anyway (DESY HH), probably also brazed Ti pipes</a:t>
            </a:r>
          </a:p>
          <a:p>
            <a:pPr lvl="1"/>
            <a:r>
              <a:rPr lang="en-GB" dirty="0" smtClean="0"/>
              <a:t>Expect some results in the near future</a:t>
            </a:r>
          </a:p>
          <a:p>
            <a:pPr lvl="1"/>
            <a:r>
              <a:rPr lang="en-GB" dirty="0" smtClean="0"/>
              <a:t>At this stage, the idea is that they produce a prototype petal that we should “qualify” in order to decide if we leave petal core production to industry (DESY should help with this)</a:t>
            </a:r>
            <a:endParaRPr lang="en-GB" dirty="0"/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55" y="1094533"/>
            <a:ext cx="4564349" cy="834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334" b="23783"/>
          <a:stretch/>
        </p:blipFill>
        <p:spPr>
          <a:xfrm>
            <a:off x="214282" y="2467344"/>
            <a:ext cx="3143272" cy="117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3" y="1214422"/>
            <a:ext cx="3238523" cy="2428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2143116"/>
            <a:ext cx="2000264" cy="15001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472" y="19880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Scientifica.es</a:t>
            </a:r>
            <a:endParaRPr lang="en-US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cores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R&amp;D on petal core manufacture is being carried out by DESY HH</a:t>
            </a:r>
          </a:p>
          <a:p>
            <a:pPr lvl="1"/>
            <a:r>
              <a:rPr lang="en-US" dirty="0" smtClean="0"/>
              <a:t>4 cores produced so far </a:t>
            </a:r>
          </a:p>
          <a:p>
            <a:pPr lvl="2"/>
            <a:r>
              <a:rPr lang="en-US" dirty="0" smtClean="0"/>
              <a:t>1 </a:t>
            </a:r>
            <a:r>
              <a:rPr lang="en-US" dirty="0" smtClean="0"/>
              <a:t>thermo-mechanical </a:t>
            </a:r>
            <a:r>
              <a:rPr lang="en-US" dirty="0" smtClean="0"/>
              <a:t>petal</a:t>
            </a:r>
          </a:p>
          <a:p>
            <a:pPr lvl="2"/>
            <a:r>
              <a:rPr lang="en-US" dirty="0" smtClean="0"/>
              <a:t>1 full core at DESY for mechanical studies</a:t>
            </a:r>
          </a:p>
          <a:p>
            <a:pPr lvl="2"/>
            <a:r>
              <a:rPr lang="en-US" dirty="0" smtClean="0"/>
              <a:t>2 dummy cores (no pipes) devoted to module-on-core studies</a:t>
            </a:r>
          </a:p>
          <a:p>
            <a:pPr lvl="1"/>
            <a:r>
              <a:rPr lang="en-US" dirty="0" smtClean="0"/>
              <a:t>2 more cores underway</a:t>
            </a:r>
          </a:p>
          <a:p>
            <a:pPr lvl="2"/>
            <a:r>
              <a:rPr lang="en-US" dirty="0" smtClean="0"/>
              <a:t>With pipes, without bus tapes</a:t>
            </a:r>
          </a:p>
          <a:p>
            <a:pPr lvl="2"/>
            <a:r>
              <a:rPr lang="en-US" dirty="0" smtClean="0"/>
              <a:t>1 standard core, 1 “thin” core (5.0 mm thick)</a:t>
            </a:r>
          </a:p>
          <a:p>
            <a:r>
              <a:rPr lang="en-US" dirty="0" smtClean="0"/>
              <a:t>Machining of all the core components is dragging us down really badly</a:t>
            </a:r>
          </a:p>
          <a:p>
            <a:pPr lvl="1"/>
            <a:r>
              <a:rPr lang="en-US" dirty="0" smtClean="0"/>
              <a:t>Investigation of outsourcing machining to industry ongoing</a:t>
            </a:r>
          </a:p>
          <a:p>
            <a:pPr lvl="2"/>
            <a:r>
              <a:rPr lang="en-US" dirty="0" smtClean="0"/>
              <a:t>Quite likely for COs and C-channels</a:t>
            </a:r>
          </a:p>
          <a:p>
            <a:pPr lvl="2"/>
            <a:r>
              <a:rPr lang="en-US" dirty="0" smtClean="0"/>
              <a:t>Very unlikely for Allcomp foam and core milling</a:t>
            </a:r>
          </a:p>
          <a:p>
            <a:r>
              <a:rPr lang="en-US" dirty="0" smtClean="0"/>
              <a:t>DESY will most likely not be able to produce all the cores for both endcaps, especially considering the commitment on other areas too</a:t>
            </a:r>
          </a:p>
          <a:p>
            <a:pPr lvl="1"/>
            <a:r>
              <a:rPr lang="en-US" dirty="0" smtClean="0"/>
              <a:t>Industrial approach with </a:t>
            </a:r>
            <a:r>
              <a:rPr lang="en-US" dirty="0" err="1" smtClean="0"/>
              <a:t>Scientifica</a:t>
            </a:r>
            <a:r>
              <a:rPr lang="en-US" dirty="0" smtClean="0"/>
              <a:t> followed up by Valencia, DESY is getting involved on this </a:t>
            </a:r>
          </a:p>
          <a:p>
            <a:pPr lvl="1"/>
            <a:r>
              <a:rPr lang="en-US" dirty="0" smtClean="0"/>
              <a:t>Any other volunteers within the community welcome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module-on-core (I)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291340" y="1071546"/>
            <a:ext cx="9067006" cy="538608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Active EC Sites: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DESY, Freiburg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Valencia, Vancouver</a:t>
            </a:r>
          </a:p>
          <a:p>
            <a:pPr marL="177800" indent="-177800">
              <a:spcBef>
                <a:spcPts val="0"/>
              </a:spcBef>
              <a:buFont typeface="Arial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Requirements: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Accurate placement of modules on </a:t>
            </a:r>
            <a:br>
              <a:rPr lang="en-US" sz="1600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petal core and good cooling connection, tools include:</a:t>
            </a:r>
          </a:p>
          <a:p>
            <a:pPr marL="177800" lvl="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Robotic </a:t>
            </a:r>
            <a:r>
              <a:rPr lang="en-US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x-y-z </a:t>
            </a: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gantry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(optical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survey,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glue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deposition?)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lvl="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Generic module 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loading station</a:t>
            </a:r>
          </a:p>
          <a:p>
            <a:pPr marL="177800" lvl="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Module loading </a:t>
            </a:r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bridge</a:t>
            </a:r>
            <a:r>
              <a:rPr lang="en-US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(x-y translation, rotation)</a:t>
            </a:r>
          </a:p>
          <a:p>
            <a:pPr marL="177800" lvl="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Petal </a:t>
            </a:r>
            <a:r>
              <a:rPr lang="en-US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metrology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(vision CMM or 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laser range finder)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Assembly frames:</a:t>
            </a:r>
          </a:p>
          <a:p>
            <a:pPr marL="355600" lvl="1" indent="-177800">
              <a:spcBef>
                <a:spcPts val="0"/>
              </a:spcBef>
              <a:buFont typeface="Lucida Grande"/>
              <a:buChar char="-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Outer frame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mounted to gantry table, supports bridge </a:t>
            </a:r>
          </a:p>
          <a:p>
            <a:pPr marL="355600" lvl="1" indent="-177800">
              <a:spcBef>
                <a:spcPts val="0"/>
              </a:spcBef>
              <a:buFont typeface="Lucida Grande"/>
              <a:buChar char="-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Inner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frame holds petal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(also during bonding and shipping?)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Common Procedure: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Survey petal locators to determine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petal reference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frame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Load EC module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from loading station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onto bridge</a:t>
            </a:r>
          </a:p>
          <a:p>
            <a:pPr marL="17780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Survey module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fiducials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(iteratively) position module</a:t>
            </a:r>
          </a:p>
          <a:p>
            <a:pPr marL="17780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Apply glue pattern of SE4445</a:t>
            </a:r>
          </a:p>
          <a:p>
            <a:pPr marL="17780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Place module </a:t>
            </a:r>
            <a:r>
              <a:rPr lang="mr-IN" sz="1600" dirty="0" smtClean="0">
                <a:latin typeface="Times New Roman" pitchFamily="18" charset="0"/>
                <a:cs typeface="Calibri"/>
              </a:rPr>
              <a:t>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cure glue, held in place by bridge </a:t>
            </a:r>
            <a:r>
              <a:rPr lang="mr-IN" sz="1600" dirty="0" smtClean="0">
                <a:latin typeface="Times New Roman" pitchFamily="18" charset="0"/>
                <a:cs typeface="Calibri"/>
              </a:rPr>
              <a:t>–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repeat 9 times</a:t>
            </a:r>
          </a:p>
          <a:p>
            <a:pPr marL="17780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Perform post-mounting petal metrology survey</a:t>
            </a:r>
          </a:p>
          <a:p>
            <a:pPr marL="177800" indent="-177800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Wire bonding to bus-tape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EoS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+ electrical acceptance test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4949" y="5669837"/>
            <a:ext cx="108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Common </a:t>
            </a:r>
            <a:br>
              <a:rPr lang="en-US" sz="1600" dirty="0" smtClean="0">
                <a:latin typeface="Calibri"/>
                <a:cs typeface="Calibri"/>
              </a:rPr>
            </a:br>
            <a:r>
              <a:rPr lang="en-US" sz="1600" dirty="0" smtClean="0">
                <a:latin typeface="Calibri"/>
                <a:cs typeface="Calibri"/>
              </a:rPr>
              <a:t>tooling on </a:t>
            </a:r>
            <a:br>
              <a:rPr lang="en-US" sz="1600" dirty="0" smtClean="0">
                <a:latin typeface="Calibri"/>
                <a:cs typeface="Calibri"/>
              </a:rPr>
            </a:br>
            <a:r>
              <a:rPr lang="en-US" sz="1600" dirty="0" err="1" smtClean="0">
                <a:latin typeface="Calibri"/>
                <a:cs typeface="Calibri"/>
                <a:hlinkClick r:id="rId2"/>
              </a:rPr>
              <a:t>sharepoint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10" name="Picture 9" descr="IMG_350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6316703" y="2892481"/>
            <a:ext cx="2959583" cy="2542610"/>
          </a:xfrm>
          <a:prstGeom prst="rect">
            <a:avLst/>
          </a:prstGeom>
        </p:spPr>
      </p:pic>
      <p:pic>
        <p:nvPicPr>
          <p:cNvPr id="11" name="Picture 10" descr="IMG_350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7042790" y="546734"/>
            <a:ext cx="1499784" cy="25502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module-on-core (II)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142844" y="1063458"/>
            <a:ext cx="7696200" cy="54373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Specifications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(similar to barrel)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spcBef>
                <a:spcPts val="200"/>
              </a:spcBef>
              <a:buFont typeface="Arial"/>
              <a:buChar char="•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Components</a:t>
            </a:r>
          </a:p>
          <a:p>
            <a:pPr marL="444500" lvl="1" indent="-266700">
              <a:spcBef>
                <a:spcPts val="200"/>
              </a:spcBef>
              <a:buFont typeface="Lucida Grande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Local flatness of core </a:t>
            </a:r>
            <a:r>
              <a:rPr lang="mr-IN" dirty="0" smtClean="0">
                <a:latin typeface="Times New Roman" pitchFamily="18" charset="0"/>
                <a:cs typeface="Calibri"/>
              </a:rPr>
              <a:t>±25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mr-IN" dirty="0" smtClean="0">
                <a:latin typeface="Times New Roman" pitchFamily="18" charset="0"/>
                <a:cs typeface="Calibri"/>
              </a:rPr>
              <a:t>m 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1" indent="-266700">
              <a:spcBef>
                <a:spcPts val="200"/>
              </a:spcBef>
              <a:buFont typeface="Lucida Grande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Module bow between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50µm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150µm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(negative means center above edges)</a:t>
            </a:r>
          </a:p>
          <a:p>
            <a:pPr marL="444500" lvl="1" indent="-266700">
              <a:spcBef>
                <a:spcPts val="200"/>
              </a:spcBef>
              <a:buFont typeface="Lucida Grande"/>
              <a:buChar char="-"/>
            </a:pP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(Bus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tape) 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pads within 100µm in </a:t>
            </a:r>
            <a:r>
              <a:rPr lang="en-CA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CA" dirty="0">
                <a:latin typeface="Times New Roman" pitchFamily="18" charset="0"/>
                <a:cs typeface="Times New Roman" pitchFamily="18" charset="0"/>
              </a:rPr>
              <a:t> and 300µm in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spcBef>
                <a:spcPts val="200"/>
              </a:spcBef>
              <a:buFont typeface="Arial"/>
              <a:buChar char="•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4500" lvl="1" indent="-266700">
              <a:spcBef>
                <a:spcPts val="200"/>
              </a:spcBef>
              <a:buFont typeface="Lucida Grande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Repeatability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gantry position &lt;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20µm in all directions </a:t>
            </a:r>
          </a:p>
          <a:p>
            <a:pPr marL="444500" lvl="1" indent="-266700">
              <a:spcBef>
                <a:spcPts val="200"/>
              </a:spcBef>
              <a:buFont typeface="Lucida Grande"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Out of plane metrology accuracy &lt;10µm </a:t>
            </a:r>
          </a:p>
          <a:p>
            <a:pPr marL="177800" indent="-177800">
              <a:spcBef>
                <a:spcPts val="200"/>
              </a:spcBef>
              <a:buFont typeface="Arial"/>
              <a:buChar char="•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Performance Target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4500" lvl="1" indent="-266700">
              <a:spcBef>
                <a:spcPts val="200"/>
              </a:spcBef>
              <a:buFont typeface="Lucida Grande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Placement of modules with a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accuracy of </a:t>
            </a:r>
            <a:r>
              <a:rPr lang="mr-IN" dirty="0">
                <a:latin typeface="Times New Roman" pitchFamily="18" charset="0"/>
                <a:cs typeface="Calibri"/>
              </a:rPr>
              <a:t>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50µm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(i.e. no point between 2 modules closer than 400 µm)</a:t>
            </a:r>
          </a:p>
          <a:p>
            <a:pPr marL="444500" lvl="1" indent="-266700">
              <a:spcBef>
                <a:spcPts val="200"/>
              </a:spcBef>
              <a:buFont typeface="Lucida Grande"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verage distance between sensor and core is 150µm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(to ensure good cooling contact)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77800" indent="-177800">
              <a:spcBef>
                <a:spcPts val="200"/>
              </a:spcBef>
              <a:buFont typeface="Arial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Details of Checks/QC/QA:</a:t>
            </a:r>
          </a:p>
          <a:p>
            <a:pPr marL="444500" indent="-165100">
              <a:spcBef>
                <a:spcPts val="200"/>
              </a:spcBef>
              <a:buFont typeface="Lucida Grande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Components in the loading process shall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checked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reception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0" indent="-165100">
              <a:spcBef>
                <a:spcPts val="200"/>
              </a:spcBef>
              <a:buFont typeface="Lucida Grande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 a electrical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acceptance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using GBT link (QC)</a:t>
            </a:r>
          </a:p>
          <a:p>
            <a:pPr marL="444500" indent="-165100">
              <a:spcBef>
                <a:spcPts val="200"/>
              </a:spcBef>
              <a:buFont typeface="Lucida Grande"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Thermal cycling of loaded petal (QA only)?</a:t>
            </a:r>
          </a:p>
        </p:txBody>
      </p:sp>
      <p:pic>
        <p:nvPicPr>
          <p:cNvPr id="8" name="Picture 7" descr="Screen Shot 2017-03-01 at 9.23.5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143248"/>
            <a:ext cx="2279778" cy="3199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977727"/>
            <a:ext cx="4115988" cy="1665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3785" y="6286520"/>
            <a:ext cx="2826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/>
                <a:cs typeface="Calibri"/>
                <a:hlinkClick r:id="rId4"/>
              </a:rPr>
              <a:t>https://</a:t>
            </a:r>
            <a:r>
              <a:rPr lang="en-US" sz="1400" dirty="0" err="1">
                <a:latin typeface="Calibri"/>
                <a:cs typeface="Calibri"/>
                <a:hlinkClick r:id="rId4"/>
              </a:rPr>
              <a:t>cds.cern.ch</a:t>
            </a:r>
            <a:r>
              <a:rPr lang="en-US" sz="1400" dirty="0">
                <a:latin typeface="Calibri"/>
                <a:cs typeface="Calibri"/>
                <a:hlinkClick r:id="rId4"/>
              </a:rPr>
              <a:t>/record/1514636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4531" y="2558472"/>
            <a:ext cx="30156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Module loading specifications</a:t>
            </a:r>
            <a:br>
              <a:rPr lang="en-US" sz="1600" dirty="0" smtClean="0">
                <a:latin typeface="Calibri"/>
                <a:cs typeface="Calibri"/>
              </a:rPr>
            </a:br>
            <a:r>
              <a:rPr lang="en-US" sz="1600" dirty="0" smtClean="0">
                <a:latin typeface="Calibri"/>
                <a:cs typeface="Calibri"/>
              </a:rPr>
              <a:t>being defined. Draft: (</a:t>
            </a:r>
            <a:r>
              <a:rPr lang="en-US" sz="1600" dirty="0" smtClean="0">
                <a:latin typeface="Calibri"/>
                <a:cs typeface="Calibri"/>
                <a:hlinkClick r:id="rId5"/>
              </a:rPr>
              <a:t>Google doc</a:t>
            </a:r>
            <a:r>
              <a:rPr lang="en-US" sz="1600" dirty="0" smtClean="0">
                <a:latin typeface="Calibri"/>
                <a:cs typeface="Calibri"/>
              </a:rPr>
              <a:t>)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sz="7200" dirty="0" smtClean="0"/>
              <a:t>Backup</a:t>
            </a:r>
            <a:endParaRPr lang="en-US" sz="7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Petal Coordinate System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93174"/>
            <a:ext cx="8822987" cy="35700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25694" y="1198972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cs typeface="Calibri"/>
              </a:rPr>
              <a:t>The back side is a 180 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cs typeface="Calibri"/>
              </a:rPr>
              <a:t>degree rotation of this around the X axis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2606" y="5686058"/>
            <a:ext cx="4255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cs typeface="Calibri"/>
              </a:rPr>
              <a:t>Note: R0 has been designed with -4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cs typeface="Calibri"/>
              </a:rPr>
              <a:t>mrad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cs typeface="Calibri"/>
              </a:rPr>
              <a:t/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cs typeface="Calibri"/>
              </a:rPr>
            </a:b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cs typeface="Calibri"/>
              </a:rPr>
              <a:t>(</a:t>
            </a:r>
            <a:r>
              <a:rPr lang="en-GB" sz="1600" dirty="0">
                <a:latin typeface="Calibri"/>
                <a:cs typeface="Calibri"/>
              </a:rPr>
              <a:t>The decision to go for 3.5 </a:t>
            </a:r>
            <a:r>
              <a:rPr lang="en-GB" sz="1600" dirty="0" err="1">
                <a:latin typeface="Calibri"/>
                <a:cs typeface="Calibri"/>
              </a:rPr>
              <a:t>mrad</a:t>
            </a:r>
            <a:r>
              <a:rPr lang="en-GB" sz="1600" dirty="0">
                <a:latin typeface="Calibri"/>
                <a:cs typeface="Calibri"/>
              </a:rPr>
              <a:t> came a bit </a:t>
            </a:r>
            <a:r>
              <a:rPr lang="en-GB" sz="1600" dirty="0" smtClean="0">
                <a:latin typeface="Calibri"/>
                <a:cs typeface="Calibri"/>
              </a:rPr>
              <a:t>later)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90394" y="4876800"/>
            <a:ext cx="686000" cy="57150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1257280" cy="220641"/>
          </a:xfrm>
        </p:spPr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597352"/>
            <a:ext cx="3248000" cy="220641"/>
          </a:xfrm>
        </p:spPr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338" y="6592735"/>
            <a:ext cx="471462" cy="220641"/>
          </a:xfrm>
        </p:spPr>
        <p:txBody>
          <a:bodyPr/>
          <a:lstStyle/>
          <a:p>
            <a:fld id="{C8CAC46D-49E9-4B98-B491-C0CA84C914EC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22351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Coordinate System</a:t>
            </a:r>
            <a:endParaRPr lang="en-US" dirty="0"/>
          </a:p>
        </p:txBody>
      </p:sp>
      <p:pic>
        <p:nvPicPr>
          <p:cNvPr id="3" name="Picture 2" descr="Screen Shot 2017-03-01 at 9.23.5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142984"/>
            <a:ext cx="3748490" cy="5260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1700" y="4419600"/>
            <a:ext cx="4432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Beam reference frame with a sensor placed at the desired radius R from the beam-line </a:t>
            </a:r>
            <a:r>
              <a:rPr lang="en-US" sz="1800" dirty="0" smtClean="0">
                <a:latin typeface="Calibri"/>
                <a:cs typeface="Calibri"/>
              </a:rPr>
              <a:t>and rotated </a:t>
            </a:r>
            <a:r>
              <a:rPr lang="en-US" sz="1800" dirty="0">
                <a:latin typeface="Calibri"/>
                <a:cs typeface="Calibri"/>
              </a:rPr>
              <a:t>by the stereo angle. The Sensor-frame is </a:t>
            </a:r>
            <a:r>
              <a:rPr lang="en-US" sz="1800" dirty="0" err="1">
                <a:latin typeface="Calibri"/>
                <a:cs typeface="Calibri"/>
              </a:rPr>
              <a:t>centred</a:t>
            </a:r>
            <a:r>
              <a:rPr lang="en-US" sz="1800" dirty="0">
                <a:latin typeface="Calibri"/>
                <a:cs typeface="Calibri"/>
              </a:rPr>
              <a:t> at O; the Strip-frame is </a:t>
            </a:r>
            <a:r>
              <a:rPr lang="en-US" sz="1800" dirty="0" err="1">
                <a:latin typeface="Calibri"/>
                <a:cs typeface="Calibri"/>
              </a:rPr>
              <a:t>centred</a:t>
            </a:r>
            <a:r>
              <a:rPr lang="en-US" sz="1800" dirty="0">
                <a:latin typeface="Calibri"/>
                <a:cs typeface="Calibri"/>
              </a:rPr>
              <a:t> at f 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1257280" cy="220641"/>
          </a:xfrm>
        </p:spPr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597352"/>
            <a:ext cx="3248000" cy="220641"/>
          </a:xfrm>
        </p:spPr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338" y="6592735"/>
            <a:ext cx="471462" cy="220641"/>
          </a:xfrm>
        </p:spPr>
        <p:txBody>
          <a:bodyPr/>
          <a:lstStyle/>
          <a:p>
            <a:fld id="{C8CAC46D-49E9-4B98-B491-C0CA84C914EC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3749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590800"/>
            <a:ext cx="8509091" cy="37749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731" y="6183868"/>
            <a:ext cx="87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Sensors are placed by positioning the centre of the wafer (Ow) at a given radius ( and angle)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on Petal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467879" y="200951"/>
            <a:ext cx="3688273" cy="471508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0800" y="1558340"/>
            <a:ext cx="190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rgbClr val="0070C0"/>
                </a:solidFill>
                <a:latin typeface="Calibri"/>
                <a:cs typeface="Calibri"/>
              </a:rPr>
              <a:t>Blue markers tell about the radius (E)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91200" y="915398"/>
            <a:ext cx="23471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rgbClr val="FFC000"/>
                </a:solidFill>
                <a:latin typeface="Calibri"/>
                <a:cs typeface="Calibri"/>
              </a:rPr>
              <a:t>Brown markers give the corners of the sensor</a:t>
            </a:r>
            <a:r>
              <a:rPr lang="en-GB" sz="16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GB" sz="1600" dirty="0" smtClean="0">
                <a:solidFill>
                  <a:srgbClr val="FFC000"/>
                </a:solidFill>
                <a:latin typeface="Calibri"/>
                <a:cs typeface="Calibri"/>
              </a:rPr>
              <a:t>(F)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20302" y="2366610"/>
            <a:ext cx="1655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rgbClr val="C00000"/>
                </a:solidFill>
                <a:latin typeface="Calibri"/>
                <a:cs typeface="Calibri"/>
              </a:rPr>
              <a:t>Red markers help defining </a:t>
            </a:r>
            <a:r>
              <a:rPr lang="en-GB" sz="1600" dirty="0" err="1" smtClean="0">
                <a:solidFill>
                  <a:srgbClr val="C00000"/>
                </a:solidFill>
                <a:latin typeface="Calibri"/>
                <a:cs typeface="Calibri"/>
              </a:rPr>
              <a:t>Ow</a:t>
            </a:r>
            <a:r>
              <a:rPr lang="en-GB" sz="16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GB" sz="1600" dirty="0" smtClean="0">
                <a:solidFill>
                  <a:srgbClr val="C00000"/>
                </a:solidFill>
                <a:latin typeface="Calibri"/>
                <a:cs typeface="Calibri"/>
              </a:rPr>
              <a:t>(G)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5401" y="915398"/>
            <a:ext cx="231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rgbClr val="00B050"/>
                </a:solidFill>
                <a:latin typeface="Calibri"/>
                <a:cs typeface="Calibri"/>
              </a:rPr>
              <a:t>Green markers are for the angles</a:t>
            </a:r>
            <a:r>
              <a:rPr lang="en-GB" sz="16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n-GB" sz="1600" dirty="0" smtClean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GB" sz="1600" dirty="0" err="1" smtClean="0">
                <a:solidFill>
                  <a:srgbClr val="00B050"/>
                </a:solidFill>
                <a:latin typeface="Calibri"/>
                <a:cs typeface="Calibri"/>
              </a:rPr>
              <a:t>markE</a:t>
            </a:r>
            <a:r>
              <a:rPr lang="en-GB" sz="1600" dirty="0" smtClean="0">
                <a:solidFill>
                  <a:srgbClr val="00B050"/>
                </a:solidFill>
                <a:latin typeface="Calibri"/>
                <a:cs typeface="Calibri"/>
              </a:rPr>
              <a:t>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665386"/>
            <a:ext cx="1219835" cy="14888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414686"/>
            <a:ext cx="1422000" cy="1800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91" y="685800"/>
            <a:ext cx="1053818" cy="1307692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1257280" cy="220641"/>
          </a:xfrm>
        </p:spPr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597352"/>
            <a:ext cx="3248000" cy="220641"/>
          </a:xfrm>
        </p:spPr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338" y="6592735"/>
            <a:ext cx="471462" cy="220641"/>
          </a:xfrm>
        </p:spPr>
        <p:txBody>
          <a:bodyPr/>
          <a:lstStyle/>
          <a:p>
            <a:fld id="{C8CAC46D-49E9-4B98-B491-C0CA84C914EC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12728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Petal core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7" name="Shape 204"/>
          <p:cNvSpPr/>
          <p:nvPr/>
        </p:nvSpPr>
        <p:spPr>
          <a:xfrm>
            <a:off x="437145" y="1340672"/>
            <a:ext cx="165789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205"/>
          <p:cNvSpPr/>
          <p:nvPr/>
        </p:nvSpPr>
        <p:spPr>
          <a:xfrm>
            <a:off x="445477" y="1032198"/>
            <a:ext cx="1657895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7" name="Picture 2" descr="C:\Users\Sergio Samsung\Meetings-conferences\2017\LHCC TDR review\2017.01.27.-Petal-is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11519">
            <a:off x="5032715" y="1891920"/>
            <a:ext cx="3734320" cy="2568177"/>
          </a:xfrm>
          <a:prstGeom prst="rect">
            <a:avLst/>
          </a:prstGeom>
          <a:noFill/>
        </p:spPr>
      </p:pic>
      <p:pic>
        <p:nvPicPr>
          <p:cNvPr id="85" name="Picture 2" descr="C:\Users\Sergio Samsung\Meetings-conferences\2017\LHCC TDR review\Core cross section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21" y="1200172"/>
            <a:ext cx="5501911" cy="1728762"/>
          </a:xfrm>
          <a:prstGeom prst="rect">
            <a:avLst/>
          </a:prstGeom>
          <a:noFill/>
        </p:spPr>
      </p:pic>
      <p:sp>
        <p:nvSpPr>
          <p:cNvPr id="84" name="Content Placeholder 2"/>
          <p:cNvSpPr>
            <a:spLocks noGrp="1"/>
          </p:cNvSpPr>
          <p:nvPr>
            <p:ph idx="1"/>
          </p:nvPr>
        </p:nvSpPr>
        <p:spPr>
          <a:xfrm>
            <a:off x="251520" y="4214818"/>
            <a:ext cx="8606760" cy="2286016"/>
          </a:xfrm>
        </p:spPr>
        <p:txBody>
          <a:bodyPr/>
          <a:lstStyle/>
          <a:p>
            <a:r>
              <a:rPr lang="en-US" dirty="0" smtClean="0"/>
              <a:t>Staves and petals require low-mass cores with embedded cooling pipes, good thermal performances, resistance to deformations, flat structure</a:t>
            </a:r>
          </a:p>
          <a:p>
            <a:r>
              <a:rPr lang="en-US" dirty="0" smtClean="0"/>
              <a:t>Carbon composites: tremendously flexible class of materials, reasonable Xo, good thermal properties, variable CTE</a:t>
            </a:r>
          </a:p>
          <a:p>
            <a:pPr lvl="1"/>
            <a:r>
              <a:rPr lang="en-US" dirty="0" smtClean="0"/>
              <a:t>Carbon fiber “sheets” consist of filaments or woven layers impregnated with epoxy.</a:t>
            </a:r>
          </a:p>
          <a:p>
            <a:pPr lvl="1"/>
            <a:r>
              <a:rPr lang="en-US" dirty="0" smtClean="0"/>
              <a:t>By arranging layers in various lay-ups and configurations, a great variety of components can be created with enhanced mechanical and thermal properties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03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 on Petal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53" y="1620624"/>
            <a:ext cx="7918347" cy="351290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691427" y="1790700"/>
            <a:ext cx="609600" cy="1401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6227" y="1415865"/>
            <a:ext cx="471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Crossing point at (0,0), 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ie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interaction point.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800" y="5275818"/>
            <a:ext cx="848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 angle (which accommodates the 3.5 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mrad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and the rotation in the outer rings) can be defined by 3 lines (blue) that cross at the origin (interaction point).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1257280" cy="220641"/>
          </a:xfrm>
        </p:spPr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597352"/>
            <a:ext cx="3248000" cy="220641"/>
          </a:xfrm>
        </p:spPr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338" y="6592735"/>
            <a:ext cx="471462" cy="220641"/>
          </a:xfrm>
        </p:spPr>
        <p:txBody>
          <a:bodyPr/>
          <a:lstStyle/>
          <a:p>
            <a:fld id="{C8CAC46D-49E9-4B98-B491-C0CA84C914EC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61621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4800"/>
            <a:ext cx="9144000" cy="369994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1257280" cy="220641"/>
          </a:xfrm>
        </p:spPr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597352"/>
            <a:ext cx="3248000" cy="220641"/>
          </a:xfrm>
        </p:spPr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338" y="6592735"/>
            <a:ext cx="471462" cy="220641"/>
          </a:xfrm>
        </p:spPr>
        <p:txBody>
          <a:bodyPr/>
          <a:lstStyle/>
          <a:p>
            <a:fld id="{C8CAC46D-49E9-4B98-B491-C0CA84C914EC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49705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142844" y="3929066"/>
            <a:ext cx="8786874" cy="2500330"/>
          </a:xfrm>
        </p:spPr>
        <p:txBody>
          <a:bodyPr wrap="square">
            <a:noAutofit/>
          </a:bodyPr>
          <a:lstStyle/>
          <a:p>
            <a:r>
              <a:rPr lang="en-GB" dirty="0" smtClean="0"/>
              <a:t>5.0 mm core thickness (from surface of bus tape to surface of bus tape)</a:t>
            </a:r>
            <a:endParaRPr lang="en-GB" dirty="0" smtClean="0"/>
          </a:p>
          <a:p>
            <a:r>
              <a:rPr lang="en-GB" dirty="0" smtClean="0"/>
              <a:t>Cut-out at the </a:t>
            </a:r>
            <a:r>
              <a:rPr lang="en-GB" dirty="0" err="1" smtClean="0"/>
              <a:t>EoP</a:t>
            </a:r>
            <a:r>
              <a:rPr lang="en-GB" dirty="0" smtClean="0"/>
              <a:t> region to allow rapid bending of the pipe</a:t>
            </a:r>
          </a:p>
          <a:p>
            <a:r>
              <a:rPr lang="en-GB" dirty="0" smtClean="0"/>
              <a:t>Electrical break outside the core structure</a:t>
            </a:r>
          </a:p>
          <a:p>
            <a:r>
              <a:rPr lang="en-GB" dirty="0" smtClean="0"/>
              <a:t>Pipe inlet and outlet next to each other, no PL in between</a:t>
            </a:r>
          </a:p>
          <a:p>
            <a:r>
              <a:rPr lang="en-GB" dirty="0" smtClean="0"/>
              <a:t>Through-holes at PLs</a:t>
            </a:r>
          </a:p>
          <a:p>
            <a:r>
              <a:rPr lang="en-GB" dirty="0" smtClean="0"/>
              <a:t>5 mm oversized hole at unconstrained PL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petal core design (Feb 2017)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133" t="7061" r="21484" b="14575"/>
          <a:stretch>
            <a:fillRect/>
          </a:stretch>
        </p:blipFill>
        <p:spPr bwMode="auto">
          <a:xfrm>
            <a:off x="142844" y="1136772"/>
            <a:ext cx="4286280" cy="272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328" t="7061" r="21289" b="14575"/>
          <a:stretch>
            <a:fillRect/>
          </a:stretch>
        </p:blipFill>
        <p:spPr bwMode="auto">
          <a:xfrm>
            <a:off x="4683560" y="1142984"/>
            <a:ext cx="43890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357422" y="598862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Latest CAD model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here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manufacture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manufacture performed with precision tools </a:t>
            </a:r>
            <a:r>
              <a:rPr lang="en-US" dirty="0" err="1" smtClean="0"/>
              <a:t>tools</a:t>
            </a:r>
            <a:r>
              <a:rPr lang="en-US" dirty="0" smtClean="0"/>
              <a:t> in order to obtain</a:t>
            </a:r>
          </a:p>
          <a:p>
            <a:pPr lvl="1"/>
            <a:r>
              <a:rPr lang="en-US" dirty="0" smtClean="0"/>
              <a:t>Required accuracy </a:t>
            </a:r>
          </a:p>
          <a:p>
            <a:pPr lvl="1"/>
            <a:r>
              <a:rPr lang="en-US" dirty="0" smtClean="0"/>
              <a:t>Repeatability </a:t>
            </a:r>
          </a:p>
          <a:p>
            <a:pPr lvl="1"/>
            <a:r>
              <a:rPr lang="en-US" dirty="0" smtClean="0"/>
              <a:t>High throughput</a:t>
            </a:r>
          </a:p>
          <a:p>
            <a:r>
              <a:rPr lang="en-US" dirty="0" smtClean="0"/>
              <a:t>Toolset in constant evolution, along with core layout </a:t>
            </a:r>
          </a:p>
          <a:p>
            <a:pPr lvl="1"/>
            <a:r>
              <a:rPr lang="en-US" dirty="0" smtClean="0"/>
              <a:t>Converging on a final design</a:t>
            </a:r>
          </a:p>
          <a:p>
            <a:pPr lvl="2"/>
            <a:r>
              <a:rPr lang="en-US" dirty="0" smtClean="0"/>
              <a:t>Expect only minor changes in the design from now on (although I have been making this statement for more than 2 years...)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7" name="Picture 6" descr="Closeouts_too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3857628"/>
            <a:ext cx="2788992" cy="2286016"/>
          </a:xfrm>
          <a:prstGeom prst="rect">
            <a:avLst/>
          </a:prstGeom>
        </p:spPr>
      </p:pic>
      <p:pic>
        <p:nvPicPr>
          <p:cNvPr id="8" name="Picture 7" descr="foam_tool_we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893383"/>
            <a:ext cx="2857520" cy="2250261"/>
          </a:xfrm>
          <a:prstGeom prst="rect">
            <a:avLst/>
          </a:prstGeom>
        </p:spPr>
      </p:pic>
      <p:pic>
        <p:nvPicPr>
          <p:cNvPr id="9" name="Picture 8" descr="c-channels_too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929066"/>
            <a:ext cx="3000396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manufacture steps + infrastructure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5</a:t>
            </a:fld>
            <a:endParaRPr lang="es-E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85720" y="1071578"/>
          <a:ext cx="857256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4500594"/>
                <a:gridCol w="3286148"/>
              </a:tblGrid>
              <a:tr h="1755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Step #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Infrastructure</a:t>
                      </a:r>
                      <a:endParaRPr lang="en-US" sz="140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Cutting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co-curing</a:t>
                      </a:r>
                      <a:r>
                        <a:rPr lang="en-US" sz="1400" b="0" baseline="0" dirty="0" smtClean="0">
                          <a:solidFill>
                            <a:srgbClr val="FF0000"/>
                          </a:solidFill>
                        </a:rPr>
                        <a:t> of 0-90-0 facesheets + bus tapes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Pattern</a:t>
                      </a:r>
                      <a:r>
                        <a:rPr lang="en-US" sz="1400" b="1" baseline="0" dirty="0" smtClean="0"/>
                        <a:t> cutter, Autoclave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Cutting of full set of glue masks for core manufacture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Pattern cutter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17318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Pipe bending</a:t>
                      </a:r>
                      <a:r>
                        <a:rPr lang="en-US" sz="1400" baseline="0" dirty="0" smtClean="0"/>
                        <a:t> and 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brazing of 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</a:rPr>
                        <a:t>StSt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pipe fittings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Large vacuum brazing oven</a:t>
                      </a:r>
                      <a:r>
                        <a:rPr lang="en-US" sz="1400" dirty="0" smtClean="0"/>
                        <a:t>, pipe bender</a:t>
                      </a:r>
                      <a:endParaRPr lang="en-US" sz="1400" dirty="0"/>
                    </a:p>
                  </a:txBody>
                  <a:tcPr anchor="ctr"/>
                </a:tc>
              </a:tr>
              <a:tr h="17318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Machining of top and bottom closeouts</a:t>
                      </a:r>
                      <a:r>
                        <a:rPr lang="en-US" sz="1400" baseline="0" dirty="0" smtClean="0"/>
                        <a:t> with petal locators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CNC milling machine</a:t>
                      </a:r>
                      <a:endParaRPr lang="en-US" sz="1400" dirty="0"/>
                    </a:p>
                  </a:txBody>
                  <a:tcPr anchor="ctr"/>
                </a:tc>
              </a:tr>
              <a:tr h="17318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Gluing of top and bottom closeouts on bottom facesheet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</a:t>
                      </a:r>
                      <a:r>
                        <a:rPr lang="en-US" sz="1400" dirty="0" smtClean="0"/>
                        <a:t>ore tools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17318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Machining of graphite (Allcomp) foam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CNC milling machine</a:t>
                      </a:r>
                      <a:endParaRPr lang="en-US" sz="140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Gluing of cooling loop (foam</a:t>
                      </a:r>
                      <a:r>
                        <a:rPr lang="en-US" sz="1400" baseline="0" dirty="0" smtClean="0"/>
                        <a:t> to pipe)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tools</a:t>
                      </a:r>
                      <a:endParaRPr lang="en-US" sz="140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Gluing of cooling loop (loop to bottom</a:t>
                      </a:r>
                      <a:r>
                        <a:rPr lang="en-US" sz="1400" baseline="0" dirty="0" smtClean="0"/>
                        <a:t> facesheet)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tools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Machining of carbon fiber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C-channels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CNC compatible with CF materials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Gluing of carbon fiber C-channels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tools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Cutting of</a:t>
                      </a:r>
                      <a:r>
                        <a:rPr lang="en-US" sz="1400" baseline="0" dirty="0" smtClean="0"/>
                        <a:t> carbon fiber honeycomb to shape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Pattern cutter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Gluing of carbon fiber honeycomb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tools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Milling of core surface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Milling</a:t>
                      </a:r>
                      <a:r>
                        <a:rPr lang="en-US" sz="1400" b="1" baseline="0" dirty="0" smtClean="0"/>
                        <a:t> machine compatible with CF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Gluing of top facesheet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tools</a:t>
                      </a:r>
                      <a:endParaRPr lang="en-US" sz="140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Precise machining of petal locators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Large range CNC (&gt; 600 x 350 mm)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FTE time estimates per core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7320" y="6072206"/>
            <a:ext cx="8640960" cy="500066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1-2 hours work </a:t>
            </a:r>
            <a:r>
              <a:rPr lang="en-US" b="1" dirty="0" smtClean="0">
                <a:solidFill>
                  <a:srgbClr val="00B050"/>
                </a:solidFill>
              </a:rPr>
              <a:t>	½ day work	</a:t>
            </a:r>
            <a:r>
              <a:rPr lang="en-US" b="1" dirty="0" smtClean="0">
                <a:solidFill>
                  <a:srgbClr val="3333FF"/>
                </a:solidFill>
              </a:rPr>
              <a:t>Full day work	</a:t>
            </a:r>
            <a:r>
              <a:rPr lang="en-US" b="1" dirty="0" smtClean="0">
                <a:solidFill>
                  <a:srgbClr val="FF0000"/>
                </a:solidFill>
              </a:rPr>
              <a:t>&gt; 1 day work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5720" y="1071578"/>
          <a:ext cx="857256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4500594"/>
                <a:gridCol w="3286148"/>
              </a:tblGrid>
              <a:tr h="1755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Step #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Infrastructure</a:t>
                      </a:r>
                      <a:endParaRPr lang="en-US" sz="140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3333FF"/>
                          </a:solidFill>
                        </a:rPr>
                        <a:t>Cutting and co-curing</a:t>
                      </a:r>
                      <a:r>
                        <a:rPr lang="en-US" sz="1400" baseline="0" dirty="0" smtClean="0">
                          <a:solidFill>
                            <a:srgbClr val="3333FF"/>
                          </a:solidFill>
                        </a:rPr>
                        <a:t> of 0-90-0 facesheets + bus tapes</a:t>
                      </a:r>
                      <a:endParaRPr lang="en-US" sz="1400" dirty="0">
                        <a:solidFill>
                          <a:srgbClr val="3333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Pattern</a:t>
                      </a:r>
                      <a:r>
                        <a:rPr lang="en-US" sz="1400" b="1" baseline="0" dirty="0" smtClean="0"/>
                        <a:t> cutter, Autoclave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030A0"/>
                          </a:solidFill>
                        </a:rPr>
                        <a:t>Cutting of full set of glue masks for core manufacture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Pattern cutter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17318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Pipe bending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and  brazing of 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</a:rPr>
                        <a:t>StSt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pipe fittings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Large vacuum brazing oven</a:t>
                      </a:r>
                      <a:r>
                        <a:rPr lang="en-US" sz="1400" dirty="0" smtClean="0"/>
                        <a:t>, pipe bender</a:t>
                      </a:r>
                      <a:endParaRPr lang="en-US" sz="1400" dirty="0"/>
                    </a:p>
                  </a:txBody>
                  <a:tcPr anchor="ctr"/>
                </a:tc>
              </a:tr>
              <a:tr h="17318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3333FF"/>
                          </a:solidFill>
                        </a:rPr>
                        <a:t>Machining of top and bottom closeouts</a:t>
                      </a:r>
                      <a:r>
                        <a:rPr lang="en-US" sz="1400" baseline="0" dirty="0" smtClean="0">
                          <a:solidFill>
                            <a:srgbClr val="3333FF"/>
                          </a:solidFill>
                        </a:rPr>
                        <a:t> with petal locators</a:t>
                      </a:r>
                      <a:endParaRPr lang="en-US" sz="1400" dirty="0">
                        <a:solidFill>
                          <a:srgbClr val="3333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CNC milling machine</a:t>
                      </a:r>
                      <a:endParaRPr lang="en-US" sz="1400" dirty="0"/>
                    </a:p>
                  </a:txBody>
                  <a:tcPr anchor="ctr"/>
                </a:tc>
              </a:tr>
              <a:tr h="17318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Gluing of top and bottom closeouts on bottom facesheet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</a:t>
                      </a:r>
                      <a:r>
                        <a:rPr lang="en-US" sz="1400" dirty="0" smtClean="0"/>
                        <a:t>ore tools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173182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3333FF"/>
                          </a:solidFill>
                        </a:rPr>
                        <a:t>Machining of graphite (Allcomp) foam</a:t>
                      </a:r>
                      <a:endParaRPr lang="en-US" sz="1400" dirty="0">
                        <a:solidFill>
                          <a:srgbClr val="3333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CNC milling machine</a:t>
                      </a:r>
                      <a:endParaRPr lang="en-US" sz="140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Gluing of cooling loop (foam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to pipe)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tools</a:t>
                      </a:r>
                      <a:endParaRPr lang="en-US" sz="140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Gluing of cooling loop (loop to bottom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facesheet)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tools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Machining of carbon fiber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C-channels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CNC compatible with CF materials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Gluing of carbon fiber C-channels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tools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030A0"/>
                          </a:solidFill>
                        </a:rPr>
                        <a:t>Cutting of</a:t>
                      </a:r>
                      <a:r>
                        <a:rPr lang="en-US" sz="1400" baseline="0" dirty="0" smtClean="0">
                          <a:solidFill>
                            <a:srgbClr val="7030A0"/>
                          </a:solidFill>
                        </a:rPr>
                        <a:t> carbon fiber honeycomb to shape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Pattern cutter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Gluing of carbon fiber honeycomb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tools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3333FF"/>
                          </a:solidFill>
                        </a:rPr>
                        <a:t>Milling of core surface</a:t>
                      </a:r>
                      <a:endParaRPr lang="en-US" sz="1400" dirty="0">
                        <a:solidFill>
                          <a:srgbClr val="3333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Milling</a:t>
                      </a:r>
                      <a:r>
                        <a:rPr lang="en-US" sz="1400" b="1" baseline="0" dirty="0" smtClean="0"/>
                        <a:t> machine compatible with CF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Gluing of top facesheet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tools</a:t>
                      </a:r>
                      <a:endParaRPr lang="en-US" sz="1400" dirty="0"/>
                    </a:p>
                  </a:txBody>
                  <a:tcPr anchor="ctr"/>
                </a:tc>
              </a:tr>
              <a:tr h="175587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Precise machining of petal locators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Large range CNC (&gt; 600 x 350 mm)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pics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7" name="Picture 2" descr="N:\public\Endcap\Local_Support_PETAL\Photos\Petal_01\20151130_1216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80"/>
          <a:stretch/>
        </p:blipFill>
        <p:spPr bwMode="auto">
          <a:xfrm>
            <a:off x="888003" y="4556661"/>
            <a:ext cx="3183931" cy="19441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:\public\Endcap\Local_Support_PETAL\Photos\Petal_01\IMG_20151123_1651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2" t="24846" r="3761" b="15198"/>
          <a:stretch/>
        </p:blipFill>
        <p:spPr bwMode="auto">
          <a:xfrm>
            <a:off x="6000760" y="2786058"/>
            <a:ext cx="2871049" cy="15571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:\public\Endcap\Local_Support_PETAL\Photos\Petal_01\20151204_1915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41"/>
          <a:stretch/>
        </p:blipFill>
        <p:spPr bwMode="auto">
          <a:xfrm rot="16200000">
            <a:off x="5646239" y="3854960"/>
            <a:ext cx="1994893" cy="32861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N:\public\Endcap\Local_Support_PETAL\Photos\Petal_01\20151106_1612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81" t="11009" r="23367" b="1982"/>
          <a:stretch/>
        </p:blipFill>
        <p:spPr bwMode="auto">
          <a:xfrm>
            <a:off x="428596" y="2786058"/>
            <a:ext cx="2250804" cy="171451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1104480"/>
            <a:ext cx="2428892" cy="161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F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095986"/>
            <a:ext cx="2428892" cy="161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:\4all\public\Endcap\Local_Support_PETAL\Photos\Petal_0\IMGP548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2" t="21529" r="8862" b="29436"/>
          <a:stretch/>
        </p:blipFill>
        <p:spPr bwMode="auto">
          <a:xfrm>
            <a:off x="2857488" y="2786058"/>
            <a:ext cx="2928958" cy="16534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2910" y="241672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Co-curing of facesheets + bus tapes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413123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Gluing of pipe to foam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26" y="408682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 loop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86512" y="407194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Honeycomb cut to shape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4414" y="620294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Milling of petal surface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620294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Petal ready for second facesheet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5" descr="C:\Users\Sergio Samsung\Meetings-conferences\2016\Terascale workshop Freiburg\Material\2016-03-24 11.35.24.jpg"/>
          <p:cNvPicPr>
            <a:picLocks noChangeAspect="1" noChangeArrowheads="1"/>
          </p:cNvPicPr>
          <p:nvPr/>
        </p:nvPicPr>
        <p:blipFill>
          <a:blip r:embed="rId9" cstate="print"/>
          <a:srcRect r="2185" b="6400"/>
          <a:stretch>
            <a:fillRect/>
          </a:stretch>
        </p:blipFill>
        <p:spPr bwMode="auto">
          <a:xfrm>
            <a:off x="5072066" y="1000108"/>
            <a:ext cx="2342589" cy="1223799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/>
          <a:srcRect b="3349"/>
          <a:stretch>
            <a:fillRect/>
          </a:stretch>
        </p:blipFill>
        <p:spPr bwMode="auto">
          <a:xfrm>
            <a:off x="6715140" y="1572637"/>
            <a:ext cx="2357454" cy="114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143504" y="235743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 tape before and after co-curing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43050"/>
            <a:ext cx="8640960" cy="3643338"/>
          </a:xfrm>
        </p:spPr>
        <p:txBody>
          <a:bodyPr/>
          <a:lstStyle/>
          <a:p>
            <a:r>
              <a:rPr lang="en-US" dirty="0" smtClean="0"/>
              <a:t>At the moment, DESY Hamburg is performing every single step on this list (with the exception of the currently co-cured bus tapes, performed at Liverpool, but planned at DESY once our autoclave is operational)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Parallelization of work is definitely needed (see next slides)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Machined parts could be (should be) manufactured in industry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will help if some institutes help in producing some of these parts </a:t>
            </a:r>
          </a:p>
          <a:p>
            <a:pPr lvl="1"/>
            <a:r>
              <a:rPr lang="en-US" dirty="0" smtClean="0"/>
              <a:t>Or even better: produce cores!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production flow at DESY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 Mar 2017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Díez, B. Stelzer, EC production preparation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307913" y="2040064"/>
            <a:ext cx="4120071" cy="3763853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0032" y="2040064"/>
            <a:ext cx="4176464" cy="2772308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63688" y="1506092"/>
            <a:ext cx="879710" cy="400110"/>
          </a:xfrm>
          <a:prstGeom prst="rect">
            <a:avLst/>
          </a:prstGeom>
          <a:solidFill>
            <a:srgbClr val="FFEAA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Carbon-fiber pre-pregs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413" y="1506092"/>
            <a:ext cx="879710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Carbon-fiber honeycomb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0352" y="1495937"/>
            <a:ext cx="1095734" cy="400110"/>
          </a:xfrm>
          <a:prstGeom prst="rect">
            <a:avLst/>
          </a:prstGeom>
          <a:solidFill>
            <a:srgbClr val="FF996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Pultruded carbon fiber rods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1506092"/>
            <a:ext cx="924504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fiber foam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853" y="1506092"/>
            <a:ext cx="865267" cy="400110"/>
          </a:xfrm>
          <a:prstGeom prst="rect">
            <a:avLst/>
          </a:prstGeom>
          <a:solidFill>
            <a:srgbClr val="66FF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Titanium pipes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6226" y="1583037"/>
            <a:ext cx="951718" cy="246221"/>
          </a:xfrm>
          <a:prstGeom prst="rect">
            <a:avLst/>
          </a:prstGeom>
          <a:solidFill>
            <a:srgbClr val="99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Petal bus tapes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5322234"/>
            <a:ext cx="16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43a</a:t>
            </a:r>
          </a:p>
          <a:p>
            <a:pPr algn="ctr"/>
            <a:r>
              <a:rPr lang="en-US" sz="1400" b="1" dirty="0" smtClean="0"/>
              <a:t>Carbon fiber lab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81230" y="4214818"/>
            <a:ext cx="13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DESY Workshops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3568" y="2658625"/>
            <a:ext cx="3312368" cy="2189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3568" y="4376257"/>
            <a:ext cx="84140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Petal core assembly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72" y="2792081"/>
            <a:ext cx="1072313" cy="400110"/>
          </a:xfrm>
          <a:prstGeom prst="rect">
            <a:avLst/>
          </a:prstGeom>
          <a:solidFill>
            <a:srgbClr val="33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Facesheets + bus tape co-curing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3384793"/>
            <a:ext cx="1072313" cy="400110"/>
          </a:xfrm>
          <a:prstGeom prst="rect">
            <a:avLst/>
          </a:prstGeom>
          <a:solidFill>
            <a:srgbClr val="33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Cooling loop  assembly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3575" y="3977505"/>
            <a:ext cx="1064506" cy="246221"/>
          </a:xfrm>
          <a:prstGeom prst="rect">
            <a:avLst/>
          </a:prstGeom>
          <a:solidFill>
            <a:srgbClr val="33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Petal assembly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4640" y="5034202"/>
            <a:ext cx="1469168" cy="246221"/>
          </a:xfrm>
          <a:prstGeom prst="rect">
            <a:avLst/>
          </a:prstGeom>
          <a:solidFill>
            <a:srgbClr val="CC66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to Geb. 26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3575" y="4416327"/>
            <a:ext cx="1064506" cy="400110"/>
          </a:xfrm>
          <a:prstGeom prst="rect">
            <a:avLst/>
          </a:prstGeom>
          <a:solidFill>
            <a:srgbClr val="33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precision PL machining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2144009"/>
            <a:ext cx="792088" cy="400110"/>
          </a:xfrm>
          <a:prstGeom prst="rect">
            <a:avLst/>
          </a:prstGeom>
          <a:solidFill>
            <a:srgbClr val="CCFF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Reception tests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0" y="1506092"/>
            <a:ext cx="970189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Thermoplastic materials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671900" y="1819142"/>
            <a:ext cx="5394" cy="3248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59732" y="1928304"/>
            <a:ext cx="0" cy="8637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04268" y="1916358"/>
            <a:ext cx="0" cy="221193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104268" y="4128295"/>
            <a:ext cx="51540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71900" y="2544119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697379" y="2832151"/>
            <a:ext cx="97991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491880" y="3312785"/>
            <a:ext cx="0" cy="192602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159732" y="3791677"/>
            <a:ext cx="0" cy="1926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159732" y="4223726"/>
            <a:ext cx="0" cy="1926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6318" y="1289786"/>
            <a:ext cx="1195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19672" y="1289786"/>
            <a:ext cx="1195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87824" y="1289786"/>
            <a:ext cx="1195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JSI Ljubljana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00774" y="1289786"/>
            <a:ext cx="1195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08886" y="1289786"/>
            <a:ext cx="1195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13008" y="1289786"/>
            <a:ext cx="1195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69126" y="1289786"/>
            <a:ext cx="119536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153454" y="4816437"/>
            <a:ext cx="0" cy="1926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20272" y="3264199"/>
            <a:ext cx="936104" cy="553998"/>
          </a:xfrm>
          <a:prstGeom prst="rect">
            <a:avLst/>
          </a:prstGeom>
          <a:solidFill>
            <a:srgbClr val="33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Petal locators and closeouts machining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2040" y="2112071"/>
            <a:ext cx="1072313" cy="246221"/>
          </a:xfrm>
          <a:prstGeom prst="rect">
            <a:avLst/>
          </a:prstGeom>
          <a:solidFill>
            <a:srgbClr val="33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 bending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32040" y="3264199"/>
            <a:ext cx="1072313" cy="400110"/>
          </a:xfrm>
          <a:prstGeom prst="rect">
            <a:avLst/>
          </a:prstGeom>
          <a:solidFill>
            <a:srgbClr val="33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and He leak tests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84168" y="2832151"/>
            <a:ext cx="1072313" cy="400110"/>
          </a:xfrm>
          <a:prstGeom prst="rect">
            <a:avLst/>
          </a:prstGeom>
          <a:solidFill>
            <a:srgbClr val="33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Machining of foam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13395" y="3872201"/>
            <a:ext cx="1072313" cy="400110"/>
          </a:xfrm>
          <a:prstGeom prst="rect">
            <a:avLst/>
          </a:prstGeom>
          <a:solidFill>
            <a:srgbClr val="33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Machining of C-channels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32040" y="2544119"/>
            <a:ext cx="1072313" cy="553998"/>
          </a:xfrm>
          <a:prstGeom prst="rect">
            <a:avLst/>
          </a:prstGeom>
          <a:solidFill>
            <a:srgbClr val="33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 connectors and E breaks vacuum brazing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468196" y="2351517"/>
            <a:ext cx="0" cy="1926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468196" y="3121539"/>
            <a:ext cx="1" cy="1426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732240" y="3228064"/>
            <a:ext cx="0" cy="540191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851921" y="3768255"/>
            <a:ext cx="288031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2699794" y="3768255"/>
            <a:ext cx="115066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699794" y="3623025"/>
            <a:ext cx="223224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707816" y="4166634"/>
            <a:ext cx="520055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452320" y="3818197"/>
            <a:ext cx="0" cy="22320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705140" y="4045592"/>
            <a:ext cx="47471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220072" y="1919469"/>
            <a:ext cx="0" cy="1926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72200" y="1928304"/>
            <a:ext cx="0" cy="8928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452320" y="1905110"/>
            <a:ext cx="0" cy="13590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366807" y="1896047"/>
            <a:ext cx="0" cy="19761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865713" y="5160655"/>
            <a:ext cx="1856593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721792" y="5157312"/>
            <a:ext cx="0" cy="10800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059832" y="2904159"/>
            <a:ext cx="864096" cy="400110"/>
          </a:xfrm>
          <a:prstGeom prst="rect">
            <a:avLst/>
          </a:prstGeom>
          <a:solidFill>
            <a:srgbClr val="66CC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test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Arrow Connector 64"/>
          <p:cNvCxnSpPr>
            <a:endCxn id="64" idx="1"/>
          </p:cNvCxnSpPr>
          <p:nvPr/>
        </p:nvCxnSpPr>
        <p:spPr>
          <a:xfrm>
            <a:off x="2691985" y="3081583"/>
            <a:ext cx="36784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2704694" y="3498033"/>
            <a:ext cx="79450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1843</Words>
  <Application>Microsoft Office PowerPoint</Application>
  <PresentationFormat>On-screen Show (4:3)</PresentationFormat>
  <Paragraphs>365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Petal cores and module-on-core mounting</vt:lpstr>
      <vt:lpstr>Petal core concept</vt:lpstr>
      <vt:lpstr>Latest petal core design (Feb 2017)</vt:lpstr>
      <vt:lpstr>Core manufacture tools</vt:lpstr>
      <vt:lpstr>Current manufacture steps + infrastructure</vt:lpstr>
      <vt:lpstr>Rough FTE time estimates per core</vt:lpstr>
      <vt:lpstr>Some pics</vt:lpstr>
      <vt:lpstr>Remarks</vt:lpstr>
      <vt:lpstr>Core production flow at DESY</vt:lpstr>
      <vt:lpstr>DESY HH ITk Schedule</vt:lpstr>
      <vt:lpstr>Specs and QC</vt:lpstr>
      <vt:lpstr>Industrial approach: Scientifica</vt:lpstr>
      <vt:lpstr>Available cores and summary</vt:lpstr>
      <vt:lpstr>EC module-on-core (I)</vt:lpstr>
      <vt:lpstr>EC module-on-core (II)</vt:lpstr>
      <vt:lpstr>Slide 16</vt:lpstr>
      <vt:lpstr>Petal Coordinate System</vt:lpstr>
      <vt:lpstr>Sensor Coordinate System</vt:lpstr>
      <vt:lpstr>Modules on Petal</vt:lpstr>
      <vt:lpstr>Modules on Petal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Sergio</dc:creator>
  <cp:lastModifiedBy>Sergio Samsung</cp:lastModifiedBy>
  <cp:revision>1766</cp:revision>
  <dcterms:created xsi:type="dcterms:W3CDTF">2011-11-29T19:28:01Z</dcterms:created>
  <dcterms:modified xsi:type="dcterms:W3CDTF">2017-03-03T06:45:56Z</dcterms:modified>
</cp:coreProperties>
</file>