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40"/>
  </p:notesMasterIdLst>
  <p:sldIdLst>
    <p:sldId id="258" r:id="rId2"/>
    <p:sldId id="387" r:id="rId3"/>
    <p:sldId id="552" r:id="rId4"/>
    <p:sldId id="526" r:id="rId5"/>
    <p:sldId id="495" r:id="rId6"/>
    <p:sldId id="543" r:id="rId7"/>
    <p:sldId id="499" r:id="rId8"/>
    <p:sldId id="559" r:id="rId9"/>
    <p:sldId id="558" r:id="rId10"/>
    <p:sldId id="557" r:id="rId11"/>
    <p:sldId id="462" r:id="rId12"/>
    <p:sldId id="560" r:id="rId13"/>
    <p:sldId id="554" r:id="rId14"/>
    <p:sldId id="501" r:id="rId15"/>
    <p:sldId id="547" r:id="rId16"/>
    <p:sldId id="548" r:id="rId17"/>
    <p:sldId id="549" r:id="rId18"/>
    <p:sldId id="475" r:id="rId19"/>
    <p:sldId id="478" r:id="rId20"/>
    <p:sldId id="479" r:id="rId21"/>
    <p:sldId id="480" r:id="rId22"/>
    <p:sldId id="481" r:id="rId23"/>
    <p:sldId id="556" r:id="rId24"/>
    <p:sldId id="510" r:id="rId25"/>
    <p:sldId id="508" r:id="rId26"/>
    <p:sldId id="506" r:id="rId27"/>
    <p:sldId id="555" r:id="rId28"/>
    <p:sldId id="492" r:id="rId29"/>
    <p:sldId id="561" r:id="rId30"/>
    <p:sldId id="490" r:id="rId31"/>
    <p:sldId id="509" r:id="rId32"/>
    <p:sldId id="518" r:id="rId33"/>
    <p:sldId id="469" r:id="rId34"/>
    <p:sldId id="470" r:id="rId35"/>
    <p:sldId id="471" r:id="rId36"/>
    <p:sldId id="486" r:id="rId37"/>
    <p:sldId id="493" r:id="rId38"/>
    <p:sldId id="553" r:id="rId39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4EF"/>
    <a:srgbClr val="0383ED"/>
    <a:srgbClr val="EDEDFF"/>
    <a:srgbClr val="FFE1C3"/>
    <a:srgbClr val="FFFF00"/>
    <a:srgbClr val="CC6600"/>
    <a:srgbClr val="FCD5B5"/>
    <a:srgbClr val="FF9900"/>
    <a:srgbClr val="FFC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5411" autoAdjust="0"/>
  </p:normalViewPr>
  <p:slideViewPr>
    <p:cSldViewPr>
      <p:cViewPr varScale="1">
        <p:scale>
          <a:sx n="83" d="100"/>
          <a:sy n="83" d="100"/>
        </p:scale>
        <p:origin x="161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B8BC050-7B7F-4C00-A21E-01D3B012C01D}" type="datetimeFigureOut">
              <a:rPr lang="en-US" smtClean="0"/>
              <a:pPr/>
              <a:t>5/14/2017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EAAC09E-DA34-430C-9F8E-906415095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F8B980-B458-424C-8244-CE6BCF957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90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B980-B458-424C-8244-CE6BCF957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5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B980-B458-424C-8244-CE6BCF957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09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50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B980-B458-424C-8244-CE6BCF957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6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7F8B980-B458-424C-8244-CE6BCF957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88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B980-B458-424C-8244-CE6BCF957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9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B980-B458-424C-8244-CE6BCF957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8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B980-B458-424C-8244-CE6BCF957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B980-B458-424C-8244-CE6BCF957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0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F8B980-B458-424C-8244-CE6BCF957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512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F8B980-B458-424C-8244-CE6BCF957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073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F8B980-B458-424C-8244-CE6BCF957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0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609600"/>
            <a:ext cx="7848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Fermi-LAT </a:t>
            </a:r>
            <a:r>
              <a:rPr lang="en-US" sz="6000" b="1" dirty="0" smtClean="0">
                <a:solidFill>
                  <a:srgbClr val="FF0000"/>
                </a:solidFill>
              </a:rPr>
              <a:t>&amp; </a:t>
            </a:r>
            <a:r>
              <a:rPr lang="en-US" sz="6000" b="1" dirty="0" err="1">
                <a:solidFill>
                  <a:srgbClr val="FF0000"/>
                </a:solidFill>
              </a:rPr>
              <a:t>NuSTAR</a:t>
            </a:r>
            <a:r>
              <a:rPr lang="en-US" sz="6000" b="1" dirty="0">
                <a:solidFill>
                  <a:srgbClr val="FF0000"/>
                </a:solidFill>
              </a:rPr>
              <a:t> as 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r>
              <a:rPr lang="en-US" sz="6000" b="1" dirty="0" smtClean="0">
                <a:solidFill>
                  <a:srgbClr val="FF0000"/>
                </a:solidFill>
              </a:rPr>
              <a:t>Stellar </a:t>
            </a:r>
            <a:r>
              <a:rPr lang="en-US" sz="6000" b="1" dirty="0" err="1" smtClean="0">
                <a:solidFill>
                  <a:srgbClr val="FF0000"/>
                </a:solidFill>
              </a:rPr>
              <a:t>Axionscopes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" y="4350735"/>
            <a:ext cx="3714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Maurizio Giannotti,</a:t>
            </a:r>
          </a:p>
          <a:p>
            <a:r>
              <a:rPr lang="en-US" sz="2800" dirty="0" smtClean="0"/>
              <a:t>Barry University (FL)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84332" y="4827789"/>
            <a:ext cx="843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13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Patras</a:t>
            </a:r>
            <a:r>
              <a:rPr lang="en-US" sz="2000" b="1" dirty="0">
                <a:solidFill>
                  <a:srgbClr val="FF0000"/>
                </a:solidFill>
              </a:rPr>
              <a:t> Workshop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r"/>
            <a:r>
              <a:rPr lang="en-US" sz="2000" b="1" dirty="0" smtClean="0">
                <a:solidFill>
                  <a:srgbClr val="002060"/>
                </a:solidFill>
              </a:rPr>
              <a:t>on </a:t>
            </a:r>
            <a:r>
              <a:rPr lang="en-US" sz="2000" b="1" dirty="0" err="1" smtClean="0">
                <a:solidFill>
                  <a:srgbClr val="002060"/>
                </a:solidFill>
              </a:rPr>
              <a:t>Axions</a:t>
            </a:r>
            <a:r>
              <a:rPr lang="en-US" sz="2000" b="1" dirty="0">
                <a:solidFill>
                  <a:srgbClr val="002060"/>
                </a:solidFill>
              </a:rPr>
              <a:t>, WIMPs and WISPs,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r"/>
            <a:r>
              <a:rPr lang="en-US" sz="2000" b="1" dirty="0">
                <a:solidFill>
                  <a:srgbClr val="002060"/>
                </a:solidFill>
              </a:rPr>
              <a:t>May  </a:t>
            </a:r>
            <a:r>
              <a:rPr lang="en-US" sz="2000" b="1" dirty="0" smtClean="0">
                <a:solidFill>
                  <a:srgbClr val="002060"/>
                </a:solidFill>
              </a:rPr>
              <a:t>14-19, </a:t>
            </a:r>
          </a:p>
          <a:p>
            <a:pPr algn="r"/>
            <a:r>
              <a:rPr lang="en-US" sz="2000" b="1" dirty="0">
                <a:solidFill>
                  <a:srgbClr val="002060"/>
                </a:solidFill>
              </a:rPr>
              <a:t>Thessaloniki, Greece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7037" y="308616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p:sp>
        <p:nvSpPr>
          <p:cNvPr id="12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u="sng" dirty="0">
                <a:solidFill>
                  <a:srgbClr val="C00000"/>
                </a:solidFill>
              </a:rPr>
              <a:t>The </a:t>
            </a:r>
            <a:r>
              <a:rPr lang="en-US" sz="3200" u="sng" dirty="0" smtClean="0">
                <a:solidFill>
                  <a:srgbClr val="C00000"/>
                </a:solidFill>
              </a:rPr>
              <a:t>present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Fermi-LAT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2" name="Picture 2" descr="https://www.slac.stanford.edu/exp/glast/groups/canda/lat_Performance_files/gAeffEnergyTotalFB_10MeV_LowEner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" y="3864711"/>
            <a:ext cx="4067175" cy="27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135" y="3864712"/>
            <a:ext cx="3651579" cy="276404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553200" y="643313"/>
            <a:ext cx="2504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Pass </a:t>
            </a:r>
            <a:r>
              <a:rPr lang="en-US" sz="1400" dirty="0">
                <a:solidFill>
                  <a:srgbClr val="C00000"/>
                </a:solidFill>
              </a:rPr>
              <a:t>8: </a:t>
            </a:r>
            <a:r>
              <a:rPr lang="en-US" sz="1400" dirty="0" smtClean="0">
                <a:solidFill>
                  <a:srgbClr val="C00000"/>
                </a:solidFill>
              </a:rPr>
              <a:t>W</a:t>
            </a:r>
            <a:r>
              <a:rPr lang="en-US" sz="1400" dirty="0">
                <a:solidFill>
                  <a:srgbClr val="C00000"/>
                </a:solidFill>
              </a:rPr>
              <a:t>. Atwood et al</a:t>
            </a:r>
            <a:r>
              <a:rPr lang="en-US" sz="1400" dirty="0" smtClean="0">
                <a:solidFill>
                  <a:srgbClr val="C00000"/>
                </a:solidFill>
              </a:rPr>
              <a:t>. arXiv:1303.3514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r>
              <a:rPr lang="en-US" sz="1400" dirty="0" smtClean="0">
                <a:solidFill>
                  <a:srgbClr val="C00000"/>
                </a:solidFill>
              </a:rPr>
              <a:t>M</a:t>
            </a:r>
            <a:r>
              <a:rPr lang="en-US" sz="1400" dirty="0">
                <a:solidFill>
                  <a:srgbClr val="C00000"/>
                </a:solidFill>
              </a:rPr>
              <a:t>. </a:t>
            </a:r>
            <a:r>
              <a:rPr lang="en-US" sz="1400" dirty="0" smtClean="0">
                <a:solidFill>
                  <a:srgbClr val="C00000"/>
                </a:solidFill>
              </a:rPr>
              <a:t>Ackermann</a:t>
            </a:r>
            <a:r>
              <a:rPr lang="en-US" sz="1400" dirty="0">
                <a:solidFill>
                  <a:srgbClr val="C00000"/>
                </a:solidFill>
              </a:rPr>
              <a:t> et al. </a:t>
            </a:r>
            <a:r>
              <a:rPr lang="en-US" sz="1400" dirty="0" err="1">
                <a:solidFill>
                  <a:srgbClr val="C00000"/>
                </a:solidFill>
              </a:rPr>
              <a:t>Astrophys.J.Suppl</a:t>
            </a:r>
            <a:r>
              <a:rPr lang="en-US" sz="1400" dirty="0">
                <a:solidFill>
                  <a:srgbClr val="C00000"/>
                </a:solidFill>
              </a:rPr>
              <a:t>. 203 (2012)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381000" y="10022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event level analysis: Pass 8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691357"/>
              </p:ext>
            </p:extLst>
          </p:nvPr>
        </p:nvGraphicFramePr>
        <p:xfrm>
          <a:off x="457200" y="1780282"/>
          <a:ext cx="5342844" cy="1648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1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558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range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MeV - over 300 GeV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141"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 Area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</a:t>
                      </a:r>
                      <a:r>
                        <a:rPr lang="en-US" baseline="30000" dirty="0" smtClean="0"/>
                        <a:t>2 </a:t>
                      </a:r>
                      <a:r>
                        <a:rPr lang="en-US" baseline="0" dirty="0" smtClean="0"/>
                        <a:t>for </a:t>
                      </a:r>
                      <a:r>
                        <a:rPr lang="en-US" dirty="0" smtClean="0"/>
                        <a:t>E &gt; 1 GeV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0.3 m</a:t>
                      </a:r>
                      <a:r>
                        <a:rPr lang="en-US" baseline="30000" dirty="0" smtClean="0"/>
                        <a:t>2 </a:t>
                      </a:r>
                      <a:r>
                        <a:rPr lang="en-US" dirty="0" smtClean="0"/>
                        <a:t>@ 50 MeV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141">
                <a:tc>
                  <a:txBody>
                    <a:bodyPr/>
                    <a:lstStyle/>
                    <a:p>
                      <a:r>
                        <a:rPr lang="en-US" dirty="0" smtClean="0"/>
                        <a:t>Point Spread Function (PSF)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0.8° @ 1 GeV</a:t>
                      </a:r>
                    </a:p>
                    <a:p>
                      <a:r>
                        <a:rPr lang="en-US" dirty="0" smtClean="0"/>
                        <a:t>11° @ 50 MeV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4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32" y="1055914"/>
            <a:ext cx="3887450" cy="2924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066800"/>
            <a:ext cx="3851172" cy="2915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3201" y="2046514"/>
            <a:ext cx="128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 panose="05050102010706020507" pitchFamily="18" charset="2"/>
              </a:rPr>
              <a:t>-flux</a:t>
            </a:r>
          </a:p>
          <a:p>
            <a:r>
              <a:rPr lang="en-US" sz="1200" dirty="0" smtClean="0">
                <a:sym typeface="Symbol" panose="05050102010706020507" pitchFamily="18" charset="2"/>
              </a:rPr>
              <a:t>(arbitrary normalization)</a:t>
            </a:r>
            <a:endParaRPr lang="en-US" sz="1200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2783122" y="2369680"/>
            <a:ext cx="300079" cy="148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02722" y="1589314"/>
            <a:ext cx="128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 panose="05050102010706020507" pitchFamily="18" charset="2"/>
              </a:rPr>
              <a:t>-flux</a:t>
            </a:r>
          </a:p>
          <a:p>
            <a:r>
              <a:rPr lang="en-US" sz="1200" dirty="0" smtClean="0">
                <a:sym typeface="Symbol" panose="05050102010706020507" pitchFamily="18" charset="2"/>
              </a:rPr>
              <a:t>(arbitrary normalization)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6902643" y="1912480"/>
            <a:ext cx="300079" cy="148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343241">
            <a:off x="2765579" y="1635513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Fermi-LAT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536163">
            <a:off x="5496884" y="1663982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Fermi-LAT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u="sng" dirty="0">
                <a:solidFill>
                  <a:srgbClr val="C00000"/>
                </a:solidFill>
              </a:rPr>
              <a:t>The present</a:t>
            </a:r>
            <a:r>
              <a:rPr lang="en-US" sz="3200" dirty="0">
                <a:solidFill>
                  <a:srgbClr val="C00000"/>
                </a:solidFill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Fermi-LAT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89586" y="4267200"/>
            <a:ext cx="3186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Fermi-LAT</a:t>
            </a:r>
            <a:r>
              <a:rPr lang="en-US" dirty="0" smtClean="0"/>
              <a:t> averaged over the expected </a:t>
            </a:r>
            <a:r>
              <a:rPr lang="en-US" dirty="0"/>
              <a:t>SN </a:t>
            </a:r>
            <a:r>
              <a:rPr lang="en-US" dirty="0" smtClean="0"/>
              <a:t>spectrum </a:t>
            </a:r>
            <a:r>
              <a:rPr lang="en-US" dirty="0" smtClean="0">
                <a:solidFill>
                  <a:srgbClr val="0383ED"/>
                </a:solidFill>
              </a:rPr>
              <a:t>50 MeV&lt;E&lt;500 MeV</a:t>
            </a:r>
          </a:p>
          <a:p>
            <a:endParaRPr lang="en-US" sz="3200" dirty="0"/>
          </a:p>
          <a:p>
            <a:r>
              <a:rPr lang="en-US" dirty="0" smtClean="0">
                <a:solidFill>
                  <a:srgbClr val="C00000"/>
                </a:solidFill>
              </a:rPr>
              <a:t>GRS on the SMM</a:t>
            </a:r>
            <a:r>
              <a:rPr lang="en-US" dirty="0" smtClean="0"/>
              <a:t>, </a:t>
            </a:r>
          </a:p>
          <a:p>
            <a:r>
              <a:rPr lang="en-US" dirty="0" smtClean="0">
                <a:solidFill>
                  <a:srgbClr val="0383ED"/>
                </a:solidFill>
              </a:rPr>
              <a:t>10 MeV&lt;E&lt;100 </a:t>
            </a:r>
            <a:r>
              <a:rPr lang="en-US" dirty="0">
                <a:solidFill>
                  <a:srgbClr val="0383ED"/>
                </a:solidFill>
              </a:rPr>
              <a:t>MeV</a:t>
            </a:r>
          </a:p>
          <a:p>
            <a:endParaRPr lang="en-US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629400" y="5589960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+mj-lt"/>
              </a:rPr>
              <a:t>D. J. 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Forrest et. al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., Solar Phys. 65, 15 (1980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) </a:t>
            </a:r>
            <a:endParaRPr lang="en-US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31686" y="4372814"/>
            <a:ext cx="2534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C00000"/>
                </a:solidFill>
              </a:rPr>
              <a:t>M. Meyer , </a:t>
            </a:r>
            <a:r>
              <a:rPr lang="en-US" sz="1200" u="sng" dirty="0">
                <a:solidFill>
                  <a:srgbClr val="C00000"/>
                </a:solidFill>
              </a:rPr>
              <a:t>M. G.</a:t>
            </a:r>
            <a:r>
              <a:rPr lang="en-US" sz="1200" dirty="0">
                <a:solidFill>
                  <a:srgbClr val="C00000"/>
                </a:solidFill>
              </a:rPr>
              <a:t>, A. </a:t>
            </a:r>
            <a:r>
              <a:rPr lang="en-US" sz="1200" dirty="0" err="1">
                <a:solidFill>
                  <a:srgbClr val="C00000"/>
                </a:solidFill>
              </a:rPr>
              <a:t>Mirizzi</a:t>
            </a:r>
            <a:r>
              <a:rPr lang="en-US" sz="1200" dirty="0">
                <a:solidFill>
                  <a:srgbClr val="C00000"/>
                </a:solidFill>
              </a:rPr>
              <a:t>, J. Conrad, M. A. </a:t>
            </a:r>
            <a:r>
              <a:rPr lang="en-US" sz="1200" dirty="0" smtClean="0">
                <a:solidFill>
                  <a:srgbClr val="C00000"/>
                </a:solidFill>
              </a:rPr>
              <a:t>Sánchez-Conde</a:t>
            </a:r>
            <a:r>
              <a:rPr lang="en-US" sz="1200" dirty="0">
                <a:solidFill>
                  <a:srgbClr val="C00000"/>
                </a:solidFill>
              </a:rPr>
              <a:t>, </a:t>
            </a:r>
            <a:r>
              <a:rPr lang="en-US" sz="1200" dirty="0" err="1">
                <a:solidFill>
                  <a:srgbClr val="C00000"/>
                </a:solidFill>
              </a:rPr>
              <a:t>Phys.Rev.Lett</a:t>
            </a:r>
            <a:r>
              <a:rPr lang="en-US" sz="1200" dirty="0">
                <a:solidFill>
                  <a:srgbClr val="C00000"/>
                </a:solidFill>
              </a:rPr>
              <a:t>. 118 (2017</a:t>
            </a:r>
            <a:r>
              <a:rPr lang="en-US" sz="1200" dirty="0" smtClean="0">
                <a:solidFill>
                  <a:srgbClr val="C00000"/>
                </a:solidFill>
              </a:rPr>
              <a:t>)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4191000"/>
            <a:ext cx="5675399" cy="23229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091656" y="4328292"/>
            <a:ext cx="2063385" cy="726184"/>
            <a:chOff x="4091656" y="4328292"/>
            <a:chExt cx="2063385" cy="726184"/>
          </a:xfrm>
        </p:grpSpPr>
        <p:sp>
          <p:nvSpPr>
            <p:cNvPr id="25" name="TextBox 24"/>
            <p:cNvSpPr txBox="1"/>
            <p:nvPr/>
          </p:nvSpPr>
          <p:spPr>
            <a:xfrm>
              <a:off x="4091656" y="4328292"/>
              <a:ext cx="20633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</a:t>
              </a:r>
              <a:r>
                <a:rPr lang="en-US" dirty="0" err="1" smtClean="0"/>
                <a:t>A</a:t>
              </a:r>
              <a:r>
                <a:rPr lang="en-US" baseline="-25000" dirty="0" err="1" smtClean="0"/>
                <a:t>eff</a:t>
              </a:r>
              <a:r>
                <a:rPr lang="en-US" dirty="0" smtClean="0"/>
                <a:t>&gt;~5500 cm</a:t>
              </a:r>
              <a:r>
                <a:rPr lang="en-US" baseline="30000" dirty="0" smtClean="0"/>
                <a:t>2 </a:t>
              </a:r>
            </a:p>
            <a:p>
              <a:r>
                <a:rPr lang="en-US" i="1" dirty="0" smtClean="0"/>
                <a:t>F</a:t>
              </a:r>
              <a:r>
                <a:rPr lang="en-US" baseline="-25000" dirty="0" smtClean="0">
                  <a:sym typeface="Symbol" panose="05050102010706020507" pitchFamily="18" charset="2"/>
                </a:rPr>
                <a:t></a:t>
              </a:r>
              <a:r>
                <a:rPr lang="en-US" dirty="0" smtClean="0">
                  <a:sym typeface="Symbol" panose="05050102010706020507" pitchFamily="18" charset="2"/>
                </a:rPr>
                <a:t>    </a:t>
              </a:r>
              <a:r>
                <a:rPr lang="en-US" dirty="0" smtClean="0"/>
                <a:t>10</a:t>
              </a:r>
              <a:r>
                <a:rPr lang="en-US" baseline="30000" dirty="0" smtClean="0"/>
                <a:t>-3</a:t>
              </a:r>
              <a:r>
                <a:rPr lang="en-US" dirty="0" smtClean="0"/>
                <a:t> </a:t>
              </a:r>
              <a:r>
                <a:rPr lang="en-US" dirty="0" smtClean="0">
                  <a:sym typeface="Symbol" panose="05050102010706020507" pitchFamily="18" charset="2"/>
                </a:rPr>
                <a:t> </a:t>
              </a:r>
              <a:r>
                <a:rPr lang="en-US" dirty="0" smtClean="0"/>
                <a:t>cm</a:t>
              </a:r>
              <a:r>
                <a:rPr lang="en-US" baseline="30000" dirty="0" smtClean="0"/>
                <a:t>-2</a:t>
              </a:r>
              <a:r>
                <a:rPr lang="en-US" dirty="0" smtClean="0"/>
                <a:t>   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336896" y="4562764"/>
              <a:ext cx="392284" cy="491712"/>
              <a:chOff x="4336896" y="3657600"/>
              <a:chExt cx="392284" cy="49171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336896" y="3657600"/>
                <a:ext cx="3113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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340932" y="3779980"/>
                <a:ext cx="388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~ 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091656" y="5514878"/>
            <a:ext cx="1976823" cy="721854"/>
            <a:chOff x="4091656" y="5514878"/>
            <a:chExt cx="1976823" cy="721854"/>
          </a:xfrm>
        </p:grpSpPr>
        <p:sp>
          <p:nvSpPr>
            <p:cNvPr id="30" name="TextBox 29"/>
            <p:cNvSpPr txBox="1"/>
            <p:nvPr/>
          </p:nvSpPr>
          <p:spPr>
            <a:xfrm>
              <a:off x="4091656" y="5514878"/>
              <a:ext cx="19768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&lt;</a:t>
              </a:r>
              <a:r>
                <a:rPr lang="en-US" dirty="0" err="1">
                  <a:solidFill>
                    <a:prstClr val="black"/>
                  </a:solidFill>
                </a:rPr>
                <a:t>A</a:t>
              </a:r>
              <a:r>
                <a:rPr lang="en-US" baseline="-25000" dirty="0" err="1">
                  <a:solidFill>
                    <a:prstClr val="black"/>
                  </a:solidFill>
                </a:rPr>
                <a:t>eff</a:t>
              </a:r>
              <a:r>
                <a:rPr lang="en-US" dirty="0" smtClean="0">
                  <a:solidFill>
                    <a:prstClr val="black"/>
                  </a:solidFill>
                </a:rPr>
                <a:t>&gt;</a:t>
              </a:r>
              <a:r>
                <a:rPr lang="en-US" dirty="0" smtClean="0"/>
                <a:t> &lt;100 </a:t>
              </a:r>
              <a:r>
                <a:rPr lang="en-US" dirty="0">
                  <a:solidFill>
                    <a:prstClr val="black"/>
                  </a:solidFill>
                </a:rPr>
                <a:t>cm</a:t>
              </a:r>
              <a:r>
                <a:rPr lang="en-US" baseline="30000" dirty="0">
                  <a:solidFill>
                    <a:prstClr val="black"/>
                  </a:solidFill>
                </a:rPr>
                <a:t>2 </a:t>
              </a:r>
              <a:endParaRPr lang="en-US" baseline="30000" dirty="0" smtClean="0">
                <a:solidFill>
                  <a:prstClr val="black"/>
                </a:solidFill>
              </a:endParaRPr>
            </a:p>
            <a:p>
              <a:r>
                <a:rPr lang="en-US" i="1" dirty="0" smtClean="0">
                  <a:solidFill>
                    <a:prstClr val="black"/>
                  </a:solidFill>
                </a:rPr>
                <a:t>F</a:t>
              </a:r>
              <a:r>
                <a:rPr lang="en-US" baseline="-25000" dirty="0">
                  <a:solidFill>
                    <a:prstClr val="black"/>
                  </a:solidFill>
                  <a:sym typeface="Symbol" panose="05050102010706020507" pitchFamily="18" charset="2"/>
                </a:rPr>
                <a:t></a:t>
              </a:r>
              <a:r>
                <a:rPr lang="en-US" dirty="0">
                  <a:solidFill>
                    <a:prstClr val="black"/>
                  </a:solidFill>
                  <a:sym typeface="Symbol" panose="05050102010706020507" pitchFamily="18" charset="2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</a:rPr>
                <a:t>    0.6 </a:t>
              </a:r>
              <a:r>
                <a:rPr lang="en-US" dirty="0">
                  <a:solidFill>
                    <a:prstClr val="black"/>
                  </a:solidFill>
                  <a:sym typeface="Symbol" panose="05050102010706020507" pitchFamily="18" charset="2"/>
                </a:rPr>
                <a:t> </a:t>
              </a:r>
              <a:r>
                <a:rPr lang="en-US" dirty="0">
                  <a:solidFill>
                    <a:prstClr val="black"/>
                  </a:solidFill>
                </a:rPr>
                <a:t>cm</a:t>
              </a:r>
              <a:r>
                <a:rPr lang="en-US" baseline="30000" dirty="0">
                  <a:solidFill>
                    <a:prstClr val="black"/>
                  </a:solidFill>
                </a:rPr>
                <a:t>-2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  <a:endParaRPr lang="en-US" baseline="300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43400" y="5745020"/>
              <a:ext cx="392284" cy="491712"/>
              <a:chOff x="4336896" y="3657600"/>
              <a:chExt cx="392284" cy="49171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36896" y="3657600"/>
                <a:ext cx="3113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</a:t>
                </a: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40932" y="3779980"/>
                <a:ext cx="388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~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88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32" y="1055914"/>
            <a:ext cx="3887450" cy="2924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066800"/>
            <a:ext cx="3851172" cy="2915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3201" y="2046514"/>
            <a:ext cx="128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 panose="05050102010706020507" pitchFamily="18" charset="2"/>
              </a:rPr>
              <a:t>-flux</a:t>
            </a:r>
          </a:p>
          <a:p>
            <a:r>
              <a:rPr lang="en-US" sz="1200" dirty="0" smtClean="0">
                <a:sym typeface="Symbol" panose="05050102010706020507" pitchFamily="18" charset="2"/>
              </a:rPr>
              <a:t>(arbitrary normalization)</a:t>
            </a:r>
            <a:endParaRPr lang="en-US" sz="1200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2783122" y="2369680"/>
            <a:ext cx="300079" cy="148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02722" y="1589314"/>
            <a:ext cx="128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 panose="05050102010706020507" pitchFamily="18" charset="2"/>
              </a:rPr>
              <a:t>-flux</a:t>
            </a:r>
          </a:p>
          <a:p>
            <a:r>
              <a:rPr lang="en-US" sz="1200" dirty="0" smtClean="0">
                <a:sym typeface="Symbol" panose="05050102010706020507" pitchFamily="18" charset="2"/>
              </a:rPr>
              <a:t>(arbitrary normalization)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6902643" y="1912480"/>
            <a:ext cx="300079" cy="148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343241">
            <a:off x="2765579" y="1635513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Fermi-LAT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536163">
            <a:off x="5496884" y="1663982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Fermi-LAT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u="sng" dirty="0">
                <a:solidFill>
                  <a:srgbClr val="C00000"/>
                </a:solidFill>
              </a:rPr>
              <a:t>The present</a:t>
            </a:r>
            <a:r>
              <a:rPr lang="en-US" sz="3200" dirty="0">
                <a:solidFill>
                  <a:srgbClr val="C00000"/>
                </a:solidFill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Fermi-LAT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89586" y="4267200"/>
            <a:ext cx="3186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Fermi-LAT</a:t>
            </a:r>
            <a:r>
              <a:rPr lang="en-US" dirty="0" smtClean="0"/>
              <a:t> averaged over the expected </a:t>
            </a:r>
            <a:r>
              <a:rPr lang="en-US" dirty="0"/>
              <a:t>SN </a:t>
            </a:r>
            <a:r>
              <a:rPr lang="en-US" dirty="0" smtClean="0"/>
              <a:t>spectrum </a:t>
            </a:r>
            <a:r>
              <a:rPr lang="en-US" dirty="0" smtClean="0">
                <a:solidFill>
                  <a:srgbClr val="0383ED"/>
                </a:solidFill>
              </a:rPr>
              <a:t>50 MeV&lt;E&lt;500 MeV</a:t>
            </a:r>
          </a:p>
          <a:p>
            <a:endParaRPr lang="en-US" sz="3200" dirty="0"/>
          </a:p>
          <a:p>
            <a:r>
              <a:rPr lang="en-US" dirty="0" smtClean="0">
                <a:solidFill>
                  <a:srgbClr val="C00000"/>
                </a:solidFill>
              </a:rPr>
              <a:t>GRS on the SMM</a:t>
            </a:r>
            <a:r>
              <a:rPr lang="en-US" dirty="0" smtClean="0"/>
              <a:t>, </a:t>
            </a:r>
          </a:p>
          <a:p>
            <a:r>
              <a:rPr lang="en-US" dirty="0" smtClean="0">
                <a:solidFill>
                  <a:srgbClr val="0383ED"/>
                </a:solidFill>
              </a:rPr>
              <a:t>10 MeV&lt;E&lt;100 </a:t>
            </a:r>
            <a:r>
              <a:rPr lang="en-US" dirty="0">
                <a:solidFill>
                  <a:srgbClr val="0383ED"/>
                </a:solidFill>
              </a:rPr>
              <a:t>MeV</a:t>
            </a:r>
          </a:p>
          <a:p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457200" y="4191000"/>
            <a:ext cx="5675399" cy="23229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091656" y="4328292"/>
            <a:ext cx="2063385" cy="726184"/>
            <a:chOff x="4091656" y="4328292"/>
            <a:chExt cx="2063385" cy="726184"/>
          </a:xfrm>
        </p:grpSpPr>
        <p:sp>
          <p:nvSpPr>
            <p:cNvPr id="25" name="TextBox 24"/>
            <p:cNvSpPr txBox="1"/>
            <p:nvPr/>
          </p:nvSpPr>
          <p:spPr>
            <a:xfrm>
              <a:off x="4091656" y="4328292"/>
              <a:ext cx="20633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</a:t>
              </a:r>
              <a:r>
                <a:rPr lang="en-US" dirty="0" err="1" smtClean="0"/>
                <a:t>A</a:t>
              </a:r>
              <a:r>
                <a:rPr lang="en-US" baseline="-25000" dirty="0" err="1" smtClean="0"/>
                <a:t>eff</a:t>
              </a:r>
              <a:r>
                <a:rPr lang="en-US" dirty="0" smtClean="0"/>
                <a:t>&gt;~5500 cm</a:t>
              </a:r>
              <a:r>
                <a:rPr lang="en-US" baseline="30000" dirty="0" smtClean="0"/>
                <a:t>2 </a:t>
              </a:r>
            </a:p>
            <a:p>
              <a:r>
                <a:rPr lang="en-US" i="1" dirty="0" smtClean="0"/>
                <a:t>F</a:t>
              </a:r>
              <a:r>
                <a:rPr lang="en-US" baseline="-25000" dirty="0" smtClean="0">
                  <a:sym typeface="Symbol" panose="05050102010706020507" pitchFamily="18" charset="2"/>
                </a:rPr>
                <a:t></a:t>
              </a:r>
              <a:r>
                <a:rPr lang="en-US" dirty="0" smtClean="0">
                  <a:sym typeface="Symbol" panose="05050102010706020507" pitchFamily="18" charset="2"/>
                </a:rPr>
                <a:t>    </a:t>
              </a:r>
              <a:r>
                <a:rPr lang="en-US" dirty="0" smtClean="0"/>
                <a:t>10</a:t>
              </a:r>
              <a:r>
                <a:rPr lang="en-US" baseline="30000" dirty="0" smtClean="0"/>
                <a:t>-3</a:t>
              </a:r>
              <a:r>
                <a:rPr lang="en-US" dirty="0" smtClean="0"/>
                <a:t> </a:t>
              </a:r>
              <a:r>
                <a:rPr lang="en-US" dirty="0" smtClean="0">
                  <a:sym typeface="Symbol" panose="05050102010706020507" pitchFamily="18" charset="2"/>
                </a:rPr>
                <a:t> </a:t>
              </a:r>
              <a:r>
                <a:rPr lang="en-US" dirty="0" smtClean="0"/>
                <a:t>cm</a:t>
              </a:r>
              <a:r>
                <a:rPr lang="en-US" baseline="30000" dirty="0" smtClean="0"/>
                <a:t>-2</a:t>
              </a:r>
              <a:r>
                <a:rPr lang="en-US" dirty="0" smtClean="0"/>
                <a:t>   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336896" y="4562764"/>
              <a:ext cx="392284" cy="491712"/>
              <a:chOff x="4336896" y="3657600"/>
              <a:chExt cx="392284" cy="49171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336896" y="3657600"/>
                <a:ext cx="3113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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340932" y="3779980"/>
                <a:ext cx="388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~ 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091656" y="5514878"/>
            <a:ext cx="1976823" cy="721854"/>
            <a:chOff x="4091656" y="5514878"/>
            <a:chExt cx="1976823" cy="721854"/>
          </a:xfrm>
        </p:grpSpPr>
        <p:sp>
          <p:nvSpPr>
            <p:cNvPr id="30" name="TextBox 29"/>
            <p:cNvSpPr txBox="1"/>
            <p:nvPr/>
          </p:nvSpPr>
          <p:spPr>
            <a:xfrm>
              <a:off x="4091656" y="5514878"/>
              <a:ext cx="19768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&lt;</a:t>
              </a:r>
              <a:r>
                <a:rPr lang="en-US" dirty="0" err="1">
                  <a:solidFill>
                    <a:prstClr val="black"/>
                  </a:solidFill>
                </a:rPr>
                <a:t>A</a:t>
              </a:r>
              <a:r>
                <a:rPr lang="en-US" baseline="-25000" dirty="0" err="1">
                  <a:solidFill>
                    <a:prstClr val="black"/>
                  </a:solidFill>
                </a:rPr>
                <a:t>eff</a:t>
              </a:r>
              <a:r>
                <a:rPr lang="en-US" dirty="0" smtClean="0">
                  <a:solidFill>
                    <a:prstClr val="black"/>
                  </a:solidFill>
                </a:rPr>
                <a:t>&gt;</a:t>
              </a:r>
              <a:r>
                <a:rPr lang="en-US" dirty="0" smtClean="0"/>
                <a:t> &lt;100 </a:t>
              </a:r>
              <a:r>
                <a:rPr lang="en-US" dirty="0">
                  <a:solidFill>
                    <a:prstClr val="black"/>
                  </a:solidFill>
                </a:rPr>
                <a:t>cm</a:t>
              </a:r>
              <a:r>
                <a:rPr lang="en-US" baseline="30000" dirty="0">
                  <a:solidFill>
                    <a:prstClr val="black"/>
                  </a:solidFill>
                </a:rPr>
                <a:t>2 </a:t>
              </a:r>
              <a:endParaRPr lang="en-US" baseline="30000" dirty="0" smtClean="0">
                <a:solidFill>
                  <a:prstClr val="black"/>
                </a:solidFill>
              </a:endParaRPr>
            </a:p>
            <a:p>
              <a:r>
                <a:rPr lang="en-US" i="1" dirty="0" smtClean="0">
                  <a:solidFill>
                    <a:prstClr val="black"/>
                  </a:solidFill>
                </a:rPr>
                <a:t>F</a:t>
              </a:r>
              <a:r>
                <a:rPr lang="en-US" baseline="-25000" dirty="0">
                  <a:solidFill>
                    <a:prstClr val="black"/>
                  </a:solidFill>
                  <a:sym typeface="Symbol" panose="05050102010706020507" pitchFamily="18" charset="2"/>
                </a:rPr>
                <a:t></a:t>
              </a:r>
              <a:r>
                <a:rPr lang="en-US" dirty="0">
                  <a:solidFill>
                    <a:prstClr val="black"/>
                  </a:solidFill>
                  <a:sym typeface="Symbol" panose="05050102010706020507" pitchFamily="18" charset="2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</a:rPr>
                <a:t>    0.6 </a:t>
              </a:r>
              <a:r>
                <a:rPr lang="en-US" dirty="0">
                  <a:solidFill>
                    <a:prstClr val="black"/>
                  </a:solidFill>
                  <a:sym typeface="Symbol" panose="05050102010706020507" pitchFamily="18" charset="2"/>
                </a:rPr>
                <a:t> </a:t>
              </a:r>
              <a:r>
                <a:rPr lang="en-US" dirty="0">
                  <a:solidFill>
                    <a:prstClr val="black"/>
                  </a:solidFill>
                </a:rPr>
                <a:t>cm</a:t>
              </a:r>
              <a:r>
                <a:rPr lang="en-US" baseline="30000" dirty="0">
                  <a:solidFill>
                    <a:prstClr val="black"/>
                  </a:solidFill>
                </a:rPr>
                <a:t>-2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  <a:endParaRPr lang="en-US" baseline="300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43400" y="5745020"/>
              <a:ext cx="392284" cy="491712"/>
              <a:chOff x="4336896" y="3657600"/>
              <a:chExt cx="392284" cy="49171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36896" y="3657600"/>
                <a:ext cx="3113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</a:t>
                </a: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40932" y="3779980"/>
                <a:ext cx="388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~ </a:t>
                </a:r>
                <a:endParaRPr lang="en-US" dirty="0"/>
              </a:p>
            </p:txBody>
          </p:sp>
        </p:grpSp>
      </p:grpSp>
      <p:sp>
        <p:nvSpPr>
          <p:cNvPr id="2" name="Rounded Rectangular Callout 1"/>
          <p:cNvSpPr/>
          <p:nvPr/>
        </p:nvSpPr>
        <p:spPr>
          <a:xfrm>
            <a:off x="6552523" y="4328292"/>
            <a:ext cx="2408376" cy="1608743"/>
          </a:xfrm>
          <a:prstGeom prst="wedgeRoundRectCallout">
            <a:avLst>
              <a:gd name="adj1" fmla="val -58381"/>
              <a:gd name="adj2" fmla="val -19146"/>
              <a:gd name="adj3" fmla="val 16667"/>
            </a:avLst>
          </a:prstGeom>
          <a:solidFill>
            <a:srgbClr val="F5F4EF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factor of ~5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improvement on </a:t>
            </a:r>
            <a:r>
              <a:rPr lang="en-US" sz="2000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g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56888" y="3980501"/>
            <a:ext cx="2538520" cy="28012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" y="2209800"/>
            <a:ext cx="6705600" cy="4198442"/>
            <a:chOff x="118670" y="1143000"/>
            <a:chExt cx="7806130" cy="49604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295400"/>
              <a:ext cx="6384692" cy="4038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667000" y="533630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-9</a:t>
              </a:r>
              <a:endParaRPr lang="en-US" baseline="300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6800" y="5336309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-10</a:t>
              </a:r>
              <a:endParaRPr lang="en-US" baseline="30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23398" y="5334000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-7</a:t>
              </a:r>
              <a:endParaRPr lang="en-US" baseline="30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23198" y="5334000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-8</a:t>
              </a:r>
              <a:endParaRPr lang="en-US" baseline="30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47398" y="5334000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-6</a:t>
              </a:r>
              <a:endParaRPr lang="en-US" baseline="30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88" y="5703332"/>
              <a:ext cx="10647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Bookman Old Style" panose="02050604050505020204" pitchFamily="18" charset="0"/>
                </a:rPr>
                <a:t>m</a:t>
              </a:r>
              <a:r>
                <a:rPr lang="en-US" sz="2000" i="1" baseline="-25000" dirty="0" smtClean="0">
                  <a:latin typeface="Bookman Old Style" panose="02050604050505020204" pitchFamily="18" charset="0"/>
                </a:rPr>
                <a:t>a</a:t>
              </a:r>
              <a:r>
                <a:rPr lang="en-US" sz="2000" dirty="0" smtClean="0">
                  <a:latin typeface="Bookman Old Style" panose="02050604050505020204" pitchFamily="18" charset="0"/>
                </a:rPr>
                <a:t> (eV)</a:t>
              </a:r>
              <a:endParaRPr lang="en-US" sz="2000" dirty="0">
                <a:latin typeface="Bookman Old Style" panose="0205060405050502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36" y="514933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-13</a:t>
              </a:r>
              <a:endParaRPr lang="en-US" baseline="30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36" y="381000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-12</a:t>
              </a:r>
              <a:endParaRPr lang="en-US" baseline="30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248233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-11</a:t>
              </a:r>
              <a:endParaRPr lang="en-US" baseline="30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114300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-10</a:t>
              </a:r>
              <a:endParaRPr lang="en-US" baseline="30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670" y="2482334"/>
              <a:ext cx="520074" cy="16346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i="1" dirty="0" err="1" smtClean="0">
                  <a:latin typeface="Bookman Old Style" panose="02050604050505020204" pitchFamily="18" charset="0"/>
                </a:rPr>
                <a:t>g</a:t>
              </a:r>
              <a:r>
                <a:rPr lang="en-US" sz="2000" i="1" baseline="-25000" dirty="0" err="1" smtClean="0">
                  <a:latin typeface="Bookman Old Style" panose="02050604050505020204" pitchFamily="18" charset="0"/>
                </a:rPr>
                <a:t>a</a:t>
              </a:r>
              <a:r>
                <a:rPr lang="en-US" sz="2000" i="1" baseline="-25000" dirty="0" smtClean="0">
                  <a:latin typeface="Bookman Old Style" panose="02050604050505020204" pitchFamily="18" charset="0"/>
                  <a:sym typeface="Symbol" panose="05050102010706020507" pitchFamily="18" charset="2"/>
                </a:rPr>
                <a:t></a:t>
              </a:r>
              <a:r>
                <a:rPr lang="en-US" sz="2000" dirty="0" smtClean="0">
                  <a:latin typeface="Bookman Old Style" panose="02050604050505020204" pitchFamily="18" charset="0"/>
                </a:rPr>
                <a:t> (GeV</a:t>
              </a:r>
              <a:r>
                <a:rPr lang="en-US" sz="2000" baseline="30000" dirty="0" smtClean="0">
                  <a:latin typeface="Bookman Old Style" panose="02050604050505020204" pitchFamily="18" charset="0"/>
                </a:rPr>
                <a:t>-1</a:t>
              </a:r>
              <a:r>
                <a:rPr lang="en-US" sz="2000" dirty="0" smtClean="0">
                  <a:latin typeface="Bookman Old Style" panose="02050604050505020204" pitchFamily="18" charset="0"/>
                </a:rPr>
                <a:t>)</a:t>
              </a:r>
              <a:endParaRPr lang="en-US" sz="2000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7200" y="981670"/>
            <a:ext cx="7914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Background from </a:t>
            </a:r>
            <a:r>
              <a:rPr lang="en-US" dirty="0"/>
              <a:t>actual data (not simulations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Bins of 20 s </a:t>
            </a:r>
            <a:r>
              <a:rPr lang="en-US" dirty="0" smtClean="0"/>
              <a:t>(different </a:t>
            </a:r>
            <a:r>
              <a:rPr lang="en-US" dirty="0"/>
              <a:t>sizes don’t change results considerably</a:t>
            </a:r>
            <a:r>
              <a:rPr lang="en-US" dirty="0" smtClean="0"/>
              <a:t>) in a GTI of 1500s</a:t>
            </a:r>
            <a:endParaRPr lang="en-US" dirty="0"/>
          </a:p>
        </p:txBody>
      </p:sp>
      <p:sp>
        <p:nvSpPr>
          <p:cNvPr id="16" name="CustomShape 1"/>
          <p:cNvSpPr/>
          <p:nvPr/>
        </p:nvSpPr>
        <p:spPr>
          <a:xfrm>
            <a:off x="504824" y="152400"/>
            <a:ext cx="8105775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</a:rPr>
              <a:t>Fermi-LAT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as SN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axionscope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776" y="6426515"/>
            <a:ext cx="8017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C00000"/>
                </a:solidFill>
              </a:rPr>
              <a:t>M. Meyer , </a:t>
            </a:r>
            <a:r>
              <a:rPr lang="en-US" sz="1400" u="sng" dirty="0">
                <a:solidFill>
                  <a:srgbClr val="C00000"/>
                </a:solidFill>
              </a:rPr>
              <a:t>M. G.</a:t>
            </a:r>
            <a:r>
              <a:rPr lang="en-US" sz="1400" dirty="0">
                <a:solidFill>
                  <a:srgbClr val="C00000"/>
                </a:solidFill>
              </a:rPr>
              <a:t>, A. </a:t>
            </a:r>
            <a:r>
              <a:rPr lang="en-US" sz="1400" dirty="0" err="1">
                <a:solidFill>
                  <a:srgbClr val="C00000"/>
                </a:solidFill>
              </a:rPr>
              <a:t>Mirizzi</a:t>
            </a:r>
            <a:r>
              <a:rPr lang="en-US" sz="1400" dirty="0">
                <a:solidFill>
                  <a:srgbClr val="C00000"/>
                </a:solidFill>
              </a:rPr>
              <a:t>, J. Conrad, M. A. </a:t>
            </a:r>
            <a:r>
              <a:rPr lang="en-US" sz="1400" dirty="0" smtClean="0">
                <a:solidFill>
                  <a:srgbClr val="C00000"/>
                </a:solidFill>
              </a:rPr>
              <a:t>Sánchez-Conde</a:t>
            </a:r>
            <a:r>
              <a:rPr lang="en-US" sz="1400" dirty="0">
                <a:solidFill>
                  <a:srgbClr val="C00000"/>
                </a:solidFill>
              </a:rPr>
              <a:t>, </a:t>
            </a:r>
            <a:r>
              <a:rPr lang="en-US" sz="1400" dirty="0" err="1">
                <a:solidFill>
                  <a:srgbClr val="C00000"/>
                </a:solidFill>
              </a:rPr>
              <a:t>Phys.Rev.Lett</a:t>
            </a:r>
            <a:r>
              <a:rPr lang="en-US" sz="1400" dirty="0">
                <a:solidFill>
                  <a:srgbClr val="C00000"/>
                </a:solidFill>
              </a:rPr>
              <a:t>. 118 (2017</a:t>
            </a:r>
            <a:r>
              <a:rPr lang="en-US" sz="1400" dirty="0" smtClean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2338789"/>
            <a:ext cx="2057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/>
              <a:t>Most of the uncertainty is on the magnetic field. Shown case of </a:t>
            </a:r>
            <a:r>
              <a:rPr lang="en-US" sz="1600" dirty="0" err="1"/>
              <a:t>Jansson</a:t>
            </a:r>
            <a:r>
              <a:rPr lang="en-US" sz="1600" dirty="0"/>
              <a:t>-Farrar </a:t>
            </a:r>
            <a:r>
              <a:rPr lang="en-US" sz="1600" dirty="0" smtClean="0"/>
              <a:t>model. 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400" dirty="0" smtClean="0">
              <a:solidFill>
                <a:srgbClr val="C00000"/>
              </a:solidFill>
            </a:endParaRPr>
          </a:p>
          <a:p>
            <a:r>
              <a:rPr lang="en-US" sz="1400" dirty="0" smtClean="0">
                <a:solidFill>
                  <a:srgbClr val="C00000"/>
                </a:solidFill>
              </a:rPr>
              <a:t>R. </a:t>
            </a:r>
            <a:r>
              <a:rPr lang="en-US" sz="1400" dirty="0" err="1" smtClean="0">
                <a:solidFill>
                  <a:srgbClr val="C00000"/>
                </a:solidFill>
              </a:rPr>
              <a:t>Jansson</a:t>
            </a:r>
            <a:r>
              <a:rPr lang="en-US" sz="1400" dirty="0" smtClean="0">
                <a:solidFill>
                  <a:srgbClr val="C00000"/>
                </a:solidFill>
              </a:rPr>
              <a:t>, G. R. Farrar, </a:t>
            </a:r>
            <a:r>
              <a:rPr lang="en-US" sz="1400" dirty="0" err="1" smtClean="0">
                <a:solidFill>
                  <a:srgbClr val="C00000"/>
                </a:solidFill>
              </a:rPr>
              <a:t>Astrophys</a:t>
            </a:r>
            <a:r>
              <a:rPr lang="en-US" sz="1400" dirty="0" smtClean="0">
                <a:solidFill>
                  <a:srgbClr val="C00000"/>
                </a:solidFill>
              </a:rPr>
              <a:t>. J. 757, 14 (2012)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</a:rPr>
              <a:t>The </a:t>
            </a:r>
            <a:r>
              <a:rPr lang="en-US" sz="1600" dirty="0" err="1" smtClean="0">
                <a:solidFill>
                  <a:prstClr val="black"/>
                </a:solidFill>
              </a:rPr>
              <a:t>Pshirkov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model would give stronger bounds</a:t>
            </a:r>
          </a:p>
          <a:p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7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616413" y="1787918"/>
            <a:ext cx="25183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C00000"/>
                </a:solidFill>
              </a:rPr>
              <a:t>M. Meyer , </a:t>
            </a:r>
            <a:r>
              <a:rPr lang="en-US" sz="1400" u="sng" dirty="0">
                <a:solidFill>
                  <a:srgbClr val="C00000"/>
                </a:solidFill>
              </a:rPr>
              <a:t>M. G.</a:t>
            </a:r>
            <a:r>
              <a:rPr lang="en-US" sz="1400" dirty="0">
                <a:solidFill>
                  <a:srgbClr val="C00000"/>
                </a:solidFill>
              </a:rPr>
              <a:t>, A. </a:t>
            </a:r>
            <a:r>
              <a:rPr lang="en-US" sz="1400" dirty="0" err="1">
                <a:solidFill>
                  <a:srgbClr val="C00000"/>
                </a:solidFill>
              </a:rPr>
              <a:t>Mirizzi</a:t>
            </a:r>
            <a:r>
              <a:rPr lang="en-US" sz="1400" dirty="0">
                <a:solidFill>
                  <a:srgbClr val="C00000"/>
                </a:solidFill>
              </a:rPr>
              <a:t>, J. Conrad, M. A. </a:t>
            </a:r>
            <a:r>
              <a:rPr lang="en-US" sz="1400" dirty="0" smtClean="0">
                <a:solidFill>
                  <a:srgbClr val="C00000"/>
                </a:solidFill>
              </a:rPr>
              <a:t>Sánchez-Conde</a:t>
            </a:r>
            <a:r>
              <a:rPr lang="en-US" sz="1400" dirty="0">
                <a:solidFill>
                  <a:srgbClr val="C00000"/>
                </a:solidFill>
              </a:rPr>
              <a:t>, </a:t>
            </a:r>
            <a:r>
              <a:rPr lang="en-US" sz="1400" dirty="0" err="1">
                <a:solidFill>
                  <a:srgbClr val="C00000"/>
                </a:solidFill>
              </a:rPr>
              <a:t>Phys.Rev.Lett</a:t>
            </a:r>
            <a:r>
              <a:rPr lang="en-US" sz="1400" dirty="0">
                <a:solidFill>
                  <a:srgbClr val="C00000"/>
                </a:solidFill>
              </a:rPr>
              <a:t>. 118 (2017</a:t>
            </a:r>
            <a:r>
              <a:rPr lang="en-US" sz="1400" dirty="0" smtClean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87918"/>
            <a:ext cx="5562600" cy="4571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94051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Excellent potential to probe a very interesting region of the ALP parameter space!</a:t>
            </a:r>
            <a:endParaRPr lang="en-US" dirty="0"/>
          </a:p>
        </p:txBody>
      </p:sp>
      <p:sp>
        <p:nvSpPr>
          <p:cNvPr id="6" name="CustomShape 1"/>
          <p:cNvSpPr/>
          <p:nvPr/>
        </p:nvSpPr>
        <p:spPr>
          <a:xfrm>
            <a:off x="504824" y="152400"/>
            <a:ext cx="8105775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</a:rPr>
              <a:t>Fermi-LAT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and the Next 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galactic SN</a:t>
            </a:r>
          </a:p>
        </p:txBody>
      </p:sp>
    </p:spTree>
    <p:extLst>
      <p:ext uri="{BB962C8B-B14F-4D97-AF65-F5344CB8AC3E}">
        <p14:creationId xmlns:p14="http://schemas.microsoft.com/office/powerpoint/2010/main" val="5772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457200" y="152400"/>
            <a:ext cx="8420101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800" dirty="0">
                <a:solidFill>
                  <a:srgbClr val="C00000"/>
                </a:solidFill>
              </a:rPr>
              <a:t>Waiting for the next SN: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Betelgeuse and </a:t>
            </a:r>
            <a:r>
              <a:rPr lang="en-US" sz="2800" dirty="0" err="1" smtClean="0">
                <a:solidFill>
                  <a:srgbClr val="C00000"/>
                </a:solidFill>
                <a:latin typeface="+mj-lt"/>
              </a:rPr>
              <a:t>NuSTAR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7770" y="3427274"/>
            <a:ext cx="2554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ALPs are created through Primakoff and the photon flux is expected to be peaked at a few 10 keV.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04826" y="2971800"/>
            <a:ext cx="5206400" cy="3516128"/>
            <a:chOff x="504826" y="2960871"/>
            <a:chExt cx="5206400" cy="351612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826" y="2960871"/>
              <a:ext cx="5206400" cy="351612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71600" y="3352800"/>
              <a:ext cx="1600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Expected photon flux (arbitrary normalization)</a:t>
              </a:r>
              <a:endParaRPr lang="en-US" sz="1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667000" y="3829853"/>
              <a:ext cx="1066800" cy="28494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1447800" y="4463320"/>
            <a:ext cx="609600" cy="305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40" name="Equation" r:id="rId4" imgW="444240" imgH="228600" progId="Equation.3">
                    <p:embed/>
                  </p:oleObj>
                </mc:Choice>
                <mc:Fallback>
                  <p:oleObj name="Equation" r:id="rId4" imgW="444240" imgH="228600" progId="Equation.3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463320"/>
                          <a:ext cx="609600" cy="30576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523875" y="3129925"/>
              <a:ext cx="714375" cy="3042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04825" y="961072"/>
            <a:ext cx="5206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Betelgeuse</a:t>
            </a:r>
            <a:r>
              <a:rPr lang="en-US" dirty="0"/>
              <a:t> is a </a:t>
            </a:r>
            <a:r>
              <a:rPr lang="en-US" dirty="0" smtClean="0"/>
              <a:t>supergiant with </a:t>
            </a:r>
            <a:r>
              <a:rPr lang="en-US" dirty="0"/>
              <a:t>internal temperature </a:t>
            </a:r>
            <a:r>
              <a:rPr lang="en-US" dirty="0" smtClean="0"/>
              <a:t>about </a:t>
            </a:r>
            <a:r>
              <a:rPr lang="en-US" dirty="0"/>
              <a:t>10 keV</a:t>
            </a:r>
            <a:r>
              <a:rPr lang="en-US" dirty="0" smtClean="0"/>
              <a:t>. </a:t>
            </a:r>
            <a:r>
              <a:rPr lang="en-US" dirty="0"/>
              <a:t>Modeling </a:t>
            </a:r>
            <a:r>
              <a:rPr lang="en-US" dirty="0" smtClean="0"/>
              <a:t>this star is one of the main difficulties. </a:t>
            </a:r>
          </a:p>
          <a:p>
            <a:endParaRPr lang="en-US" dirty="0"/>
          </a:p>
          <a:p>
            <a:r>
              <a:rPr lang="en-US" dirty="0" smtClean="0"/>
              <a:t>Additionally, Betelgeuse </a:t>
            </a:r>
            <a:r>
              <a:rPr lang="en-US" dirty="0"/>
              <a:t>is a fast rotating star. 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940475"/>
            <a:ext cx="22193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E. Carlson, PLB 344, (1995)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r>
              <a:rPr lang="en-US" sz="1400" dirty="0">
                <a:solidFill>
                  <a:srgbClr val="C00000"/>
                </a:solidFill>
              </a:rPr>
              <a:t>Jan Eike von </a:t>
            </a:r>
            <a:r>
              <a:rPr lang="en-US" sz="1400" dirty="0" err="1">
                <a:solidFill>
                  <a:srgbClr val="C00000"/>
                </a:solidFill>
              </a:rPr>
              <a:t>Seggern</a:t>
            </a:r>
            <a:r>
              <a:rPr lang="en-US" sz="1400" dirty="0">
                <a:solidFill>
                  <a:srgbClr val="C00000"/>
                </a:solidFill>
              </a:rPr>
              <a:t>, Ph.D. dissertation (2014) </a:t>
            </a:r>
          </a:p>
          <a:p>
            <a:endParaRPr lang="en-US" sz="1400" u="sng" dirty="0" smtClean="0">
              <a:solidFill>
                <a:srgbClr val="C00000"/>
              </a:solidFill>
            </a:endParaRPr>
          </a:p>
          <a:p>
            <a:r>
              <a:rPr lang="en-US" sz="1400" u="sng" dirty="0" smtClean="0">
                <a:solidFill>
                  <a:srgbClr val="C00000"/>
                </a:solidFill>
              </a:rPr>
              <a:t>M.G.</a:t>
            </a:r>
            <a:r>
              <a:rPr lang="en-US" sz="1400" dirty="0" smtClean="0">
                <a:solidFill>
                  <a:srgbClr val="C00000"/>
                </a:solidFill>
              </a:rPr>
              <a:t>, </a:t>
            </a:r>
            <a:r>
              <a:rPr lang="en-US" sz="1400" dirty="0">
                <a:solidFill>
                  <a:srgbClr val="C00000"/>
                </a:solidFill>
              </a:rPr>
              <a:t>B. </a:t>
            </a:r>
            <a:r>
              <a:rPr lang="en-US" sz="1400" dirty="0" err="1">
                <a:solidFill>
                  <a:srgbClr val="C00000"/>
                </a:solidFill>
              </a:rPr>
              <a:t>Grefensette</a:t>
            </a:r>
            <a:r>
              <a:rPr lang="en-US" sz="1400" dirty="0">
                <a:solidFill>
                  <a:srgbClr val="C00000"/>
                </a:solidFill>
              </a:rPr>
              <a:t>, </a:t>
            </a:r>
            <a:r>
              <a:rPr lang="en-US" sz="1400" dirty="0" smtClean="0">
                <a:solidFill>
                  <a:srgbClr val="C00000"/>
                </a:solidFill>
              </a:rPr>
              <a:t>O. </a:t>
            </a:r>
            <a:r>
              <a:rPr lang="en-US" sz="1400" dirty="0" err="1" smtClean="0">
                <a:solidFill>
                  <a:srgbClr val="C00000"/>
                </a:solidFill>
              </a:rPr>
              <a:t>Straniero</a:t>
            </a:r>
            <a:r>
              <a:rPr lang="en-US" sz="1400" dirty="0" smtClean="0">
                <a:solidFill>
                  <a:srgbClr val="C00000"/>
                </a:solidFill>
              </a:rPr>
              <a:t>, A. </a:t>
            </a:r>
            <a:r>
              <a:rPr lang="en-US" sz="1400" dirty="0" err="1" smtClean="0">
                <a:solidFill>
                  <a:srgbClr val="C00000"/>
                </a:solidFill>
              </a:rPr>
              <a:t>Mirizzi</a:t>
            </a:r>
            <a:r>
              <a:rPr lang="en-US" sz="1400" dirty="0" smtClean="0">
                <a:solidFill>
                  <a:srgbClr val="C00000"/>
                </a:solidFill>
              </a:rPr>
              <a:t>, In preparation 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2971800"/>
            <a:ext cx="5212786" cy="35204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73541" y="3609810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FF9900"/>
                </a:solidFill>
              </a:rPr>
              <a:t>NuSTAR</a:t>
            </a:r>
            <a:endParaRPr lang="en-US" sz="1100" b="1" dirty="0">
              <a:solidFill>
                <a:srgbClr val="FF99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4132674"/>
            <a:ext cx="803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2060"/>
                </a:solidFill>
              </a:rPr>
              <a:t>Chandra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3917" y="3609810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XMM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507" y="3822720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ym typeface="Symbol" panose="05050102010706020507" pitchFamily="18" charset="2"/>
              </a:rPr>
              <a:t></a:t>
            </a:r>
            <a:r>
              <a:rPr lang="en-US" sz="1400" b="1" dirty="0" smtClean="0"/>
              <a:t>-flux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37770" y="3386078"/>
            <a:ext cx="2554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ALPs are created through Primakoff and the photon flux is expected to be peaked at a few 10 keV.</a:t>
            </a:r>
          </a:p>
          <a:p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NuSTAR</a:t>
            </a:r>
            <a:r>
              <a:rPr lang="en-US" dirty="0">
                <a:solidFill>
                  <a:srgbClr val="C00000"/>
                </a:solidFill>
              </a:rPr>
              <a:t> is </a:t>
            </a: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favorite X-ray telescope</a:t>
            </a:r>
          </a:p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153284"/>
              </p:ext>
            </p:extLst>
          </p:nvPr>
        </p:nvGraphicFramePr>
        <p:xfrm>
          <a:off x="4840272" y="4130497"/>
          <a:ext cx="569927" cy="2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65" name="Equation" r:id="rId4" imgW="444240" imgH="228600" progId="Equation.3">
                  <p:embed/>
                </p:oleObj>
              </mc:Choice>
              <mc:Fallback>
                <p:oleObj name="Equation" r:id="rId4" imgW="444240" imgH="2286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272" y="4130497"/>
                        <a:ext cx="569927" cy="285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04825" y="961072"/>
            <a:ext cx="5206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Betelgeuse</a:t>
            </a:r>
            <a:r>
              <a:rPr lang="en-US" dirty="0"/>
              <a:t> is a </a:t>
            </a:r>
            <a:r>
              <a:rPr lang="en-US" dirty="0" smtClean="0"/>
              <a:t>supergiant with </a:t>
            </a:r>
            <a:r>
              <a:rPr lang="en-US" dirty="0"/>
              <a:t>internal temperature </a:t>
            </a:r>
            <a:r>
              <a:rPr lang="en-US" dirty="0" smtClean="0"/>
              <a:t>about </a:t>
            </a:r>
            <a:r>
              <a:rPr lang="en-US" dirty="0"/>
              <a:t>10 keV</a:t>
            </a:r>
            <a:r>
              <a:rPr lang="en-US" dirty="0" smtClean="0"/>
              <a:t>. </a:t>
            </a:r>
            <a:r>
              <a:rPr lang="en-US" dirty="0"/>
              <a:t>Modeling </a:t>
            </a:r>
            <a:r>
              <a:rPr lang="en-US" dirty="0" smtClean="0"/>
              <a:t>this star is one of the main difficulties. </a:t>
            </a:r>
          </a:p>
          <a:p>
            <a:endParaRPr lang="en-US" dirty="0"/>
          </a:p>
          <a:p>
            <a:r>
              <a:rPr lang="en-US" dirty="0" smtClean="0"/>
              <a:t>Additionally, Betelgeuse </a:t>
            </a:r>
            <a:r>
              <a:rPr lang="en-US" dirty="0"/>
              <a:t>is a fast rotating star. 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940475"/>
            <a:ext cx="22193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E. Carlson, PLB 344, (1995)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r>
              <a:rPr lang="en-US" sz="1400" dirty="0">
                <a:solidFill>
                  <a:srgbClr val="C00000"/>
                </a:solidFill>
              </a:rPr>
              <a:t>Jan Eike von </a:t>
            </a:r>
            <a:r>
              <a:rPr lang="en-US" sz="1400" dirty="0" err="1">
                <a:solidFill>
                  <a:srgbClr val="C00000"/>
                </a:solidFill>
              </a:rPr>
              <a:t>Seggern</a:t>
            </a:r>
            <a:r>
              <a:rPr lang="en-US" sz="1400" dirty="0">
                <a:solidFill>
                  <a:srgbClr val="C00000"/>
                </a:solidFill>
              </a:rPr>
              <a:t>, Ph.D. dissertation (2014) </a:t>
            </a:r>
          </a:p>
          <a:p>
            <a:endParaRPr lang="en-US" sz="1400" u="sng" dirty="0" smtClean="0">
              <a:solidFill>
                <a:srgbClr val="C00000"/>
              </a:solidFill>
            </a:endParaRPr>
          </a:p>
          <a:p>
            <a:r>
              <a:rPr lang="en-US" sz="1400" u="sng" dirty="0" smtClean="0">
                <a:solidFill>
                  <a:srgbClr val="C00000"/>
                </a:solidFill>
              </a:rPr>
              <a:t>M.G.</a:t>
            </a:r>
            <a:r>
              <a:rPr lang="en-US" sz="1400" dirty="0" smtClean="0">
                <a:solidFill>
                  <a:srgbClr val="C00000"/>
                </a:solidFill>
              </a:rPr>
              <a:t>, </a:t>
            </a:r>
            <a:r>
              <a:rPr lang="en-US" sz="1400" dirty="0">
                <a:solidFill>
                  <a:srgbClr val="C00000"/>
                </a:solidFill>
              </a:rPr>
              <a:t>B. </a:t>
            </a:r>
            <a:r>
              <a:rPr lang="en-US" sz="1400" dirty="0" err="1">
                <a:solidFill>
                  <a:srgbClr val="C00000"/>
                </a:solidFill>
              </a:rPr>
              <a:t>Grefensette</a:t>
            </a:r>
            <a:r>
              <a:rPr lang="en-US" sz="1400" dirty="0">
                <a:solidFill>
                  <a:srgbClr val="C00000"/>
                </a:solidFill>
              </a:rPr>
              <a:t>, </a:t>
            </a:r>
            <a:r>
              <a:rPr lang="en-US" sz="1400" dirty="0" smtClean="0">
                <a:solidFill>
                  <a:srgbClr val="C00000"/>
                </a:solidFill>
              </a:rPr>
              <a:t>O. </a:t>
            </a:r>
            <a:r>
              <a:rPr lang="en-US" sz="1400" dirty="0" err="1" smtClean="0">
                <a:solidFill>
                  <a:srgbClr val="C00000"/>
                </a:solidFill>
              </a:rPr>
              <a:t>Straniero</a:t>
            </a:r>
            <a:r>
              <a:rPr lang="en-US" sz="1400" dirty="0" smtClean="0">
                <a:solidFill>
                  <a:srgbClr val="C00000"/>
                </a:solidFill>
              </a:rPr>
              <a:t>, A. </a:t>
            </a:r>
            <a:r>
              <a:rPr lang="en-US" sz="1400" dirty="0" err="1" smtClean="0">
                <a:solidFill>
                  <a:srgbClr val="C00000"/>
                </a:solidFill>
              </a:rPr>
              <a:t>Mirizzi</a:t>
            </a:r>
            <a:r>
              <a:rPr lang="en-US" sz="1400" dirty="0" smtClean="0">
                <a:solidFill>
                  <a:srgbClr val="C00000"/>
                </a:solidFill>
              </a:rPr>
              <a:t>, In preparation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457200" y="152400"/>
            <a:ext cx="8420101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800" dirty="0">
                <a:solidFill>
                  <a:srgbClr val="C00000"/>
                </a:solidFill>
              </a:rPr>
              <a:t>Waiting for the next SN: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Betelgeuse and </a:t>
            </a:r>
            <a:r>
              <a:rPr lang="en-US" sz="2800" dirty="0" err="1" smtClean="0">
                <a:solidFill>
                  <a:srgbClr val="C00000"/>
                </a:solidFill>
                <a:latin typeface="+mj-lt"/>
              </a:rPr>
              <a:t>NuSTAR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18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943600" y="3637717"/>
            <a:ext cx="2600325" cy="381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Betelgeuse and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NuSTAR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144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more complete study within the newly formed </a:t>
            </a:r>
            <a:r>
              <a:rPr lang="en-US" u="sng" dirty="0" err="1" smtClean="0"/>
              <a:t>NuSTAR</a:t>
            </a:r>
            <a:r>
              <a:rPr lang="en-US" u="sng" dirty="0" smtClean="0"/>
              <a:t> </a:t>
            </a:r>
            <a:r>
              <a:rPr lang="en-US" u="sng" dirty="0"/>
              <a:t>dark matter analysis </a:t>
            </a:r>
            <a:r>
              <a:rPr lang="en-US" u="sng" dirty="0" smtClean="0"/>
              <a:t>group</a:t>
            </a:r>
            <a:r>
              <a:rPr lang="en-US" dirty="0" smtClean="0"/>
              <a:t> is in preparation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3600" y="2514600"/>
            <a:ext cx="289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NuSTAR</a:t>
            </a:r>
            <a:r>
              <a:rPr lang="en-US" dirty="0"/>
              <a:t> </a:t>
            </a:r>
            <a:r>
              <a:rPr lang="en-US" dirty="0" smtClean="0"/>
              <a:t>has the potential </a:t>
            </a:r>
            <a:r>
              <a:rPr lang="en-US" dirty="0"/>
              <a:t>to explore couplings down to 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g</a:t>
            </a:r>
            <a:r>
              <a:rPr lang="en-US" baseline="-25000" dirty="0" err="1" smtClean="0">
                <a:solidFill>
                  <a:srgbClr val="C00000"/>
                </a:solidFill>
              </a:rPr>
              <a:t>a</a:t>
            </a:r>
            <a:r>
              <a:rPr lang="en-US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</a:t>
            </a:r>
            <a:r>
              <a:rPr lang="en-US" dirty="0">
                <a:solidFill>
                  <a:srgbClr val="C00000"/>
                </a:solidFill>
              </a:rPr>
              <a:t>= a few 10</a:t>
            </a:r>
            <a:r>
              <a:rPr lang="en-US" baseline="30000" dirty="0">
                <a:solidFill>
                  <a:srgbClr val="C00000"/>
                </a:solidFill>
              </a:rPr>
              <a:t>-12</a:t>
            </a:r>
            <a:r>
              <a:rPr lang="en-US" dirty="0">
                <a:solidFill>
                  <a:srgbClr val="C00000"/>
                </a:solidFill>
              </a:rPr>
              <a:t> GeV</a:t>
            </a:r>
            <a:r>
              <a:rPr lang="en-US" baseline="30000" dirty="0">
                <a:solidFill>
                  <a:srgbClr val="C00000"/>
                </a:solidFill>
              </a:rPr>
              <a:t>-1</a:t>
            </a:r>
            <a:r>
              <a:rPr lang="en-US" dirty="0">
                <a:solidFill>
                  <a:srgbClr val="C00000"/>
                </a:solidFill>
              </a:rPr>
              <a:t>. 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NuSTAR</a:t>
            </a:r>
            <a:r>
              <a:rPr lang="en-US" dirty="0"/>
              <a:t> </a:t>
            </a:r>
            <a:r>
              <a:rPr lang="en-US" dirty="0" smtClean="0"/>
              <a:t>has potential to probe part of the region excluded by SN87A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5800" y="2452334"/>
            <a:ext cx="4953000" cy="3948466"/>
            <a:chOff x="990600" y="2743200"/>
            <a:chExt cx="4572000" cy="36941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2743200"/>
              <a:ext cx="4572000" cy="369417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13098" y="3982271"/>
              <a:ext cx="8018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potential</a:t>
              </a:r>
              <a:endParaRPr lang="en-US" sz="11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 rot="20189207">
            <a:off x="101068" y="2242713"/>
            <a:ext cx="3393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Preliminary</a:t>
            </a:r>
            <a:endParaRPr lang="en-US" sz="48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772502"/>
            <a:ext cx="2219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rgbClr val="C00000"/>
                </a:solidFill>
              </a:rPr>
              <a:t>M.G.</a:t>
            </a:r>
            <a:r>
              <a:rPr lang="en-US" sz="1400" dirty="0" smtClean="0">
                <a:solidFill>
                  <a:srgbClr val="C00000"/>
                </a:solidFill>
              </a:rPr>
              <a:t>, </a:t>
            </a:r>
            <a:r>
              <a:rPr lang="en-US" sz="1400" dirty="0">
                <a:solidFill>
                  <a:srgbClr val="C00000"/>
                </a:solidFill>
              </a:rPr>
              <a:t>B. </a:t>
            </a:r>
            <a:r>
              <a:rPr lang="en-US" sz="1400" dirty="0" err="1">
                <a:solidFill>
                  <a:srgbClr val="C00000"/>
                </a:solidFill>
              </a:rPr>
              <a:t>Grefensette</a:t>
            </a:r>
            <a:r>
              <a:rPr lang="en-US" sz="1400" dirty="0">
                <a:solidFill>
                  <a:srgbClr val="C00000"/>
                </a:solidFill>
              </a:rPr>
              <a:t>, </a:t>
            </a:r>
            <a:r>
              <a:rPr lang="en-US" sz="1400" dirty="0" smtClean="0">
                <a:solidFill>
                  <a:srgbClr val="C00000"/>
                </a:solidFill>
              </a:rPr>
              <a:t>O. </a:t>
            </a:r>
            <a:r>
              <a:rPr lang="en-US" sz="1400" dirty="0" err="1" smtClean="0">
                <a:solidFill>
                  <a:srgbClr val="C00000"/>
                </a:solidFill>
              </a:rPr>
              <a:t>Straniero</a:t>
            </a:r>
            <a:r>
              <a:rPr lang="en-US" sz="1400" dirty="0" smtClean="0">
                <a:solidFill>
                  <a:srgbClr val="C00000"/>
                </a:solidFill>
              </a:rPr>
              <a:t>, A. </a:t>
            </a:r>
            <a:r>
              <a:rPr lang="en-US" sz="1400" dirty="0" err="1" smtClean="0">
                <a:solidFill>
                  <a:srgbClr val="C00000"/>
                </a:solidFill>
              </a:rPr>
              <a:t>Mirizzi</a:t>
            </a:r>
            <a:r>
              <a:rPr lang="en-US" sz="1400" dirty="0" smtClean="0">
                <a:solidFill>
                  <a:srgbClr val="C00000"/>
                </a:solidFill>
              </a:rPr>
              <a:t>, In preparation 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825" y="861843"/>
            <a:ext cx="51339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QCD axions outside the QCD axion band!! </a:t>
            </a:r>
          </a:p>
          <a:p>
            <a:endParaRPr lang="en-US" dirty="0" smtClean="0"/>
          </a:p>
          <a:p>
            <a:r>
              <a:rPr lang="en-US" dirty="0" smtClean="0"/>
              <a:t>In theory of </a:t>
            </a:r>
            <a:r>
              <a:rPr lang="en-US" dirty="0" smtClean="0">
                <a:solidFill>
                  <a:srgbClr val="C00000"/>
                </a:solidFill>
              </a:rPr>
              <a:t>large </a:t>
            </a:r>
            <a:r>
              <a:rPr lang="en-US" dirty="0" err="1" smtClean="0">
                <a:solidFill>
                  <a:srgbClr val="C00000"/>
                </a:solidFill>
              </a:rPr>
              <a:t>extradimensions</a:t>
            </a:r>
            <a:r>
              <a:rPr lang="en-US" dirty="0" smtClean="0"/>
              <a:t>, there could be a light axion, which solves the strong CP, and a tower of KK-modes whose mass has (mostly) geometrical origin.</a:t>
            </a:r>
          </a:p>
          <a:p>
            <a:endParaRPr lang="en-US" dirty="0"/>
          </a:p>
          <a:p>
            <a:r>
              <a:rPr lang="en-US" dirty="0" smtClean="0"/>
              <a:t>Mass could </a:t>
            </a:r>
            <a:r>
              <a:rPr lang="en-US" dirty="0"/>
              <a:t>also </a:t>
            </a:r>
            <a:r>
              <a:rPr lang="en-US" dirty="0" smtClean="0"/>
              <a:t>be generated through interaction with a hidden sector (e.g. </a:t>
            </a:r>
            <a:r>
              <a:rPr lang="en-US" dirty="0" smtClean="0">
                <a:solidFill>
                  <a:srgbClr val="C00000"/>
                </a:solidFill>
              </a:rPr>
              <a:t>mirror world</a:t>
            </a:r>
            <a:r>
              <a:rPr lang="en-US" dirty="0" smtClean="0"/>
              <a:t>)</a:t>
            </a:r>
            <a:r>
              <a:rPr lang="en-US" dirty="0" smtClean="0">
                <a:sym typeface="Wingdings" panose="05000000000000000000" pitchFamily="2" charset="2"/>
              </a:rPr>
              <a:t> heavy/weakly interacting axions solve strong CP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776225"/>
              </p:ext>
            </p:extLst>
          </p:nvPr>
        </p:nvGraphicFramePr>
        <p:xfrm>
          <a:off x="730250" y="4979988"/>
          <a:ext cx="40576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1" name="Equation" r:id="rId3" imgW="2412720" imgH="545760" progId="Equation.3">
                  <p:embed/>
                </p:oleObj>
              </mc:Choice>
              <mc:Fallback>
                <p:oleObj name="Equation" r:id="rId3" imgW="2412720" imgH="54576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4979988"/>
                        <a:ext cx="4057650" cy="887412"/>
                      </a:xfrm>
                      <a:prstGeom prst="rect">
                        <a:avLst/>
                      </a:prstGeom>
                      <a:solidFill>
                        <a:srgbClr val="FFE1C3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What about massive ALPs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825" y="607154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could observe photons from axions decay. </a:t>
            </a:r>
            <a:r>
              <a:rPr lang="en-US" dirty="0" smtClean="0">
                <a:solidFill>
                  <a:srgbClr val="C00000"/>
                </a:solidFill>
              </a:rPr>
              <a:t>No </a:t>
            </a:r>
            <a:r>
              <a:rPr lang="en-US" dirty="0">
                <a:solidFill>
                  <a:srgbClr val="C00000"/>
                </a:solidFill>
              </a:rPr>
              <a:t>need for </a:t>
            </a:r>
            <a:r>
              <a:rPr lang="en-US" dirty="0" smtClean="0">
                <a:solidFill>
                  <a:srgbClr val="C00000"/>
                </a:solidFill>
              </a:rPr>
              <a:t>B!</a:t>
            </a:r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8400" y="847386"/>
            <a:ext cx="2667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K. Dienes, E. </a:t>
            </a:r>
            <a:r>
              <a:rPr lang="en-US" sz="1200" dirty="0" err="1" smtClean="0">
                <a:solidFill>
                  <a:srgbClr val="C00000"/>
                </a:solidFill>
              </a:rPr>
              <a:t>Dudas</a:t>
            </a:r>
            <a:r>
              <a:rPr lang="en-US" sz="1200" dirty="0" smtClean="0">
                <a:solidFill>
                  <a:srgbClr val="C00000"/>
                </a:solidFill>
              </a:rPr>
              <a:t>, T. </a:t>
            </a:r>
            <a:r>
              <a:rPr lang="en-US" sz="1200" dirty="0" err="1" smtClean="0">
                <a:solidFill>
                  <a:srgbClr val="C00000"/>
                </a:solidFill>
              </a:rPr>
              <a:t>Gherghetta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</a:rPr>
              <a:t>Phys.Rev</a:t>
            </a:r>
            <a:r>
              <a:rPr lang="en-US" sz="1200" dirty="0">
                <a:solidFill>
                  <a:srgbClr val="C00000"/>
                </a:solidFill>
              </a:rPr>
              <a:t>. D62 (2000</a:t>
            </a:r>
            <a:r>
              <a:rPr lang="en-US" sz="1200" dirty="0" smtClean="0">
                <a:solidFill>
                  <a:srgbClr val="C00000"/>
                </a:solidFill>
              </a:rPr>
              <a:t>)</a:t>
            </a:r>
          </a:p>
          <a:p>
            <a:endParaRPr lang="en-US" sz="1200" dirty="0" smtClean="0">
              <a:solidFill>
                <a:srgbClr val="C00000"/>
              </a:solidFill>
            </a:endParaRPr>
          </a:p>
          <a:p>
            <a:r>
              <a:rPr lang="en-US" sz="1200" dirty="0" smtClean="0">
                <a:solidFill>
                  <a:srgbClr val="C00000"/>
                </a:solidFill>
              </a:rPr>
              <a:t>L</a:t>
            </a:r>
            <a:r>
              <a:rPr lang="en-US" sz="1200" dirty="0">
                <a:solidFill>
                  <a:srgbClr val="C00000"/>
                </a:solidFill>
              </a:rPr>
              <a:t>. Di </a:t>
            </a:r>
            <a:r>
              <a:rPr lang="en-US" sz="1200" dirty="0" err="1" smtClean="0">
                <a:solidFill>
                  <a:srgbClr val="C00000"/>
                </a:solidFill>
              </a:rPr>
              <a:t>Lella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dirty="0">
                <a:solidFill>
                  <a:srgbClr val="C00000"/>
                </a:solidFill>
              </a:rPr>
              <a:t>A. </a:t>
            </a:r>
            <a:r>
              <a:rPr lang="en-US" sz="1200" dirty="0" err="1" smtClean="0">
                <a:solidFill>
                  <a:srgbClr val="C00000"/>
                </a:solidFill>
              </a:rPr>
              <a:t>Pilaftsis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dirty="0">
                <a:solidFill>
                  <a:srgbClr val="C00000"/>
                </a:solidFill>
              </a:rPr>
              <a:t>G. </a:t>
            </a:r>
            <a:r>
              <a:rPr lang="en-US" sz="1200" dirty="0" smtClean="0">
                <a:solidFill>
                  <a:srgbClr val="C00000"/>
                </a:solidFill>
              </a:rPr>
              <a:t>Raffelt, </a:t>
            </a:r>
            <a:r>
              <a:rPr lang="en-US" sz="1200" dirty="0">
                <a:solidFill>
                  <a:srgbClr val="C00000"/>
                </a:solidFill>
              </a:rPr>
              <a:t>K. </a:t>
            </a:r>
            <a:r>
              <a:rPr lang="en-US" sz="1200" dirty="0" err="1" smtClean="0">
                <a:solidFill>
                  <a:srgbClr val="C00000"/>
                </a:solidFill>
              </a:rPr>
              <a:t>Zioutas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</a:rPr>
              <a:t>Phys.Rev</a:t>
            </a:r>
            <a:r>
              <a:rPr lang="en-US" sz="1200" dirty="0">
                <a:solidFill>
                  <a:srgbClr val="C00000"/>
                </a:solidFill>
              </a:rPr>
              <a:t>. D62 (2000</a:t>
            </a:r>
            <a:r>
              <a:rPr lang="en-US" sz="1200" dirty="0" smtClean="0">
                <a:solidFill>
                  <a:srgbClr val="C00000"/>
                </a:solidFill>
              </a:rPr>
              <a:t>)</a:t>
            </a:r>
          </a:p>
          <a:p>
            <a:endParaRPr lang="en-US" sz="1200" dirty="0" smtClean="0">
              <a:solidFill>
                <a:srgbClr val="C00000"/>
              </a:solidFill>
            </a:endParaRPr>
          </a:p>
          <a:p>
            <a:r>
              <a:rPr lang="en-US" sz="1200" dirty="0" smtClean="0">
                <a:solidFill>
                  <a:srgbClr val="C00000"/>
                </a:solidFill>
              </a:rPr>
              <a:t>K. Dienes, J. </a:t>
            </a:r>
            <a:r>
              <a:rPr lang="en-US" sz="1200" dirty="0" err="1" smtClean="0">
                <a:solidFill>
                  <a:srgbClr val="C00000"/>
                </a:solidFill>
              </a:rPr>
              <a:t>Kost</a:t>
            </a:r>
            <a:r>
              <a:rPr lang="en-US" sz="1200" dirty="0" smtClean="0">
                <a:solidFill>
                  <a:srgbClr val="C00000"/>
                </a:solidFill>
              </a:rPr>
              <a:t>, B. Thomas, arXiv:1612.08950 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dirty="0" smtClean="0">
                <a:solidFill>
                  <a:srgbClr val="C00000"/>
                </a:solidFill>
              </a:rPr>
              <a:t>…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endParaRPr lang="en-US" sz="1200" dirty="0" smtClean="0">
              <a:solidFill>
                <a:srgbClr val="C00000"/>
              </a:solidFill>
            </a:endParaRPr>
          </a:p>
          <a:p>
            <a:r>
              <a:rPr lang="en-US" sz="1200" dirty="0" smtClean="0">
                <a:solidFill>
                  <a:srgbClr val="C00000"/>
                </a:solidFill>
              </a:rPr>
              <a:t>Z. </a:t>
            </a:r>
            <a:r>
              <a:rPr lang="en-US" sz="1200" dirty="0" err="1">
                <a:solidFill>
                  <a:srgbClr val="C00000"/>
                </a:solidFill>
              </a:rPr>
              <a:t>Berezhiani</a:t>
            </a:r>
            <a:r>
              <a:rPr lang="en-US" sz="1200" dirty="0">
                <a:solidFill>
                  <a:srgbClr val="C00000"/>
                </a:solidFill>
              </a:rPr>
              <a:t>, </a:t>
            </a:r>
            <a:r>
              <a:rPr lang="en-US" sz="1200" dirty="0" smtClean="0">
                <a:solidFill>
                  <a:srgbClr val="C00000"/>
                </a:solidFill>
              </a:rPr>
              <a:t>L. </a:t>
            </a:r>
            <a:r>
              <a:rPr lang="en-US" sz="1200" dirty="0" err="1" smtClean="0">
                <a:solidFill>
                  <a:srgbClr val="C00000"/>
                </a:solidFill>
              </a:rPr>
              <a:t>Gianfagna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u="sng" dirty="0" smtClean="0">
                <a:solidFill>
                  <a:srgbClr val="C00000"/>
                </a:solidFill>
              </a:rPr>
              <a:t>M. G.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dirty="0" err="1">
                <a:solidFill>
                  <a:srgbClr val="C00000"/>
                </a:solidFill>
              </a:rPr>
              <a:t>Phys.Lett</a:t>
            </a:r>
            <a:r>
              <a:rPr lang="en-US" sz="1200" dirty="0">
                <a:solidFill>
                  <a:srgbClr val="C00000"/>
                </a:solidFill>
              </a:rPr>
              <a:t>. B500 (2001</a:t>
            </a:r>
            <a:r>
              <a:rPr lang="en-US" sz="1200" dirty="0" smtClean="0">
                <a:solidFill>
                  <a:srgbClr val="C00000"/>
                </a:solidFill>
              </a:rPr>
              <a:t>)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L. </a:t>
            </a:r>
            <a:r>
              <a:rPr lang="en-US" sz="1200" dirty="0" err="1">
                <a:solidFill>
                  <a:srgbClr val="C00000"/>
                </a:solidFill>
              </a:rPr>
              <a:t>Gianfagna</a:t>
            </a:r>
            <a:r>
              <a:rPr lang="en-US" sz="1200" dirty="0">
                <a:solidFill>
                  <a:srgbClr val="C00000"/>
                </a:solidFill>
              </a:rPr>
              <a:t>, </a:t>
            </a:r>
            <a:r>
              <a:rPr lang="en-US" sz="1200" u="sng" dirty="0">
                <a:solidFill>
                  <a:srgbClr val="C00000"/>
                </a:solidFill>
              </a:rPr>
              <a:t>M. G</a:t>
            </a:r>
            <a:r>
              <a:rPr lang="en-US" sz="1200" u="sng" dirty="0" smtClean="0">
                <a:solidFill>
                  <a:srgbClr val="C00000"/>
                </a:solidFill>
              </a:rPr>
              <a:t>.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</a:rPr>
              <a:t>F.Nesti</a:t>
            </a:r>
            <a:r>
              <a:rPr lang="en-US" sz="1200" dirty="0">
                <a:solidFill>
                  <a:srgbClr val="C00000"/>
                </a:solidFill>
              </a:rPr>
              <a:t>, JHEP 0410 (2004)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4825" y="4431268"/>
            <a:ext cx="8334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Axion </a:t>
            </a:r>
            <a:r>
              <a:rPr lang="en-US" dirty="0"/>
              <a:t>decay time into photons decreases with </a:t>
            </a:r>
            <a:r>
              <a:rPr lang="en-US" dirty="0" smtClean="0"/>
              <a:t>the cubic power of </a:t>
            </a:r>
            <a:r>
              <a:rPr lang="en-US" i="1" dirty="0" smtClean="0"/>
              <a:t>m</a:t>
            </a:r>
            <a:r>
              <a:rPr lang="en-US" baseline="-25000" dirty="0" smtClean="0"/>
              <a:t>a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0335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673" y="3473653"/>
            <a:ext cx="4394608" cy="308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7754" y="5284158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Primakoff x 10</a:t>
            </a:r>
            <a:r>
              <a:rPr lang="en-US" sz="1400" baseline="30000" dirty="0" smtClean="0"/>
              <a:t>8</a:t>
            </a:r>
            <a:endParaRPr lang="en-US" sz="1400" baseline="30000" dirty="0"/>
          </a:p>
        </p:txBody>
      </p:sp>
      <p:sp>
        <p:nvSpPr>
          <p:cNvPr id="90" name="TextBox 89"/>
          <p:cNvSpPr txBox="1"/>
          <p:nvPr/>
        </p:nvSpPr>
        <p:spPr>
          <a:xfrm>
            <a:off x="5166450" y="3958320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Bremsstrahlung</a:t>
            </a:r>
            <a:endParaRPr lang="en-US" sz="1400" baseline="30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340861" y="1258494"/>
            <a:ext cx="1933946" cy="1143000"/>
            <a:chOff x="6905254" y="3886200"/>
            <a:chExt cx="1933946" cy="1143000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8048254" y="3962400"/>
              <a:ext cx="609600" cy="5334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124454" y="3886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Bookman Old Style" pitchFamily="18" charset="0"/>
                </a:rPr>
                <a:t>a</a:t>
              </a:r>
              <a:endParaRPr lang="en-US" i="1" dirty="0">
                <a:latin typeface="Bookman Old Style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905254" y="4953000"/>
              <a:ext cx="1752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905254" y="4495800"/>
              <a:ext cx="1752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7514854" y="472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905254" y="4191000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05254" y="4659868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76508" y="4191000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505454" y="4659868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46622" y="2489403"/>
            <a:ext cx="1851334" cy="1136650"/>
            <a:chOff x="6781800" y="1600200"/>
            <a:chExt cx="1851334" cy="1136650"/>
          </a:xfrm>
        </p:grpSpPr>
        <p:grpSp>
          <p:nvGrpSpPr>
            <p:cNvPr id="45" name="Group 13"/>
            <p:cNvGrpSpPr/>
            <p:nvPr/>
          </p:nvGrpSpPr>
          <p:grpSpPr>
            <a:xfrm>
              <a:off x="6934201" y="1905010"/>
              <a:ext cx="685804" cy="108737"/>
              <a:chOff x="1371600" y="1849442"/>
              <a:chExt cx="3662362" cy="392893"/>
            </a:xfrm>
          </p:grpSpPr>
          <p:sp>
            <p:nvSpPr>
              <p:cNvPr id="61" name="Arc 2"/>
              <p:cNvSpPr/>
              <p:nvPr/>
            </p:nvSpPr>
            <p:spPr>
              <a:xfrm>
                <a:off x="1371600" y="1850229"/>
                <a:ext cx="457200" cy="381000"/>
              </a:xfrm>
              <a:prstGeom prst="arc">
                <a:avLst>
                  <a:gd name="adj1" fmla="val 11390939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rc 3"/>
              <p:cNvSpPr/>
              <p:nvPr/>
            </p:nvSpPr>
            <p:spPr>
              <a:xfrm>
                <a:off x="1828800" y="1860548"/>
                <a:ext cx="457200" cy="381000"/>
              </a:xfrm>
              <a:prstGeom prst="arc">
                <a:avLst>
                  <a:gd name="adj1" fmla="val 21303721"/>
                  <a:gd name="adj2" fmla="val 1096621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Arc 4"/>
              <p:cNvSpPr/>
              <p:nvPr/>
            </p:nvSpPr>
            <p:spPr>
              <a:xfrm>
                <a:off x="2286000" y="1849442"/>
                <a:ext cx="457200" cy="381000"/>
              </a:xfrm>
              <a:prstGeom prst="arc">
                <a:avLst>
                  <a:gd name="adj1" fmla="val 10811567"/>
                  <a:gd name="adj2" fmla="val 28881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Arc 5"/>
              <p:cNvSpPr/>
              <p:nvPr/>
            </p:nvSpPr>
            <p:spPr>
              <a:xfrm>
                <a:off x="2745581" y="1859753"/>
                <a:ext cx="457200" cy="381000"/>
              </a:xfrm>
              <a:prstGeom prst="arc">
                <a:avLst>
                  <a:gd name="adj1" fmla="val 21544419"/>
                  <a:gd name="adj2" fmla="val 1096621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/>
              <p:cNvSpPr/>
              <p:nvPr/>
            </p:nvSpPr>
            <p:spPr>
              <a:xfrm>
                <a:off x="3202781" y="1851016"/>
                <a:ext cx="457200" cy="381000"/>
              </a:xfrm>
              <a:prstGeom prst="arc">
                <a:avLst>
                  <a:gd name="adj1" fmla="val 1077549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3659981" y="1861335"/>
                <a:ext cx="457200" cy="381000"/>
              </a:xfrm>
              <a:prstGeom prst="arc">
                <a:avLst>
                  <a:gd name="adj1" fmla="val 21303721"/>
                  <a:gd name="adj2" fmla="val 1096621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4117181" y="1850229"/>
                <a:ext cx="457200" cy="381000"/>
              </a:xfrm>
              <a:prstGeom prst="arc">
                <a:avLst>
                  <a:gd name="adj1" fmla="val 10811567"/>
                  <a:gd name="adj2" fmla="val 28881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/>
              <p:cNvSpPr/>
              <p:nvPr/>
            </p:nvSpPr>
            <p:spPr>
              <a:xfrm>
                <a:off x="4576762" y="1860540"/>
                <a:ext cx="457200" cy="381000"/>
              </a:xfrm>
              <a:prstGeom prst="arc">
                <a:avLst>
                  <a:gd name="adj1" fmla="val 21544419"/>
                  <a:gd name="adj2" fmla="val 1096621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14"/>
            <p:cNvGrpSpPr/>
            <p:nvPr/>
          </p:nvGrpSpPr>
          <p:grpSpPr>
            <a:xfrm rot="5400000">
              <a:off x="7269769" y="2255220"/>
              <a:ext cx="685804" cy="108737"/>
              <a:chOff x="1371600" y="1849442"/>
              <a:chExt cx="3662362" cy="392893"/>
            </a:xfrm>
          </p:grpSpPr>
          <p:sp>
            <p:nvSpPr>
              <p:cNvPr id="53" name="Arc 52"/>
              <p:cNvSpPr/>
              <p:nvPr/>
            </p:nvSpPr>
            <p:spPr>
              <a:xfrm>
                <a:off x="1371600" y="1850229"/>
                <a:ext cx="457200" cy="381000"/>
              </a:xfrm>
              <a:prstGeom prst="arc">
                <a:avLst>
                  <a:gd name="adj1" fmla="val 11390939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c 53"/>
              <p:cNvSpPr/>
              <p:nvPr/>
            </p:nvSpPr>
            <p:spPr>
              <a:xfrm>
                <a:off x="1828800" y="1860548"/>
                <a:ext cx="457200" cy="381000"/>
              </a:xfrm>
              <a:prstGeom prst="arc">
                <a:avLst>
                  <a:gd name="adj1" fmla="val 21303721"/>
                  <a:gd name="adj2" fmla="val 1096621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Arc 54"/>
              <p:cNvSpPr/>
              <p:nvPr/>
            </p:nvSpPr>
            <p:spPr>
              <a:xfrm>
                <a:off x="2286000" y="1849442"/>
                <a:ext cx="457200" cy="381000"/>
              </a:xfrm>
              <a:prstGeom prst="arc">
                <a:avLst>
                  <a:gd name="adj1" fmla="val 10811567"/>
                  <a:gd name="adj2" fmla="val 28881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Arc 55"/>
              <p:cNvSpPr/>
              <p:nvPr/>
            </p:nvSpPr>
            <p:spPr>
              <a:xfrm>
                <a:off x="2745581" y="1859753"/>
                <a:ext cx="457200" cy="381000"/>
              </a:xfrm>
              <a:prstGeom prst="arc">
                <a:avLst>
                  <a:gd name="adj1" fmla="val 21544419"/>
                  <a:gd name="adj2" fmla="val 1096621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Arc 56"/>
              <p:cNvSpPr/>
              <p:nvPr/>
            </p:nvSpPr>
            <p:spPr>
              <a:xfrm>
                <a:off x="3202781" y="1851016"/>
                <a:ext cx="457200" cy="381000"/>
              </a:xfrm>
              <a:prstGeom prst="arc">
                <a:avLst>
                  <a:gd name="adj1" fmla="val 1077549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Arc 57"/>
              <p:cNvSpPr/>
              <p:nvPr/>
            </p:nvSpPr>
            <p:spPr>
              <a:xfrm>
                <a:off x="3659981" y="1861335"/>
                <a:ext cx="457200" cy="381000"/>
              </a:xfrm>
              <a:prstGeom prst="arc">
                <a:avLst>
                  <a:gd name="adj1" fmla="val 21303721"/>
                  <a:gd name="adj2" fmla="val 1096621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Arc 58"/>
              <p:cNvSpPr/>
              <p:nvPr/>
            </p:nvSpPr>
            <p:spPr>
              <a:xfrm>
                <a:off x="4117181" y="1850229"/>
                <a:ext cx="457200" cy="381000"/>
              </a:xfrm>
              <a:prstGeom prst="arc">
                <a:avLst>
                  <a:gd name="adj1" fmla="val 10811567"/>
                  <a:gd name="adj2" fmla="val 28881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Arc 59"/>
              <p:cNvSpPr/>
              <p:nvPr/>
            </p:nvSpPr>
            <p:spPr>
              <a:xfrm>
                <a:off x="4576762" y="1860540"/>
                <a:ext cx="457200" cy="381000"/>
              </a:xfrm>
              <a:prstGeom prst="arc">
                <a:avLst>
                  <a:gd name="adj1" fmla="val 21544419"/>
                  <a:gd name="adj2" fmla="val 1096621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rot="10800000" flipH="1">
              <a:off x="7632701" y="1965782"/>
              <a:ext cx="822960" cy="1322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36"/>
            <p:cNvGrpSpPr/>
            <p:nvPr/>
          </p:nvGrpSpPr>
          <p:grpSpPr>
            <a:xfrm>
              <a:off x="7518400" y="2584450"/>
              <a:ext cx="152400" cy="152400"/>
              <a:chOff x="4800600" y="1524000"/>
              <a:chExt cx="152400" cy="1524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4800600" y="1524000"/>
                <a:ext cx="1524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4800600" y="1524000"/>
                <a:ext cx="1524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6781800" y="1600200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g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05800" y="16764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Bookman Old Style" pitchFamily="18" charset="0"/>
                </a:rPr>
                <a:t>a</a:t>
              </a:r>
              <a:endParaRPr lang="en-US" i="1" dirty="0">
                <a:latin typeface="Bookman Old Style" pitchFamily="18" charset="0"/>
              </a:endParaRPr>
            </a:p>
          </p:txBody>
        </p:sp>
      </p:grpSp>
      <p:sp>
        <p:nvSpPr>
          <p:cNvPr id="91" name="12-Point Star 90"/>
          <p:cNvSpPr/>
          <p:nvPr/>
        </p:nvSpPr>
        <p:spPr>
          <a:xfrm>
            <a:off x="152400" y="770012"/>
            <a:ext cx="4252572" cy="3352799"/>
          </a:xfrm>
          <a:prstGeom prst="star12">
            <a:avLst/>
          </a:prstGeom>
          <a:noFill/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3112732"/>
            <a:ext cx="2880711" cy="227222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3" idx="2"/>
          </p:cNvCxnSpPr>
          <p:nvPr/>
        </p:nvCxnSpPr>
        <p:spPr>
          <a:xfrm>
            <a:off x="3107934" y="2401494"/>
            <a:ext cx="1639940" cy="163710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252230"/>
              </p:ext>
            </p:extLst>
          </p:nvPr>
        </p:nvGraphicFramePr>
        <p:xfrm>
          <a:off x="396350" y="5196722"/>
          <a:ext cx="18145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32" name="Equation" r:id="rId4" imgW="1079280" imgH="253800" progId="Equation.3">
                  <p:embed/>
                </p:oleObj>
              </mc:Choice>
              <mc:Fallback>
                <p:oleObj name="Equation" r:id="rId4" imgW="1079280" imgH="2538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0" y="5196722"/>
                        <a:ext cx="1814512" cy="412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39250"/>
              </p:ext>
            </p:extLst>
          </p:nvPr>
        </p:nvGraphicFramePr>
        <p:xfrm>
          <a:off x="422760" y="5610194"/>
          <a:ext cx="11525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33" name="Equation" r:id="rId6" imgW="685800" imgH="241200" progId="Equation.3">
                  <p:embed/>
                </p:oleObj>
              </mc:Choice>
              <mc:Fallback>
                <p:oleObj name="Equation" r:id="rId6" imgW="685800" imgH="241200" progId="Equation.3">
                  <p:embed/>
                  <p:pic>
                    <p:nvPicPr>
                      <p:cNvPr id="95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60" y="5610194"/>
                        <a:ext cx="1152525" cy="392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2400" y="4744447"/>
            <a:ext cx="326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Corresponds to </a:t>
            </a:r>
            <a:r>
              <a:rPr lang="en-US" i="1" dirty="0" smtClean="0"/>
              <a:t>f</a:t>
            </a:r>
            <a:r>
              <a:rPr lang="en-US" baseline="-25000" dirty="0" smtClean="0"/>
              <a:t>a</a:t>
            </a:r>
            <a:r>
              <a:rPr lang="en-US" dirty="0" smtClean="0"/>
              <a:t>~10</a:t>
            </a:r>
            <a:r>
              <a:rPr lang="en-US" baseline="30000" dirty="0" smtClean="0"/>
              <a:t>10 </a:t>
            </a:r>
            <a:r>
              <a:rPr lang="en-US" dirty="0" smtClean="0"/>
              <a:t>GeV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2262761" y="5384960"/>
            <a:ext cx="1012046" cy="75160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192486" y="1014299"/>
            <a:ext cx="3646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ALPs are KK-modes of a QCD axion or mirror-world axions, they do interact with nuclei and can be produced through </a:t>
            </a:r>
            <a:r>
              <a:rPr lang="en-US" dirty="0" smtClean="0">
                <a:solidFill>
                  <a:srgbClr val="C00000"/>
                </a:solidFill>
              </a:rPr>
              <a:t>nuclear bremsstrahlung</a:t>
            </a:r>
            <a:r>
              <a:rPr lang="en-US" dirty="0" smtClean="0"/>
              <a:t>, very efficient in SN and NS!</a:t>
            </a:r>
          </a:p>
        </p:txBody>
      </p:sp>
      <p:sp>
        <p:nvSpPr>
          <p:cNvPr id="66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ALPs Production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08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826" y="160020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Hunting for stellar axions with </a:t>
            </a:r>
            <a:r>
              <a:rPr lang="en-US" sz="2000" dirty="0" err="1" smtClean="0"/>
              <a:t>spaceborne</a:t>
            </a:r>
            <a:r>
              <a:rPr lang="en-US" sz="2000" dirty="0" smtClean="0"/>
              <a:t> x-ray and </a:t>
            </a:r>
            <a:r>
              <a:rPr lang="en-US" sz="2000" dirty="0">
                <a:solidFill>
                  <a:prstClr val="black"/>
                </a:solidFill>
                <a:sym typeface="Symbol" panose="05050102010706020507" pitchFamily="18" charset="2"/>
              </a:rPr>
              <a:t></a:t>
            </a:r>
            <a:r>
              <a:rPr lang="en-US" sz="2000" dirty="0">
                <a:solidFill>
                  <a:prstClr val="black"/>
                </a:solidFill>
              </a:rPr>
              <a:t>–ray</a:t>
            </a:r>
            <a:r>
              <a:rPr lang="en-US" sz="2000" dirty="0" smtClean="0"/>
              <a:t> detectors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potential of the current instruments (Fermi, </a:t>
            </a:r>
            <a:r>
              <a:rPr lang="en-US" sz="2000" dirty="0" err="1" smtClean="0"/>
              <a:t>NuSTAR</a:t>
            </a:r>
            <a:r>
              <a:rPr lang="en-US" sz="2000" dirty="0" smtClean="0"/>
              <a:t>)</a:t>
            </a:r>
          </a:p>
          <a:p>
            <a:pPr marL="0" lvl="1"/>
            <a:endParaRPr lang="en-US" sz="2000" dirty="0" smtClean="0"/>
          </a:p>
          <a:p>
            <a:pPr marL="0" lvl="1"/>
            <a:endParaRPr lang="en-US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Is the future going to be brighter?</a:t>
            </a:r>
          </a:p>
        </p:txBody>
      </p:sp>
      <p:sp>
        <p:nvSpPr>
          <p:cNvPr id="4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Summary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186322"/>
              </p:ext>
            </p:extLst>
          </p:nvPr>
        </p:nvGraphicFramePr>
        <p:xfrm>
          <a:off x="847725" y="3703311"/>
          <a:ext cx="4476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6" name="Equation" r:id="rId3" imgW="266400" imgH="393480" progId="Equation.3">
                  <p:embed/>
                </p:oleObj>
              </mc:Choice>
              <mc:Fallback>
                <p:oleObj name="Equation" r:id="rId3" imgW="266400" imgH="3934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3703311"/>
                        <a:ext cx="447675" cy="6397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9135" y="4743345"/>
            <a:ext cx="2072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Axion production integrated over the explosion time (~10 s)</a:t>
            </a:r>
          </a:p>
          <a:p>
            <a:r>
              <a:rPr lang="en-US" sz="1400" u="sng" dirty="0" smtClean="0"/>
              <a:t>Eliminate axions which decay inside the star</a:t>
            </a:r>
            <a:endParaRPr lang="en-US" sz="1400" u="sng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26656"/>
              </p:ext>
            </p:extLst>
          </p:nvPr>
        </p:nvGraphicFramePr>
        <p:xfrm>
          <a:off x="2491236" y="3573237"/>
          <a:ext cx="32607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7" name="Equation" r:id="rId5" imgW="1942920" imgH="457200" progId="Equation.3">
                  <p:embed/>
                </p:oleObj>
              </mc:Choice>
              <mc:Fallback>
                <p:oleObj name="Equation" r:id="rId5" imgW="1942920" imgH="457200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236" y="3573237"/>
                        <a:ext cx="3260725" cy="742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622690" y="4691597"/>
            <a:ext cx="2333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Flux of secondary photons with energy d</a:t>
            </a:r>
            <a:r>
              <a:rPr lang="en-US" sz="1400" dirty="0" smtClean="0">
                <a:sym typeface="Symbol" panose="05050102010706020507" pitchFamily="18" charset="2"/>
              </a:rPr>
              <a:t></a:t>
            </a:r>
            <a:r>
              <a:rPr lang="en-US" sz="1400" baseline="-25000" dirty="0" smtClean="0">
                <a:sym typeface="Symbol" panose="05050102010706020507" pitchFamily="18" charset="2"/>
              </a:rPr>
              <a:t></a:t>
            </a:r>
            <a:r>
              <a:rPr lang="en-US" sz="1400" dirty="0" smtClean="0"/>
              <a:t> in time interval </a:t>
            </a:r>
            <a:r>
              <a:rPr lang="en-US" sz="1400" dirty="0" err="1" smtClean="0"/>
              <a:t>dt</a:t>
            </a:r>
            <a:r>
              <a:rPr lang="en-US" sz="1400" dirty="0" smtClean="0"/>
              <a:t> and direction interval </a:t>
            </a:r>
            <a:r>
              <a:rPr lang="en-US" sz="1400" dirty="0" err="1" smtClean="0"/>
              <a:t>dcos</a:t>
            </a:r>
            <a:r>
              <a:rPr lang="en-US" sz="1400" dirty="0" smtClean="0"/>
              <a:t> </a:t>
            </a:r>
            <a:r>
              <a:rPr lang="en-US" sz="1400" dirty="0" smtClean="0">
                <a:sym typeface="Symbol" panose="05050102010706020507" pitchFamily="18" charset="2"/>
              </a:rPr>
              <a:t></a:t>
            </a:r>
            <a:r>
              <a:rPr lang="en-US" sz="1400" dirty="0" smtClean="0"/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97193" y="4743345"/>
            <a:ext cx="2112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Photons from axion decay between </a:t>
            </a:r>
          </a:p>
          <a:p>
            <a:r>
              <a:rPr lang="en-US" sz="1400" dirty="0" smtClean="0"/>
              <a:t>t</a:t>
            </a:r>
            <a:r>
              <a:rPr lang="en-US" sz="1400" baseline="-25000" dirty="0" smtClean="0"/>
              <a:t>a</a:t>
            </a:r>
            <a:r>
              <a:rPr lang="en-US" sz="1400" dirty="0" smtClean="0"/>
              <a:t> and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a</a:t>
            </a:r>
            <a:r>
              <a:rPr lang="en-US" sz="1400" dirty="0" err="1" smtClean="0"/>
              <a:t>+dt</a:t>
            </a:r>
            <a:r>
              <a:rPr lang="en-US" sz="1400" baseline="-25000" dirty="0" err="1" smtClean="0"/>
              <a:t>a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003708"/>
              </p:ext>
            </p:extLst>
          </p:nvPr>
        </p:nvGraphicFramePr>
        <p:xfrm>
          <a:off x="6772275" y="3535363"/>
          <a:ext cx="15573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8" name="Equation" r:id="rId7" imgW="927000" imgH="469800" progId="Equation.3">
                  <p:embed/>
                </p:oleObj>
              </mc:Choice>
              <mc:Fallback>
                <p:oleObj name="Equation" r:id="rId7" imgW="927000" imgH="469800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75" y="3535363"/>
                        <a:ext cx="1557338" cy="763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Massive axions from SN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91314" y="737868"/>
            <a:ext cx="7730909" cy="2426977"/>
            <a:chOff x="308899" y="1314450"/>
            <a:chExt cx="7730909" cy="2426977"/>
          </a:xfrm>
        </p:grpSpPr>
        <p:sp>
          <p:nvSpPr>
            <p:cNvPr id="57" name="12-Point Star 56"/>
            <p:cNvSpPr/>
            <p:nvPr/>
          </p:nvSpPr>
          <p:spPr>
            <a:xfrm>
              <a:off x="308899" y="2827027"/>
              <a:ext cx="1098088" cy="914400"/>
            </a:xfrm>
            <a:prstGeom prst="star1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SN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58" name="Straight Connector 57"/>
            <p:cNvCxnSpPr>
              <a:stCxn id="62" idx="2"/>
            </p:cNvCxnSpPr>
            <p:nvPr/>
          </p:nvCxnSpPr>
          <p:spPr>
            <a:xfrm rot="5400000" flipH="1" flipV="1">
              <a:off x="1000125" y="1304925"/>
              <a:ext cx="1962150" cy="19812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rc 58"/>
            <p:cNvSpPr/>
            <p:nvPr/>
          </p:nvSpPr>
          <p:spPr>
            <a:xfrm rot="2016597">
              <a:off x="1564813" y="1822568"/>
              <a:ext cx="838200" cy="1295400"/>
            </a:xfrm>
            <a:prstGeom prst="arc">
              <a:avLst>
                <a:gd name="adj1" fmla="val 16278446"/>
                <a:gd name="adj2" fmla="val 183340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rot="14265341">
              <a:off x="6193963" y="2338335"/>
              <a:ext cx="838200" cy="1295400"/>
            </a:xfrm>
            <a:prstGeom prst="arc">
              <a:avLst>
                <a:gd name="adj1" fmla="val 16451166"/>
                <a:gd name="adj2" fmla="val 1796610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990600" y="2209800"/>
              <a:ext cx="6477000" cy="1066800"/>
            </a:xfrm>
            <a:prstGeom prst="triangle">
              <a:avLst>
                <a:gd name="adj" fmla="val 1683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88860" y="182880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a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89260" y="28956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q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8938913">
              <a:off x="1130369" y="2326805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Symbol" pitchFamily="18" charset="2"/>
                </a:rPr>
                <a:t>b</a:t>
              </a:r>
              <a:r>
                <a:rPr lang="en-US" sz="2000" dirty="0" err="1" smtClean="0"/>
                <a:t>t</a:t>
              </a:r>
              <a:r>
                <a:rPr lang="en-US" sz="2000" baseline="-25000" dirty="0" err="1" smtClean="0"/>
                <a:t>a</a:t>
              </a:r>
              <a:endParaRPr lang="en-US" sz="2000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 rot="623799">
              <a:off x="3878185" y="2179864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t</a:t>
              </a:r>
              <a:r>
                <a:rPr lang="en-US" sz="2000" baseline="-25000" dirty="0" err="1" smtClean="0">
                  <a:latin typeface="Symbol" pitchFamily="18" charset="2"/>
                </a:rPr>
                <a:t>g</a:t>
              </a:r>
              <a:endParaRPr lang="en-US" sz="2000" baseline="-25000" dirty="0">
                <a:latin typeface="Symbol" pitchFamily="18" charset="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257388" y="3276600"/>
              <a:ext cx="527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d</a:t>
              </a:r>
              <a:r>
                <a:rPr lang="en-US" sz="2000" baseline="-25000" dirty="0" err="1" smtClean="0"/>
                <a:t>SN</a:t>
              </a:r>
              <a:endParaRPr lang="en-US" sz="2000" baseline="-25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53595" y="3352800"/>
              <a:ext cx="686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Earth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 rot="18949403">
              <a:off x="1580231" y="2386499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axions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677079">
              <a:off x="2564507" y="2453494"/>
              <a:ext cx="15765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secondary photons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31316" y="2998052"/>
              <a:ext cx="1400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primary photons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73" name="Straight Arrow Connector 72"/>
            <p:cNvCxnSpPr>
              <a:stCxn id="62" idx="2"/>
            </p:cNvCxnSpPr>
            <p:nvPr/>
          </p:nvCxnSpPr>
          <p:spPr>
            <a:xfrm flipV="1">
              <a:off x="990600" y="2615490"/>
              <a:ext cx="675242" cy="6611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2" idx="0"/>
            </p:cNvCxnSpPr>
            <p:nvPr/>
          </p:nvCxnSpPr>
          <p:spPr>
            <a:xfrm>
              <a:off x="2081003" y="2209800"/>
              <a:ext cx="1652797" cy="3258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2" idx="2"/>
            </p:cNvCxnSpPr>
            <p:nvPr/>
          </p:nvCxnSpPr>
          <p:spPr>
            <a:xfrm>
              <a:off x="990600" y="3276600"/>
              <a:ext cx="21335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587775" y="1148397"/>
            <a:ext cx="349647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u="sng" dirty="0" smtClean="0">
                <a:solidFill>
                  <a:srgbClr val="C00000"/>
                </a:solidFill>
              </a:rPr>
              <a:t>M.G</a:t>
            </a:r>
            <a:r>
              <a:rPr lang="en-US" sz="1300" dirty="0" smtClean="0">
                <a:solidFill>
                  <a:srgbClr val="C00000"/>
                </a:solidFill>
              </a:rPr>
              <a:t>., L. Duffy, R. Nita, JCAP (2011)</a:t>
            </a:r>
          </a:p>
          <a:p>
            <a:r>
              <a:rPr lang="de-DE" sz="1300" dirty="0" smtClean="0">
                <a:solidFill>
                  <a:srgbClr val="C00000"/>
                </a:solidFill>
              </a:rPr>
              <a:t>J</a:t>
            </a:r>
            <a:r>
              <a:rPr lang="de-DE" sz="1300" dirty="0">
                <a:solidFill>
                  <a:srgbClr val="C00000"/>
                </a:solidFill>
              </a:rPr>
              <a:t>. Jaeckel, P.C. Malta, J. Redondo (2017)</a:t>
            </a:r>
            <a:endParaRPr lang="en-US" sz="1300" dirty="0">
              <a:solidFill>
                <a:srgbClr val="C00000"/>
              </a:solidFill>
            </a:endParaRPr>
          </a:p>
          <a:p>
            <a:endParaRPr lang="en-US" sz="1300" dirty="0" smtClean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6604" y="5791200"/>
            <a:ext cx="2869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 smtClean="0">
                <a:solidFill>
                  <a:srgbClr val="C00000"/>
                </a:solidFill>
              </a:rPr>
              <a:t>NOTE</a:t>
            </a:r>
            <a:r>
              <a:rPr lang="en-US" sz="1400" i="1" dirty="0" smtClean="0">
                <a:solidFill>
                  <a:srgbClr val="C00000"/>
                </a:solidFill>
              </a:rPr>
              <a:t>:</a:t>
            </a:r>
            <a:r>
              <a:rPr lang="en-US" sz="1400" i="1" dirty="0" smtClean="0"/>
              <a:t> </a:t>
            </a:r>
            <a:r>
              <a:rPr lang="en-US" sz="1400" i="1" dirty="0" smtClean="0">
                <a:solidFill>
                  <a:srgbClr val="002060"/>
                </a:solidFill>
              </a:rPr>
              <a:t>KK or mirror axions could also decay into </a:t>
            </a:r>
            <a:r>
              <a:rPr lang="en-US" sz="1400" i="1" dirty="0" err="1" smtClean="0">
                <a:solidFill>
                  <a:srgbClr val="002060"/>
                </a:solidFill>
              </a:rPr>
              <a:t>e</a:t>
            </a:r>
            <a:r>
              <a:rPr lang="en-US" sz="1400" i="1" baseline="30000" dirty="0" err="1" smtClean="0">
                <a:solidFill>
                  <a:srgbClr val="002060"/>
                </a:solidFill>
              </a:rPr>
              <a:t>+</a:t>
            </a:r>
            <a:r>
              <a:rPr lang="en-US" sz="1400" i="1" dirty="0" err="1" smtClean="0">
                <a:solidFill>
                  <a:srgbClr val="002060"/>
                </a:solidFill>
              </a:rPr>
              <a:t>e</a:t>
            </a:r>
            <a:r>
              <a:rPr lang="en-US" sz="1400" i="1" dirty="0" smtClean="0">
                <a:solidFill>
                  <a:srgbClr val="002060"/>
                </a:solidFill>
              </a:rPr>
              <a:t>, very efficient for m</a:t>
            </a:r>
            <a:r>
              <a:rPr lang="en-US" sz="1400" i="1" baseline="-25000" dirty="0" smtClean="0">
                <a:solidFill>
                  <a:srgbClr val="002060"/>
                </a:solidFill>
              </a:rPr>
              <a:t>a</a:t>
            </a:r>
            <a:r>
              <a:rPr lang="en-US" sz="1400" i="1" dirty="0" smtClean="0">
                <a:solidFill>
                  <a:srgbClr val="002060"/>
                </a:solidFill>
              </a:rPr>
              <a:t>&gt;2m</a:t>
            </a:r>
            <a:r>
              <a:rPr lang="en-US" sz="1400" i="1" baseline="-25000" dirty="0">
                <a:solidFill>
                  <a:srgbClr val="002060"/>
                </a:solidFill>
              </a:rPr>
              <a:t>e</a:t>
            </a:r>
            <a:endParaRPr lang="en-US" sz="1400" i="1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TextBox 169989"/>
          <p:cNvSpPr txBox="1"/>
          <p:nvPr/>
        </p:nvSpPr>
        <p:spPr>
          <a:xfrm>
            <a:off x="5257800" y="6400800"/>
            <a:ext cx="2973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rgbClr val="C00000"/>
                </a:solidFill>
              </a:rPr>
              <a:t>J</a:t>
            </a:r>
            <a:r>
              <a:rPr lang="de-DE" sz="1100" dirty="0">
                <a:solidFill>
                  <a:srgbClr val="C00000"/>
                </a:solidFill>
              </a:rPr>
              <a:t>. Jaeckel, P.C. Malta, J. Redondo (2017</a:t>
            </a:r>
            <a:r>
              <a:rPr lang="de-DE" sz="1100" dirty="0" smtClean="0">
                <a:solidFill>
                  <a:srgbClr val="C00000"/>
                </a:solidFill>
              </a:rPr>
              <a:t>)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69991" name="TextBox 169990"/>
          <p:cNvSpPr txBox="1"/>
          <p:nvPr/>
        </p:nvSpPr>
        <p:spPr>
          <a:xfrm>
            <a:off x="292767" y="3837567"/>
            <a:ext cx="408901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secondary photons (from the axion decay) can be considerably delayed with respect to the primary photons because: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axions are slower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path is longer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>
                <a:solidFill>
                  <a:srgbClr val="C00000"/>
                </a:solidFill>
              </a:rPr>
              <a:t>The delay time can be large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2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Massive axions from SN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76751" y="3352800"/>
            <a:ext cx="4107984" cy="2965234"/>
            <a:chOff x="4176091" y="2755774"/>
            <a:chExt cx="4107984" cy="2965234"/>
          </a:xfrm>
        </p:grpSpPr>
        <p:pic>
          <p:nvPicPr>
            <p:cNvPr id="169993" name="Picture 16999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6091" y="2755774"/>
              <a:ext cx="4107984" cy="2965234"/>
            </a:xfrm>
            <a:prstGeom prst="rect">
              <a:avLst/>
            </a:prstGeom>
          </p:spPr>
        </p:pic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0515786"/>
                </p:ext>
              </p:extLst>
            </p:nvPr>
          </p:nvGraphicFramePr>
          <p:xfrm>
            <a:off x="4775111" y="3101975"/>
            <a:ext cx="1208563" cy="529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15" name="Equation" r:id="rId4" imgW="1066680" imgH="482400" progId="Equation.3">
                    <p:embed/>
                  </p:oleObj>
                </mc:Choice>
                <mc:Fallback>
                  <p:oleObj name="Equation" r:id="rId4" imgW="1066680" imgH="482400" progId="Equation.3">
                    <p:embed/>
                    <p:pic>
                      <p:nvPicPr>
                        <p:cNvPr id="44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5111" y="3101975"/>
                          <a:ext cx="1208563" cy="52928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291314" y="737868"/>
            <a:ext cx="7730909" cy="2426977"/>
            <a:chOff x="308899" y="1314450"/>
            <a:chExt cx="7730909" cy="2426977"/>
          </a:xfrm>
        </p:grpSpPr>
        <p:sp>
          <p:nvSpPr>
            <p:cNvPr id="30" name="12-Point Star 29"/>
            <p:cNvSpPr/>
            <p:nvPr/>
          </p:nvSpPr>
          <p:spPr>
            <a:xfrm>
              <a:off x="308899" y="2827027"/>
              <a:ext cx="1098088" cy="914400"/>
            </a:xfrm>
            <a:prstGeom prst="star1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SN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31" name="Straight Connector 30"/>
            <p:cNvCxnSpPr>
              <a:stCxn id="56" idx="2"/>
            </p:cNvCxnSpPr>
            <p:nvPr/>
          </p:nvCxnSpPr>
          <p:spPr>
            <a:xfrm rot="5400000" flipH="1" flipV="1">
              <a:off x="1000125" y="1304925"/>
              <a:ext cx="1962150" cy="19812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/>
            <p:cNvSpPr/>
            <p:nvPr/>
          </p:nvSpPr>
          <p:spPr>
            <a:xfrm rot="2016597">
              <a:off x="1564813" y="1822568"/>
              <a:ext cx="838200" cy="1295400"/>
            </a:xfrm>
            <a:prstGeom prst="arc">
              <a:avLst>
                <a:gd name="adj1" fmla="val 16278446"/>
                <a:gd name="adj2" fmla="val 183340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rot="14265341">
              <a:off x="6193963" y="2338335"/>
              <a:ext cx="838200" cy="1295400"/>
            </a:xfrm>
            <a:prstGeom prst="arc">
              <a:avLst>
                <a:gd name="adj1" fmla="val 16451166"/>
                <a:gd name="adj2" fmla="val 1796610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990600" y="2209800"/>
              <a:ext cx="6477000" cy="1066800"/>
            </a:xfrm>
            <a:prstGeom prst="triangle">
              <a:avLst>
                <a:gd name="adj" fmla="val 1683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88860" y="182880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a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89260" y="28956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q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8938913">
              <a:off x="1130369" y="2326805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Symbol" pitchFamily="18" charset="2"/>
                </a:rPr>
                <a:t>b</a:t>
              </a:r>
              <a:r>
                <a:rPr lang="en-US" sz="2000" dirty="0" err="1" smtClean="0"/>
                <a:t>t</a:t>
              </a:r>
              <a:r>
                <a:rPr lang="en-US" sz="2000" baseline="-25000" dirty="0" err="1" smtClean="0"/>
                <a:t>a</a:t>
              </a:r>
              <a:endParaRPr lang="en-US" sz="2000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 rot="623799">
              <a:off x="3878185" y="2179864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t</a:t>
              </a:r>
              <a:r>
                <a:rPr lang="en-US" sz="2000" baseline="-25000" dirty="0" err="1" smtClean="0">
                  <a:latin typeface="Symbol" pitchFamily="18" charset="2"/>
                </a:rPr>
                <a:t>g</a:t>
              </a:r>
              <a:endParaRPr lang="en-US" sz="2000" baseline="-25000" dirty="0">
                <a:latin typeface="Symbol" pitchFamily="18" charset="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257388" y="3276600"/>
              <a:ext cx="527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d</a:t>
              </a:r>
              <a:r>
                <a:rPr lang="en-US" sz="2000" baseline="-25000" dirty="0" err="1" smtClean="0"/>
                <a:t>SN</a:t>
              </a:r>
              <a:endParaRPr lang="en-US" sz="2000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353595" y="3352800"/>
              <a:ext cx="686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Earth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8949403">
              <a:off x="1580231" y="2386499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axions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677079">
              <a:off x="2564507" y="2453494"/>
              <a:ext cx="15765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secondary photons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31316" y="2998052"/>
              <a:ext cx="1400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primary photons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56" idx="2"/>
            </p:cNvCxnSpPr>
            <p:nvPr/>
          </p:nvCxnSpPr>
          <p:spPr>
            <a:xfrm flipV="1">
              <a:off x="990600" y="2615490"/>
              <a:ext cx="675242" cy="6611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6" idx="0"/>
            </p:cNvCxnSpPr>
            <p:nvPr/>
          </p:nvCxnSpPr>
          <p:spPr>
            <a:xfrm>
              <a:off x="2081003" y="2209800"/>
              <a:ext cx="1652797" cy="3258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6" idx="2"/>
            </p:cNvCxnSpPr>
            <p:nvPr/>
          </p:nvCxnSpPr>
          <p:spPr>
            <a:xfrm>
              <a:off x="990600" y="3276600"/>
              <a:ext cx="21335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410200" y="1054404"/>
            <a:ext cx="3505200" cy="600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Interactions with photons only</a:t>
            </a:r>
          </a:p>
          <a:p>
            <a:endParaRPr lang="en-US" sz="400" dirty="0" smtClean="0"/>
          </a:p>
          <a:p>
            <a:pPr lvl="0"/>
            <a:r>
              <a:rPr lang="de-DE" sz="1300" dirty="0">
                <a:solidFill>
                  <a:srgbClr val="C00000"/>
                </a:solidFill>
              </a:rPr>
              <a:t>J. Jaeckel, P.C. Malta, J. Redondo (2017</a:t>
            </a:r>
            <a:r>
              <a:rPr lang="de-DE" sz="1300" dirty="0" smtClean="0">
                <a:solidFill>
                  <a:srgbClr val="C00000"/>
                </a:solidFill>
              </a:rPr>
              <a:t>)</a:t>
            </a:r>
            <a:endParaRPr lang="en-US" sz="1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TextBox 169989"/>
          <p:cNvSpPr txBox="1"/>
          <p:nvPr/>
        </p:nvSpPr>
        <p:spPr>
          <a:xfrm>
            <a:off x="5257800" y="6400800"/>
            <a:ext cx="2973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rgbClr val="C00000"/>
                </a:solidFill>
              </a:rPr>
              <a:t>J</a:t>
            </a:r>
            <a:r>
              <a:rPr lang="de-DE" sz="1100" dirty="0">
                <a:solidFill>
                  <a:srgbClr val="C00000"/>
                </a:solidFill>
              </a:rPr>
              <a:t>. Jaeckel, P.C. Malta, J. Redondo (2017</a:t>
            </a:r>
            <a:r>
              <a:rPr lang="de-DE" sz="1100" dirty="0" smtClean="0">
                <a:solidFill>
                  <a:srgbClr val="C00000"/>
                </a:solidFill>
              </a:rPr>
              <a:t>)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69991" name="TextBox 169990"/>
          <p:cNvSpPr txBox="1"/>
          <p:nvPr/>
        </p:nvSpPr>
        <p:spPr>
          <a:xfrm>
            <a:off x="292767" y="3837567"/>
            <a:ext cx="4089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secondary photons (from the axion decay) can be considerably delayed with respect to the primary photons because: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axions are slower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path is longer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>The delay time can be large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and the source may appear to be not </a:t>
            </a:r>
            <a:r>
              <a:rPr lang="en-US" sz="1600" dirty="0" err="1" smtClean="0">
                <a:solidFill>
                  <a:srgbClr val="C00000"/>
                </a:solidFill>
              </a:rPr>
              <a:t>punctiform</a:t>
            </a:r>
            <a:endParaRPr lang="en-US" sz="1600" dirty="0"/>
          </a:p>
        </p:txBody>
      </p:sp>
      <p:sp>
        <p:nvSpPr>
          <p:cNvPr id="42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Massive axions from SN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1" y="3360417"/>
            <a:ext cx="4105656" cy="30266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76800" y="3661809"/>
            <a:ext cx="128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From SN 1987A</a:t>
            </a:r>
            <a:endParaRPr lang="en-US" sz="12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291314" y="737868"/>
            <a:ext cx="7730909" cy="2426977"/>
            <a:chOff x="308899" y="1314450"/>
            <a:chExt cx="7730909" cy="2426977"/>
          </a:xfrm>
        </p:grpSpPr>
        <p:sp>
          <p:nvSpPr>
            <p:cNvPr id="28" name="12-Point Star 27"/>
            <p:cNvSpPr/>
            <p:nvPr/>
          </p:nvSpPr>
          <p:spPr>
            <a:xfrm>
              <a:off x="308899" y="2827027"/>
              <a:ext cx="1098088" cy="914400"/>
            </a:xfrm>
            <a:prstGeom prst="star1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SN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29" name="Straight Connector 28"/>
            <p:cNvCxnSpPr>
              <a:stCxn id="32" idx="2"/>
            </p:cNvCxnSpPr>
            <p:nvPr/>
          </p:nvCxnSpPr>
          <p:spPr>
            <a:xfrm rot="5400000" flipH="1" flipV="1">
              <a:off x="1000125" y="1304925"/>
              <a:ext cx="1962150" cy="198120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/>
            <p:cNvSpPr/>
            <p:nvPr/>
          </p:nvSpPr>
          <p:spPr>
            <a:xfrm rot="2016597">
              <a:off x="1564813" y="1822568"/>
              <a:ext cx="838200" cy="1295400"/>
            </a:xfrm>
            <a:prstGeom prst="arc">
              <a:avLst>
                <a:gd name="adj1" fmla="val 16278446"/>
                <a:gd name="adj2" fmla="val 183340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14265341">
              <a:off x="6193963" y="2338335"/>
              <a:ext cx="838200" cy="1295400"/>
            </a:xfrm>
            <a:prstGeom prst="arc">
              <a:avLst>
                <a:gd name="adj1" fmla="val 16451166"/>
                <a:gd name="adj2" fmla="val 1796610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990600" y="2209800"/>
              <a:ext cx="6477000" cy="1066800"/>
            </a:xfrm>
            <a:prstGeom prst="triangle">
              <a:avLst>
                <a:gd name="adj" fmla="val 1683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88860" y="182880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a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89260" y="28956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q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8938913">
              <a:off x="1130369" y="2326805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Symbol" pitchFamily="18" charset="2"/>
                </a:rPr>
                <a:t>b</a:t>
              </a:r>
              <a:r>
                <a:rPr lang="en-US" sz="2000" dirty="0" err="1" smtClean="0"/>
                <a:t>t</a:t>
              </a:r>
              <a:r>
                <a:rPr lang="en-US" sz="2000" baseline="-25000" dirty="0" err="1" smtClean="0"/>
                <a:t>a</a:t>
              </a:r>
              <a:endParaRPr lang="en-US" sz="2000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 rot="623799">
              <a:off x="3878185" y="2179864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t</a:t>
              </a:r>
              <a:r>
                <a:rPr lang="en-US" sz="2000" baseline="-25000" dirty="0" err="1" smtClean="0">
                  <a:latin typeface="Symbol" pitchFamily="18" charset="2"/>
                </a:rPr>
                <a:t>g</a:t>
              </a:r>
              <a:endParaRPr lang="en-US" sz="2000" baseline="-25000" dirty="0">
                <a:latin typeface="Symbol" pitchFamily="18" charset="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57388" y="3276600"/>
              <a:ext cx="527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d</a:t>
              </a:r>
              <a:r>
                <a:rPr lang="en-US" sz="2000" baseline="-25000" dirty="0" err="1" smtClean="0"/>
                <a:t>SN</a:t>
              </a:r>
              <a:endParaRPr lang="en-US" sz="2000" baseline="-25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53595" y="3352800"/>
              <a:ext cx="686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Earth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8949403">
              <a:off x="1580231" y="2386499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axions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677079">
              <a:off x="2564507" y="2453494"/>
              <a:ext cx="15765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secondary photons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31316" y="2998052"/>
              <a:ext cx="1400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primary photons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32" idx="2"/>
            </p:cNvCxnSpPr>
            <p:nvPr/>
          </p:nvCxnSpPr>
          <p:spPr>
            <a:xfrm flipV="1">
              <a:off x="990600" y="2615490"/>
              <a:ext cx="675242" cy="6611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2" idx="0"/>
            </p:cNvCxnSpPr>
            <p:nvPr/>
          </p:nvCxnSpPr>
          <p:spPr>
            <a:xfrm>
              <a:off x="2081003" y="2209800"/>
              <a:ext cx="1652797" cy="3258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32" idx="2"/>
            </p:cNvCxnSpPr>
            <p:nvPr/>
          </p:nvCxnSpPr>
          <p:spPr>
            <a:xfrm>
              <a:off x="990600" y="3276600"/>
              <a:ext cx="21335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410200" y="1054404"/>
            <a:ext cx="3505200" cy="600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Interactions with photons only</a:t>
            </a:r>
          </a:p>
          <a:p>
            <a:endParaRPr lang="en-US" sz="400" dirty="0" smtClean="0"/>
          </a:p>
          <a:p>
            <a:pPr lvl="0"/>
            <a:r>
              <a:rPr lang="de-DE" sz="1300" dirty="0">
                <a:solidFill>
                  <a:srgbClr val="C00000"/>
                </a:solidFill>
              </a:rPr>
              <a:t>J. Jaeckel, P.C. Malta, J. Redondo (2017</a:t>
            </a:r>
            <a:r>
              <a:rPr lang="de-DE" sz="1300" dirty="0" smtClean="0">
                <a:solidFill>
                  <a:srgbClr val="C00000"/>
                </a:solidFill>
              </a:rPr>
              <a:t>)</a:t>
            </a:r>
            <a:endParaRPr lang="en-US" sz="1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53013" y="3310218"/>
            <a:ext cx="3873933" cy="3090581"/>
            <a:chOff x="5257800" y="3178629"/>
            <a:chExt cx="3733800" cy="29870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800" y="3178629"/>
              <a:ext cx="3733800" cy="298704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9788219">
              <a:off x="6057844" y="3885471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QCD 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52296" y="4070136"/>
              <a:ext cx="10118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excluded</a:t>
              </a:r>
              <a:endParaRPr lang="en-US" sz="14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10219"/>
            <a:ext cx="4369273" cy="3090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740223"/>
            <a:ext cx="3743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J</a:t>
            </a:r>
            <a:r>
              <a:rPr lang="de-DE" sz="1400" dirty="0">
                <a:solidFill>
                  <a:srgbClr val="C00000"/>
                </a:solidFill>
              </a:rPr>
              <a:t>. Jaeckel, P.C. Malta, J. Redondo (2017</a:t>
            </a:r>
            <a:r>
              <a:rPr lang="de-DE" sz="1400" dirty="0" smtClean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3013" y="2618258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B. </a:t>
            </a:r>
            <a:r>
              <a:rPr lang="en-US" sz="1400" dirty="0" err="1" smtClean="0">
                <a:solidFill>
                  <a:srgbClr val="C00000"/>
                </a:solidFill>
              </a:rPr>
              <a:t>Berenji</a:t>
            </a:r>
            <a:r>
              <a:rPr lang="en-US" sz="1400" dirty="0" smtClean="0">
                <a:solidFill>
                  <a:srgbClr val="C00000"/>
                </a:solidFill>
              </a:rPr>
              <a:t>, J. Gaskins, M. </a:t>
            </a:r>
            <a:r>
              <a:rPr lang="en-US" sz="1400" dirty="0">
                <a:solidFill>
                  <a:srgbClr val="C00000"/>
                </a:solidFill>
              </a:rPr>
              <a:t>Meyer </a:t>
            </a:r>
            <a:r>
              <a:rPr lang="en-US" sz="1400" dirty="0" err="1" smtClean="0">
                <a:solidFill>
                  <a:srgbClr val="C00000"/>
                </a:solidFill>
              </a:rPr>
              <a:t>Phys.Rev</a:t>
            </a:r>
            <a:r>
              <a:rPr lang="en-US" sz="1400" dirty="0">
                <a:solidFill>
                  <a:srgbClr val="C00000"/>
                </a:solidFill>
              </a:rPr>
              <a:t>. D93 (2016</a:t>
            </a:r>
            <a:r>
              <a:rPr lang="en-US" sz="1400" dirty="0" smtClean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Massive ALPs from SN and NS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127" y="1125510"/>
            <a:ext cx="3988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carried out for </a:t>
            </a:r>
            <a:r>
              <a:rPr lang="en-US" dirty="0" smtClean="0">
                <a:solidFill>
                  <a:srgbClr val="C00000"/>
                </a:solidFill>
              </a:rPr>
              <a:t>SN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interaction with photons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angular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 analysis of time delay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53013" y="1085916"/>
            <a:ext cx="3862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NS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nuclear bremsstrahlung, for m</a:t>
            </a:r>
            <a:r>
              <a:rPr lang="en-US" baseline="-25000" dirty="0" smtClean="0"/>
              <a:t>a</a:t>
            </a:r>
            <a:r>
              <a:rPr lang="en-US" dirty="0" smtClean="0"/>
              <a:t>&lt;2m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forward decay only (relativistic)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7732" y="518592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Includes interactions with nucleons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5334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Interacts with photons only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3545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4277" y="2438400"/>
            <a:ext cx="3303523" cy="3733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38400"/>
            <a:ext cx="4724400" cy="388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5998" y="3398437"/>
            <a:ext cx="4716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399" y="3055545"/>
            <a:ext cx="1047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SN1987A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841372" y="3767769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Betelgeuse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8974531">
            <a:off x="1405681" y="358855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QCD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19798" y="447041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Includes interactions with nucleons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24127" y="456727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Interacts with photons only</a:t>
            </a:r>
            <a:endParaRPr lang="en-US" sz="1200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4743327" y="4579545"/>
            <a:ext cx="209672" cy="2185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666999" y="4567274"/>
            <a:ext cx="171999" cy="2263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Massive ALPs from SN and NS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111227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Assuming QCD axion coupling we can translate in the </a:t>
            </a:r>
            <a:r>
              <a:rPr lang="en-US" sz="2000" dirty="0" err="1" smtClean="0">
                <a:latin typeface="Bookman Old Style" panose="02050604050505020204" pitchFamily="18" charset="0"/>
              </a:rPr>
              <a:t>g</a:t>
            </a:r>
            <a:r>
              <a:rPr lang="en-US" sz="2000" baseline="-25000" dirty="0" err="1" smtClean="0"/>
              <a:t>a</a:t>
            </a:r>
            <a:r>
              <a:rPr lang="en-US" sz="2000" baseline="-25000" dirty="0" smtClean="0">
                <a:sym typeface="Symbol" panose="05050102010706020507" pitchFamily="18" charset="2"/>
              </a:rPr>
              <a:t></a:t>
            </a:r>
            <a:r>
              <a:rPr lang="en-US" sz="2000" dirty="0" smtClean="0"/>
              <a:t>-</a:t>
            </a:r>
            <a:r>
              <a:rPr lang="en-US" sz="2000" i="1" dirty="0" smtClean="0">
                <a:latin typeface="Bookman Old Style" panose="02050604050505020204" pitchFamily="18" charset="0"/>
              </a:rPr>
              <a:t>m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plane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812891" y="1046816"/>
            <a:ext cx="32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B. </a:t>
            </a:r>
            <a:r>
              <a:rPr lang="en-US" sz="1400" dirty="0" err="1">
                <a:solidFill>
                  <a:srgbClr val="C00000"/>
                </a:solidFill>
              </a:rPr>
              <a:t>Berenji</a:t>
            </a:r>
            <a:r>
              <a:rPr lang="en-US" sz="1400" dirty="0">
                <a:solidFill>
                  <a:srgbClr val="C00000"/>
                </a:solidFill>
              </a:rPr>
              <a:t>, J. Gaskins, M. Meyer </a:t>
            </a:r>
            <a:r>
              <a:rPr lang="en-US" sz="1400" dirty="0" err="1">
                <a:solidFill>
                  <a:srgbClr val="C00000"/>
                </a:solidFill>
              </a:rPr>
              <a:t>Phys.Rev</a:t>
            </a:r>
            <a:r>
              <a:rPr lang="en-US" sz="1400" dirty="0">
                <a:solidFill>
                  <a:srgbClr val="C00000"/>
                </a:solidFill>
              </a:rPr>
              <a:t>. D93 (2016)</a:t>
            </a:r>
          </a:p>
          <a:p>
            <a:endParaRPr lang="de-DE" sz="1400" dirty="0" smtClean="0">
              <a:solidFill>
                <a:srgbClr val="C00000"/>
              </a:solidFill>
            </a:endParaRPr>
          </a:p>
          <a:p>
            <a:r>
              <a:rPr lang="de-DE" sz="1400" dirty="0" smtClean="0">
                <a:solidFill>
                  <a:srgbClr val="C00000"/>
                </a:solidFill>
              </a:rPr>
              <a:t>J. Jaeckel, P.C. Malta, J. Redondo (2017)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6096" y="2438400"/>
            <a:ext cx="31139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NOTE: very </a:t>
            </a:r>
            <a:r>
              <a:rPr lang="en-US" dirty="0">
                <a:solidFill>
                  <a:srgbClr val="002060"/>
                </a:solidFill>
              </a:rPr>
              <a:t>slow (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1.2) </a:t>
            </a:r>
            <a:r>
              <a:rPr lang="en-US" dirty="0">
                <a:solidFill>
                  <a:srgbClr val="002060"/>
                </a:solidFill>
              </a:rPr>
              <a:t>ALPs cannot escape </a:t>
            </a: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gravitational field and gravitate around the NS before they decay. </a:t>
            </a:r>
            <a:r>
              <a:rPr lang="en-US" dirty="0" smtClean="0">
                <a:solidFill>
                  <a:srgbClr val="002060"/>
                </a:solidFill>
              </a:rPr>
              <a:t>They could contribute to very late photons from Betelgeuse.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6096" y="4876800"/>
            <a:ext cx="274626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Similar idea for KK gravitons in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S. </a:t>
            </a:r>
            <a:r>
              <a:rPr lang="en-US" sz="1400" dirty="0" err="1" smtClean="0">
                <a:solidFill>
                  <a:srgbClr val="C00000"/>
                </a:solidFill>
              </a:rPr>
              <a:t>Hannestad</a:t>
            </a:r>
            <a:r>
              <a:rPr lang="en-US" sz="1400" dirty="0" smtClean="0">
                <a:solidFill>
                  <a:srgbClr val="C00000"/>
                </a:solidFill>
              </a:rPr>
              <a:t>, G. Raffelt: </a:t>
            </a:r>
          </a:p>
          <a:p>
            <a:r>
              <a:rPr lang="en-US" sz="1400" dirty="0" err="1" smtClean="0">
                <a:solidFill>
                  <a:srgbClr val="C00000"/>
                </a:solidFill>
              </a:rPr>
              <a:t>Phys.Rev.Lett</a:t>
            </a:r>
            <a:r>
              <a:rPr lang="en-US" sz="1400" dirty="0">
                <a:solidFill>
                  <a:srgbClr val="C00000"/>
                </a:solidFill>
              </a:rPr>
              <a:t>. 87 (2001</a:t>
            </a:r>
            <a:r>
              <a:rPr lang="en-US" sz="14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1400" dirty="0" err="1">
                <a:solidFill>
                  <a:srgbClr val="C00000"/>
                </a:solidFill>
              </a:rPr>
              <a:t>Phys.Rev.Lett</a:t>
            </a:r>
            <a:r>
              <a:rPr lang="en-US" sz="1400" dirty="0">
                <a:solidFill>
                  <a:srgbClr val="C00000"/>
                </a:solidFill>
              </a:rPr>
              <a:t>. 88 (2002</a:t>
            </a:r>
            <a:r>
              <a:rPr lang="en-US" sz="14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1400" dirty="0" err="1">
                <a:solidFill>
                  <a:srgbClr val="C00000"/>
                </a:solidFill>
              </a:rPr>
              <a:t>Phys.Rev</a:t>
            </a:r>
            <a:r>
              <a:rPr lang="en-US" sz="1400" dirty="0">
                <a:solidFill>
                  <a:srgbClr val="C00000"/>
                </a:solidFill>
              </a:rPr>
              <a:t>. D67 (2003)</a:t>
            </a:r>
          </a:p>
        </p:txBody>
      </p:sp>
    </p:spTree>
    <p:extLst>
      <p:ext uri="{BB962C8B-B14F-4D97-AF65-F5344CB8AC3E}">
        <p14:creationId xmlns:p14="http://schemas.microsoft.com/office/powerpoint/2010/main" val="2469345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942116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Renewed </a:t>
            </a:r>
            <a:r>
              <a:rPr lang="en-US" dirty="0"/>
              <a:t>interest in exploring the ~MeV universe and an effort to build instruments sensitive in the energy </a:t>
            </a:r>
            <a:r>
              <a:rPr lang="en-US" dirty="0" smtClean="0"/>
              <a:t>range </a:t>
            </a:r>
          </a:p>
          <a:p>
            <a:endParaRPr lang="en-US" dirty="0"/>
          </a:p>
          <a:p>
            <a:r>
              <a:rPr lang="en-US" dirty="0" smtClean="0"/>
              <a:t>			from </a:t>
            </a:r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 smtClean="0">
                <a:solidFill>
                  <a:srgbClr val="C00000"/>
                </a:solidFill>
              </a:rPr>
              <a:t>few10</a:t>
            </a:r>
            <a:r>
              <a:rPr lang="en-US" baseline="30000" dirty="0" smtClean="0">
                <a:solidFill>
                  <a:srgbClr val="C00000"/>
                </a:solidFill>
              </a:rPr>
              <a:t>2 </a:t>
            </a:r>
            <a:r>
              <a:rPr lang="en-US" dirty="0" smtClean="0">
                <a:solidFill>
                  <a:srgbClr val="C00000"/>
                </a:solidFill>
              </a:rPr>
              <a:t>keV  </a:t>
            </a:r>
            <a:r>
              <a:rPr lang="en-US" dirty="0"/>
              <a:t>to  </a:t>
            </a:r>
            <a:r>
              <a:rPr lang="en-US" dirty="0">
                <a:solidFill>
                  <a:srgbClr val="C00000"/>
                </a:solidFill>
              </a:rPr>
              <a:t>a few 10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MeV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using a </a:t>
            </a:r>
            <a:r>
              <a:rPr lang="en-US" dirty="0"/>
              <a:t>c</a:t>
            </a:r>
            <a:r>
              <a:rPr lang="en-US" dirty="0" smtClean="0"/>
              <a:t>ombination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Compton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pair-production</a:t>
            </a:r>
            <a:r>
              <a:rPr lang="en-US" dirty="0"/>
              <a:t> </a:t>
            </a:r>
            <a:r>
              <a:rPr lang="en-US" dirty="0" smtClean="0"/>
              <a:t>detection and with strategies </a:t>
            </a:r>
            <a:r>
              <a:rPr lang="en-US" dirty="0"/>
              <a:t>to improve pair-production events at lower </a:t>
            </a:r>
            <a:r>
              <a:rPr lang="en-US" dirty="0" smtClean="0"/>
              <a:t>energy.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04825" y="3429000"/>
            <a:ext cx="3984210" cy="2877486"/>
            <a:chOff x="457200" y="3733800"/>
            <a:chExt cx="3984210" cy="28774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733800"/>
              <a:ext cx="3984210" cy="2877486"/>
            </a:xfrm>
            <a:prstGeom prst="rect">
              <a:avLst/>
            </a:prstGeom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7553280"/>
                </p:ext>
              </p:extLst>
            </p:nvPr>
          </p:nvGraphicFramePr>
          <p:xfrm>
            <a:off x="2924175" y="4276988"/>
            <a:ext cx="1277241" cy="533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85" name="Equation" r:id="rId4" imgW="1079280" imgH="482400" progId="Equation.3">
                    <p:embed/>
                  </p:oleObj>
                </mc:Choice>
                <mc:Fallback>
                  <p:oleObj name="Equation" r:id="rId4" imgW="1079280" imgH="482400" progId="Equation.3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4175" y="4276988"/>
                          <a:ext cx="1277241" cy="53336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en-US" sz="3200" u="sng" dirty="0" smtClean="0">
                <a:solidFill>
                  <a:srgbClr val="C00000"/>
                </a:solidFill>
                <a:latin typeface="+mj-lt"/>
              </a:rPr>
              <a:t>future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… will it be brighter ?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5772" y="3352800"/>
            <a:ext cx="36834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e-ASTROGAM</a:t>
            </a:r>
            <a:r>
              <a:rPr lang="en-US" b="1" dirty="0">
                <a:solidFill>
                  <a:srgbClr val="951100"/>
                </a:solidFill>
              </a:rPr>
              <a:t> </a:t>
            </a:r>
            <a:r>
              <a:rPr lang="en-US" dirty="0"/>
              <a:t>Energy range ~0.3 MeV to ~3 GeV, with </a:t>
            </a:r>
            <a:endParaRPr lang="en-US" dirty="0" smtClean="0"/>
          </a:p>
          <a:p>
            <a:r>
              <a:rPr lang="en-US" dirty="0" smtClean="0"/>
              <a:t>PSF </a:t>
            </a:r>
            <a:r>
              <a:rPr lang="en-US" dirty="0"/>
              <a:t>≲ 3° at 50 MeV</a:t>
            </a:r>
            <a:endParaRPr lang="en-US" dirty="0">
              <a:solidFill>
                <a:srgbClr val="9511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PANGU</a:t>
            </a:r>
            <a:r>
              <a:rPr lang="en-US" b="1" dirty="0" smtClean="0">
                <a:solidFill>
                  <a:srgbClr val="951100"/>
                </a:solidFill>
              </a:rPr>
              <a:t> </a:t>
            </a:r>
            <a:r>
              <a:rPr lang="en-US" dirty="0"/>
              <a:t>Energy range of </a:t>
            </a:r>
            <a:endParaRPr lang="en-US" dirty="0" smtClean="0"/>
          </a:p>
          <a:p>
            <a:r>
              <a:rPr lang="en-US" dirty="0" smtClean="0"/>
              <a:t>~</a:t>
            </a:r>
            <a:r>
              <a:rPr lang="en-US" dirty="0"/>
              <a:t>10 MeV to  ~1GeV, with </a:t>
            </a:r>
            <a:endParaRPr lang="en-US" dirty="0" smtClean="0"/>
          </a:p>
          <a:p>
            <a:r>
              <a:rPr lang="en-US" dirty="0" smtClean="0"/>
              <a:t>PSF </a:t>
            </a:r>
            <a:r>
              <a:rPr lang="en-US" dirty="0"/>
              <a:t>≲ 2° at 50 MeV</a:t>
            </a:r>
            <a:endParaRPr lang="en-US" dirty="0">
              <a:solidFill>
                <a:srgbClr val="951100"/>
              </a:solidFill>
            </a:endParaRPr>
          </a:p>
          <a:p>
            <a:endParaRPr lang="en-US" b="1" dirty="0">
              <a:solidFill>
                <a:srgbClr val="951100"/>
              </a:solidFill>
            </a:endParaRPr>
          </a:p>
          <a:p>
            <a:r>
              <a:rPr lang="en-US" b="1" dirty="0" err="1">
                <a:solidFill>
                  <a:srgbClr val="C00000"/>
                </a:solidFill>
              </a:rPr>
              <a:t>ComPair</a:t>
            </a:r>
            <a:r>
              <a:rPr lang="en-US" b="1" dirty="0">
                <a:solidFill>
                  <a:srgbClr val="951100"/>
                </a:solidFill>
              </a:rPr>
              <a:t> </a:t>
            </a:r>
            <a:r>
              <a:rPr lang="en-US" dirty="0"/>
              <a:t>Energy range </a:t>
            </a:r>
            <a:endParaRPr lang="en-US" dirty="0" smtClean="0"/>
          </a:p>
          <a:p>
            <a:r>
              <a:rPr lang="en-US" dirty="0" smtClean="0"/>
              <a:t>~</a:t>
            </a:r>
            <a:r>
              <a:rPr lang="en-US" dirty="0"/>
              <a:t>200 keV to ~500 MeV, with </a:t>
            </a:r>
            <a:endParaRPr lang="en-US" dirty="0" smtClean="0"/>
          </a:p>
          <a:p>
            <a:r>
              <a:rPr lang="en-US" dirty="0" smtClean="0"/>
              <a:t>PSF </a:t>
            </a:r>
            <a:r>
              <a:rPr lang="en-US" dirty="0"/>
              <a:t>≲ 3° at 50 </a:t>
            </a:r>
            <a:r>
              <a:rPr lang="en-US" dirty="0" smtClean="0"/>
              <a:t>MeV</a:t>
            </a:r>
          </a:p>
        </p:txBody>
      </p:sp>
    </p:spTree>
    <p:extLst>
      <p:ext uri="{BB962C8B-B14F-4D97-AF65-F5344CB8AC3E}">
        <p14:creationId xmlns:p14="http://schemas.microsoft.com/office/powerpoint/2010/main" val="32068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143000"/>
            <a:ext cx="3713357" cy="2819400"/>
          </a:xfrm>
          <a:prstGeom prst="rect">
            <a:avLst/>
          </a:prstGeom>
        </p:spPr>
      </p:pic>
      <p:sp>
        <p:nvSpPr>
          <p:cNvPr id="19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en-US" sz="3200" u="sng" dirty="0" smtClean="0">
                <a:solidFill>
                  <a:srgbClr val="C00000"/>
                </a:solidFill>
                <a:latin typeface="+mj-lt"/>
              </a:rPr>
              <a:t>future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… will it be brighter ?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79582"/>
              </p:ext>
            </p:extLst>
          </p:nvPr>
        </p:nvGraphicFramePr>
        <p:xfrm>
          <a:off x="586509" y="4336503"/>
          <a:ext cx="6096000" cy="193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12055425"/>
                    </a:ext>
                  </a:extLst>
                </a:gridCol>
                <a:gridCol w="1763977">
                  <a:extLst>
                    <a:ext uri="{9D8B030D-6E8A-4147-A177-3AD203B41FA5}">
                      <a16:colId xmlns:a16="http://schemas.microsoft.com/office/drawing/2014/main" val="340610902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33606287"/>
                    </a:ext>
                  </a:extLst>
                </a:gridCol>
                <a:gridCol w="1207823">
                  <a:extLst>
                    <a:ext uri="{9D8B030D-6E8A-4147-A177-3AD203B41FA5}">
                      <a16:colId xmlns:a16="http://schemas.microsoft.com/office/drawing/2014/main" val="1457954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en-US" baseline="-25000" dirty="0" err="1" smtClean="0">
                          <a:solidFill>
                            <a:srgbClr val="C00000"/>
                          </a:solidFill>
                        </a:rPr>
                        <a:t>eff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&gt;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&lt;PSF&gt;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9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Fermi-LAT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dirty="0" smtClean="0"/>
                        <a:t>500 MeV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5500 cm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4.7</a:t>
                      </a:r>
                      <a:r>
                        <a:rPr lang="en-US" sz="2000" baseline="30000" dirty="0" smtClean="0"/>
                        <a:t>o</a:t>
                      </a:r>
                      <a:endParaRPr lang="en-US" baseline="30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481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e-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Astrogam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– 300 MeV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1220 cm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2.1</a:t>
                      </a:r>
                      <a:r>
                        <a:rPr lang="en-US" sz="2000" baseline="30000" dirty="0" smtClean="0"/>
                        <a:t>o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07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ComPair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– 300 MeV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 1145 cm</a:t>
                      </a:r>
                      <a:r>
                        <a:rPr lang="en-US" baseline="30000" dirty="0" smtClean="0"/>
                        <a:t>2</a:t>
                      </a:r>
                      <a:endParaRPr lang="en-US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2.6</a:t>
                      </a:r>
                      <a:r>
                        <a:rPr lang="en-US" sz="2000" baseline="30000" dirty="0" smtClean="0"/>
                        <a:t>o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5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Pangu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– 300 MeV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 100 cm</a:t>
                      </a:r>
                      <a:r>
                        <a:rPr lang="en-US" baseline="30000" dirty="0" smtClean="0"/>
                        <a:t>2</a:t>
                      </a:r>
                      <a:endParaRPr lang="en-US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1.3</a:t>
                      </a:r>
                      <a:r>
                        <a:rPr lang="en-US" sz="2000" baseline="30000" dirty="0" smtClean="0"/>
                        <a:t>o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46419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239000" y="5048071"/>
            <a:ext cx="1579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Averaged over </a:t>
            </a:r>
            <a:r>
              <a:rPr lang="en-US" dirty="0"/>
              <a:t>the expected SN spectrum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09600" y="1143000"/>
            <a:ext cx="3736138" cy="2819400"/>
            <a:chOff x="609600" y="3429000"/>
            <a:chExt cx="3736138" cy="2819400"/>
          </a:xfrm>
        </p:grpSpPr>
        <p:grpSp>
          <p:nvGrpSpPr>
            <p:cNvPr id="21" name="Group 20"/>
            <p:cNvGrpSpPr/>
            <p:nvPr/>
          </p:nvGrpSpPr>
          <p:grpSpPr>
            <a:xfrm>
              <a:off x="609600" y="3429000"/>
              <a:ext cx="3736138" cy="2819400"/>
              <a:chOff x="609600" y="2977525"/>
              <a:chExt cx="3736138" cy="2819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2977525"/>
                <a:ext cx="3736138" cy="2819400"/>
              </a:xfrm>
              <a:prstGeom prst="rect">
                <a:avLst/>
              </a:prstGeom>
            </p:spPr>
          </p:pic>
          <p:cxnSp>
            <p:nvCxnSpPr>
              <p:cNvPr id="4" name="Straight Connector 3"/>
              <p:cNvCxnSpPr/>
              <p:nvPr/>
            </p:nvCxnSpPr>
            <p:spPr>
              <a:xfrm>
                <a:off x="1143000" y="3581400"/>
                <a:ext cx="381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143000" y="3810000"/>
                <a:ext cx="381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143000" y="4038600"/>
                <a:ext cx="381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143000" y="4267200"/>
                <a:ext cx="381000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524000" y="3450595"/>
                <a:ext cx="8242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Fermi-LAT</a:t>
                </a:r>
                <a:endParaRPr lang="en-US" sz="11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551758" y="3674249"/>
                <a:ext cx="112082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e-ASTROGAM</a:t>
                </a:r>
                <a:endParaRPr lang="en-US" sz="11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532709" y="3907795"/>
                <a:ext cx="77617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 smtClean="0"/>
                  <a:t>ComPair</a:t>
                </a:r>
                <a:endParaRPr lang="en-US" sz="11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41418" y="4139590"/>
                <a:ext cx="6928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PANGU</a:t>
                </a:r>
                <a:endParaRPr lang="en-US" sz="1100" dirty="0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1152236" y="4971400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550654" y="4843790"/>
              <a:ext cx="514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ym typeface="Symbol" panose="05050102010706020507" pitchFamily="18" charset="2"/>
                </a:rPr>
                <a:t>-</a:t>
              </a:r>
              <a:r>
                <a:rPr lang="en-US" sz="1100" dirty="0" smtClean="0"/>
                <a:t>flux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73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143000"/>
            <a:ext cx="3713357" cy="2819400"/>
          </a:xfrm>
          <a:prstGeom prst="rect">
            <a:avLst/>
          </a:prstGeom>
        </p:spPr>
      </p:pic>
      <p:sp>
        <p:nvSpPr>
          <p:cNvPr id="19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en-US" sz="3200" u="sng" dirty="0" smtClean="0">
                <a:solidFill>
                  <a:srgbClr val="C00000"/>
                </a:solidFill>
                <a:latin typeface="+mj-lt"/>
              </a:rPr>
              <a:t>future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… will it be brighter ?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" y="1143000"/>
            <a:ext cx="3736138" cy="2819400"/>
            <a:chOff x="609600" y="3429000"/>
            <a:chExt cx="3736138" cy="2819400"/>
          </a:xfrm>
        </p:grpSpPr>
        <p:grpSp>
          <p:nvGrpSpPr>
            <p:cNvPr id="21" name="Group 20"/>
            <p:cNvGrpSpPr/>
            <p:nvPr/>
          </p:nvGrpSpPr>
          <p:grpSpPr>
            <a:xfrm>
              <a:off x="609600" y="3429000"/>
              <a:ext cx="3736138" cy="2819400"/>
              <a:chOff x="609600" y="2977525"/>
              <a:chExt cx="3736138" cy="2819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2977525"/>
                <a:ext cx="3736138" cy="2819400"/>
              </a:xfrm>
              <a:prstGeom prst="rect">
                <a:avLst/>
              </a:prstGeom>
            </p:spPr>
          </p:pic>
          <p:cxnSp>
            <p:nvCxnSpPr>
              <p:cNvPr id="4" name="Straight Connector 3"/>
              <p:cNvCxnSpPr/>
              <p:nvPr/>
            </p:nvCxnSpPr>
            <p:spPr>
              <a:xfrm>
                <a:off x="1143000" y="3581400"/>
                <a:ext cx="381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143000" y="3810000"/>
                <a:ext cx="381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143000" y="4038600"/>
                <a:ext cx="381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143000" y="4267200"/>
                <a:ext cx="381000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524000" y="3450595"/>
                <a:ext cx="8242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Fermi-LAT</a:t>
                </a:r>
                <a:endParaRPr lang="en-US" sz="11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551758" y="3674249"/>
                <a:ext cx="112082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e-ASTROGAM</a:t>
                </a:r>
                <a:endParaRPr lang="en-US" sz="11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532709" y="3907795"/>
                <a:ext cx="77617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 smtClean="0"/>
                  <a:t>ComPair</a:t>
                </a:r>
                <a:endParaRPr lang="en-US" sz="11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41418" y="4139590"/>
                <a:ext cx="6928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PANGU</a:t>
                </a:r>
                <a:endParaRPr lang="en-US" sz="1100" dirty="0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1152236" y="4971400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550654" y="4843790"/>
              <a:ext cx="514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ym typeface="Symbol" panose="05050102010706020507" pitchFamily="18" charset="2"/>
                </a:rPr>
                <a:t>-</a:t>
              </a:r>
              <a:r>
                <a:rPr lang="en-US" sz="1100" dirty="0" smtClean="0"/>
                <a:t>flux</a:t>
              </a:r>
              <a:endParaRPr lang="en-US" sz="11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04825" y="4445675"/>
            <a:ext cx="80056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simple integration over the effective area gives a higher number of events for Fermi-LAT than from the next generation of gamma ray detectors!!</a:t>
            </a:r>
          </a:p>
          <a:p>
            <a:endParaRPr lang="en-US" dirty="0"/>
          </a:p>
          <a:p>
            <a:r>
              <a:rPr lang="en-US" dirty="0" smtClean="0"/>
              <a:t>However, the reduced PSF lowers the background. Altogether, the </a:t>
            </a:r>
            <a:r>
              <a:rPr lang="en-US" dirty="0" smtClean="0">
                <a:solidFill>
                  <a:srgbClr val="0383ED"/>
                </a:solidFill>
              </a:rPr>
              <a:t>limits on axion-photon coupling from SN would be essentially unchanged </a:t>
            </a:r>
            <a:r>
              <a:rPr lang="en-US" dirty="0" smtClean="0"/>
              <a:t>with these new instruments!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807" y="1143000"/>
            <a:ext cx="76961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the case of a galactic SN, </a:t>
            </a:r>
            <a:r>
              <a:rPr lang="en-US" dirty="0" smtClean="0">
                <a:solidFill>
                  <a:srgbClr val="C00000"/>
                </a:solidFill>
              </a:rPr>
              <a:t>Fermi-LAT</a:t>
            </a:r>
            <a:r>
              <a:rPr lang="en-US" dirty="0" smtClean="0"/>
              <a:t> would be a considerable improvement with respect to the SMM and would shed light on a very interesting region hinted by cooling anomalies and transparency.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</a:rPr>
              <a:t>NuSTAR</a:t>
            </a:r>
            <a:r>
              <a:rPr lang="en-US" dirty="0"/>
              <a:t> has the potential to explore a controversial region and strengthen the current SN1987 bound on </a:t>
            </a:r>
            <a:r>
              <a:rPr lang="en-US" dirty="0" err="1">
                <a:latin typeface="Bookman Old Style" panose="02050604050505020204" pitchFamily="18" charset="0"/>
              </a:rPr>
              <a:t>g</a:t>
            </a:r>
            <a:r>
              <a:rPr lang="en-US" baseline="-25000" dirty="0" err="1"/>
              <a:t>a</a:t>
            </a:r>
            <a:r>
              <a:rPr lang="en-US" baseline="-25000" dirty="0">
                <a:sym typeface="Symbol" panose="05050102010706020507" pitchFamily="18" charset="2"/>
              </a:rPr>
              <a:t>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>
                <a:latin typeface="Bookman Old Style" panose="02050604050505020204" pitchFamily="18" charset="0"/>
              </a:rPr>
              <a:t>m</a:t>
            </a:r>
            <a:r>
              <a:rPr lang="en-US" baseline="-25000" dirty="0" smtClean="0"/>
              <a:t>a</a:t>
            </a:r>
            <a:r>
              <a:rPr lang="en-US" dirty="0" smtClean="0"/>
              <a:t>&lt;</a:t>
            </a:r>
            <a:r>
              <a:rPr lang="en-US" dirty="0" smtClean="0">
                <a:sym typeface="Symbol" panose="05050102010706020507" pitchFamily="18" charset="2"/>
              </a:rPr>
              <a:t>10</a:t>
            </a:r>
            <a:r>
              <a:rPr lang="en-US" baseline="30000" dirty="0" smtClean="0">
                <a:sym typeface="Symbol" panose="05050102010706020507" pitchFamily="18" charset="2"/>
              </a:rPr>
              <a:t>-10</a:t>
            </a:r>
            <a:r>
              <a:rPr lang="en-US" dirty="0" smtClean="0">
                <a:sym typeface="Symbol" panose="05050102010706020507" pitchFamily="18" charset="2"/>
              </a:rPr>
              <a:t> eV</a:t>
            </a:r>
            <a:r>
              <a:rPr lang="en-US" dirty="0" smtClean="0"/>
              <a:t>) </a:t>
            </a:r>
            <a:r>
              <a:rPr lang="en-US" dirty="0"/>
              <a:t>from </a:t>
            </a:r>
            <a:r>
              <a:rPr lang="en-US" dirty="0">
                <a:solidFill>
                  <a:srgbClr val="C00000"/>
                </a:solidFill>
              </a:rPr>
              <a:t>Betelgeuse observations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 smtClean="0">
                <a:solidFill>
                  <a:srgbClr val="C00000"/>
                </a:solidFill>
              </a:rPr>
              <a:t>Betelgeuse goes SN</a:t>
            </a:r>
            <a:r>
              <a:rPr lang="en-US" dirty="0" smtClean="0"/>
              <a:t>, Fermi-LAT has also the potential to explore ALP models with masses up to ~0.1GeV </a:t>
            </a:r>
            <a:r>
              <a:rPr lang="en-US" dirty="0" smtClean="0"/>
              <a:t>and very small couplings</a:t>
            </a:r>
            <a:endParaRPr lang="en-US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currently </a:t>
            </a:r>
            <a:r>
              <a:rPr lang="en-US" dirty="0"/>
              <a:t>planned </a:t>
            </a:r>
            <a:r>
              <a:rPr lang="en-US" dirty="0">
                <a:solidFill>
                  <a:srgbClr val="C00000"/>
                </a:solidFill>
              </a:rPr>
              <a:t>next generation </a:t>
            </a:r>
            <a:r>
              <a:rPr lang="en-US" dirty="0" smtClean="0">
                <a:solidFill>
                  <a:srgbClr val="C00000"/>
                </a:solidFill>
              </a:rPr>
              <a:t>gamma-ray </a:t>
            </a:r>
            <a:r>
              <a:rPr lang="en-US" dirty="0">
                <a:solidFill>
                  <a:srgbClr val="C00000"/>
                </a:solidFill>
              </a:rPr>
              <a:t>detectors </a:t>
            </a:r>
            <a:r>
              <a:rPr lang="en-US" dirty="0" smtClean="0"/>
              <a:t>are not likely to improve on SN ALPs with respect to Fermi-LAT.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Conclusions and perspectives 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398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219200"/>
            <a:ext cx="38154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Thanks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6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The Hunt for Stellar Axions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106" y="1910286"/>
            <a:ext cx="2364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Stars are ALPs factories: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5749" y="2382272"/>
            <a:ext cx="193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Thermal </a:t>
            </a:r>
            <a:r>
              <a:rPr lang="en-US" dirty="0" smtClean="0"/>
              <a:t>E~T </a:t>
            </a:r>
            <a:r>
              <a:rPr lang="en-US" dirty="0"/>
              <a:t>(or m</a:t>
            </a:r>
            <a:r>
              <a:rPr lang="en-US" baseline="-25000" dirty="0"/>
              <a:t>a</a:t>
            </a:r>
            <a:r>
              <a:rPr lang="en-US" dirty="0"/>
              <a:t>, if m</a:t>
            </a:r>
            <a:r>
              <a:rPr lang="en-US" baseline="-25000" dirty="0"/>
              <a:t>a </a:t>
            </a:r>
            <a:r>
              <a:rPr lang="en-US" dirty="0"/>
              <a:t>&gt;&gt;T).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317798" y="1861128"/>
            <a:ext cx="494894" cy="334363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13314" y="2341529"/>
            <a:ext cx="2765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CAST, IAXO…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See talk </a:t>
            </a:r>
            <a:r>
              <a:rPr lang="en-US" sz="1400" dirty="0">
                <a:solidFill>
                  <a:srgbClr val="FF0000"/>
                </a:solidFill>
              </a:rPr>
              <a:t>by I. Irastorza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and by M</a:t>
            </a:r>
            <a:r>
              <a:rPr lang="en-US" sz="1400" dirty="0">
                <a:solidFill>
                  <a:srgbClr val="FF0000"/>
                </a:solidFill>
              </a:rPr>
              <a:t>. </a:t>
            </a:r>
            <a:r>
              <a:rPr lang="en-US" sz="1400" dirty="0" err="1">
                <a:solidFill>
                  <a:srgbClr val="FF0000"/>
                </a:solidFill>
              </a:rPr>
              <a:t>Karuza+L</a:t>
            </a:r>
            <a:r>
              <a:rPr lang="en-US" sz="1400" dirty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Micelli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1782" y="1013165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Production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5208" y="1013165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Detection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6887" y="3889499"/>
            <a:ext cx="33875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Nuclear Bremsstrahlung </a:t>
            </a:r>
            <a:r>
              <a:rPr lang="en-US" sz="1600" dirty="0"/>
              <a:t>(</a:t>
            </a:r>
            <a:r>
              <a:rPr lang="en-US" sz="1600" i="1" dirty="0" err="1"/>
              <a:t>g</a:t>
            </a:r>
            <a:r>
              <a:rPr lang="en-US" sz="1600" i="1" baseline="-25000" dirty="0" err="1"/>
              <a:t>aN</a:t>
            </a:r>
            <a:r>
              <a:rPr lang="en-US" sz="1600" dirty="0"/>
              <a:t>)</a:t>
            </a:r>
          </a:p>
          <a:p>
            <a:pPr lvl="0" defTabSz="914400">
              <a:defRPr/>
            </a:pPr>
            <a:endParaRPr lang="en-US" sz="1600" dirty="0" smtClean="0"/>
          </a:p>
          <a:p>
            <a:pPr lvl="0" defTabSz="914400">
              <a:defRPr/>
            </a:pPr>
            <a:r>
              <a:rPr lang="en-US" sz="1600" dirty="0" smtClean="0"/>
              <a:t>Primakoff </a:t>
            </a:r>
            <a:r>
              <a:rPr lang="en-US" sz="1600" dirty="0"/>
              <a:t>(</a:t>
            </a:r>
            <a:r>
              <a:rPr lang="en-US" sz="1600" i="1" dirty="0" err="1"/>
              <a:t>g</a:t>
            </a:r>
            <a:r>
              <a:rPr lang="en-US" sz="1600" i="1" baseline="-25000" dirty="0" err="1"/>
              <a:t>a</a:t>
            </a:r>
            <a:r>
              <a:rPr lang="en-US" sz="1600" i="1" baseline="-25000" dirty="0">
                <a:sym typeface="Symbol" panose="05050102010706020507" pitchFamily="18" charset="2"/>
              </a:rPr>
              <a:t></a:t>
            </a:r>
            <a:r>
              <a:rPr lang="en-US" sz="1600" dirty="0" smtClean="0"/>
              <a:t>)</a:t>
            </a:r>
          </a:p>
          <a:p>
            <a:pPr lvl="0" defTabSz="914400">
              <a:defRPr/>
            </a:pPr>
            <a:endParaRPr lang="en-US" sz="1600" dirty="0" smtClean="0"/>
          </a:p>
          <a:p>
            <a:pPr lvl="0" defTabSz="914400">
              <a:defRPr/>
            </a:pPr>
            <a:r>
              <a:rPr lang="en-US" sz="1600" dirty="0" smtClean="0"/>
              <a:t>Compton </a:t>
            </a:r>
            <a:r>
              <a:rPr lang="en-US" sz="1600" dirty="0"/>
              <a:t>(</a:t>
            </a:r>
            <a:r>
              <a:rPr lang="en-US" sz="1600" i="1" dirty="0" err="1"/>
              <a:t>g</a:t>
            </a:r>
            <a:r>
              <a:rPr lang="en-US" sz="1600" i="1" baseline="-25000" dirty="0" err="1"/>
              <a:t>ae</a:t>
            </a:r>
            <a:r>
              <a:rPr lang="en-US" sz="1600" dirty="0"/>
              <a:t>)</a:t>
            </a:r>
          </a:p>
          <a:p>
            <a:pPr lvl="0" defTabSz="914400">
              <a:defRPr/>
            </a:pPr>
            <a:endParaRPr lang="en-US" sz="1600" dirty="0" smtClean="0"/>
          </a:p>
          <a:p>
            <a:pPr lvl="0" defTabSz="914400">
              <a:defRPr/>
            </a:pPr>
            <a:r>
              <a:rPr lang="en-US" sz="1600" dirty="0" smtClean="0"/>
              <a:t>Electron Bremsstrahlung </a:t>
            </a:r>
            <a:r>
              <a:rPr lang="en-US" sz="1600" dirty="0"/>
              <a:t>(</a:t>
            </a:r>
            <a:r>
              <a:rPr lang="en-US" sz="1600" i="1" dirty="0" err="1"/>
              <a:t>g</a:t>
            </a:r>
            <a:r>
              <a:rPr lang="en-US" sz="1600" i="1" baseline="-25000" dirty="0" err="1"/>
              <a:t>ae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5" name="Left Brace 14"/>
          <p:cNvSpPr/>
          <p:nvPr/>
        </p:nvSpPr>
        <p:spPr>
          <a:xfrm>
            <a:off x="532709" y="3889498"/>
            <a:ext cx="294178" cy="1671319"/>
          </a:xfrm>
          <a:prstGeom prst="leftBrace">
            <a:avLst>
              <a:gd name="adj1" fmla="val 45337"/>
              <a:gd name="adj2" fmla="val 4661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468327" y="4405885"/>
            <a:ext cx="441268" cy="51457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63529" y="4288640"/>
            <a:ext cx="35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</a:t>
            </a:r>
            <a:endParaRPr lang="en-US" sz="3200" dirty="0"/>
          </a:p>
        </p:txBody>
      </p:sp>
      <p:sp>
        <p:nvSpPr>
          <p:cNvPr id="21" name="Left Brace 20"/>
          <p:cNvSpPr/>
          <p:nvPr/>
        </p:nvSpPr>
        <p:spPr>
          <a:xfrm>
            <a:off x="5699212" y="3793556"/>
            <a:ext cx="314101" cy="1543628"/>
          </a:xfrm>
          <a:prstGeom prst="leftBrace">
            <a:avLst>
              <a:gd name="adj1" fmla="val 45337"/>
              <a:gd name="adj2" fmla="val 4661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073965" y="3733800"/>
                <a:ext cx="2219587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u="sng" dirty="0" smtClean="0"/>
                  <a:t>Decay</a:t>
                </a:r>
                <a:r>
                  <a:rPr lang="en-US" sz="1600" dirty="0" smtClean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1600" dirty="0"/>
              </a:p>
              <a:p>
                <a:endParaRPr lang="en-US" sz="1600" dirty="0" smtClean="0"/>
              </a:p>
              <a:p>
                <a:endParaRPr lang="en-US" sz="2000" dirty="0"/>
              </a:p>
              <a:p>
                <a:r>
                  <a:rPr lang="en-US" u="sng" dirty="0" smtClean="0"/>
                  <a:t>Oscillation</a:t>
                </a:r>
                <a:r>
                  <a:rPr lang="en-US" sz="1600" dirty="0" smtClean="0"/>
                  <a:t>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</a:t>
                </a:r>
                <a:r>
                  <a:rPr lang="en-US" dirty="0" err="1" smtClean="0"/>
                  <a:t>B</a:t>
                </a:r>
                <a:r>
                  <a:rPr lang="en-US" baseline="-25000" dirty="0" err="1" smtClean="0"/>
                  <a:t>ext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965" y="3733800"/>
                <a:ext cx="2219587" cy="1723549"/>
              </a:xfrm>
              <a:prstGeom prst="rect">
                <a:avLst/>
              </a:prstGeom>
              <a:blipFill>
                <a:blip r:embed="rId3"/>
                <a:stretch>
                  <a:fillRect l="-2198" t="-2128" b="-4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6214660" y="4168278"/>
          <a:ext cx="13890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04" name="Equation" r:id="rId4" imgW="825480" imgH="253800" progId="Equation.3">
                  <p:embed/>
                </p:oleObj>
              </mc:Choice>
              <mc:Fallback>
                <p:oleObj name="Equation" r:id="rId4" imgW="825480" imgH="2538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4660" y="4168278"/>
                        <a:ext cx="1389063" cy="412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2758749" y="2262581"/>
            <a:ext cx="2138910" cy="914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202576">
            <a:off x="2458701" y="3116489"/>
            <a:ext cx="838200" cy="8255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99213" y="6139935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x- or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sz="2000" dirty="0">
                <a:solidFill>
                  <a:srgbClr val="FF0000"/>
                </a:solidFill>
              </a:rPr>
              <a:t>–ray</a:t>
            </a:r>
            <a:r>
              <a:rPr lang="en-US" sz="2000" dirty="0" smtClean="0">
                <a:solidFill>
                  <a:srgbClr val="FF0000"/>
                </a:solidFill>
              </a:rPr>
              <a:t> photons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6400800" y="5624796"/>
            <a:ext cx="685800" cy="47120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5099" y="6202917"/>
            <a:ext cx="3153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/>
            <a:r>
              <a:rPr lang="en-US" sz="2000" dirty="0" smtClean="0">
                <a:solidFill>
                  <a:prstClr val="black"/>
                </a:solidFill>
                <a:sym typeface="Symbol" panose="05050102010706020507" pitchFamily="18" charset="2"/>
              </a:rPr>
              <a:t></a:t>
            </a:r>
            <a:r>
              <a:rPr lang="en-US" sz="2000" baseline="-25000" dirty="0" smtClean="0">
                <a:solidFill>
                  <a:prstClr val="black"/>
                </a:solidFill>
                <a:sym typeface="Symbol" panose="05050102010706020507" pitchFamily="18" charset="2"/>
              </a:rPr>
              <a:t>a </a:t>
            </a:r>
            <a:r>
              <a:rPr lang="en-US" sz="2000" dirty="0" smtClean="0">
                <a:solidFill>
                  <a:prstClr val="black"/>
                </a:solidFill>
                <a:sym typeface="Symbol" panose="05050102010706020507" pitchFamily="18" charset="2"/>
              </a:rPr>
              <a:t>~ keV to several MeV</a:t>
            </a:r>
            <a:endParaRPr lang="en-US" sz="1400" baseline="-25000" dirty="0">
              <a:solidFill>
                <a:prstClr val="black"/>
              </a:solidFill>
            </a:endParaRPr>
          </a:p>
        </p:txBody>
      </p:sp>
      <p:sp>
        <p:nvSpPr>
          <p:cNvPr id="33" name="Left Brace 32"/>
          <p:cNvSpPr/>
          <p:nvPr/>
        </p:nvSpPr>
        <p:spPr>
          <a:xfrm rot="16200000">
            <a:off x="2106455" y="3930238"/>
            <a:ext cx="422686" cy="3930507"/>
          </a:xfrm>
          <a:prstGeom prst="leftBrace">
            <a:avLst>
              <a:gd name="adj1" fmla="val 45337"/>
              <a:gd name="adj2" fmla="val 4661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342611" y="2285335"/>
            <a:ext cx="461628" cy="27724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885749" y="1480796"/>
            <a:ext cx="290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 thermal (e.g., nuclear transitions)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19801" y="15240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e.g. CUORE…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See talk </a:t>
            </a:r>
            <a:r>
              <a:rPr lang="en-US" sz="1400" dirty="0">
                <a:solidFill>
                  <a:srgbClr val="FF0000"/>
                </a:solidFill>
              </a:rPr>
              <a:t>by </a:t>
            </a:r>
            <a:r>
              <a:rPr lang="en-US" sz="1400" dirty="0" smtClean="0">
                <a:solidFill>
                  <a:srgbClr val="FF0000"/>
                </a:solidFill>
              </a:rPr>
              <a:t>F. </a:t>
            </a:r>
            <a:r>
              <a:rPr lang="en-US" sz="1400" dirty="0" err="1" smtClean="0">
                <a:solidFill>
                  <a:srgbClr val="FF0000"/>
                </a:solidFill>
              </a:rPr>
              <a:t>Avignone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14400"/>
            <a:ext cx="594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Additional slides 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22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9800" y="114237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B. </a:t>
            </a:r>
            <a:r>
              <a:rPr lang="en-US" sz="1400" dirty="0" err="1" smtClean="0">
                <a:solidFill>
                  <a:srgbClr val="C00000"/>
                </a:solidFill>
              </a:rPr>
              <a:t>Berenji</a:t>
            </a:r>
            <a:r>
              <a:rPr lang="en-US" sz="1400" dirty="0" smtClean="0">
                <a:solidFill>
                  <a:srgbClr val="C00000"/>
                </a:solidFill>
              </a:rPr>
              <a:t>, J. Gaskins, M. </a:t>
            </a:r>
            <a:r>
              <a:rPr lang="en-US" sz="1400" dirty="0">
                <a:solidFill>
                  <a:srgbClr val="C00000"/>
                </a:solidFill>
              </a:rPr>
              <a:t>Meyer </a:t>
            </a:r>
            <a:r>
              <a:rPr lang="en-US" sz="1400" dirty="0" err="1" smtClean="0">
                <a:solidFill>
                  <a:srgbClr val="C00000"/>
                </a:solidFill>
              </a:rPr>
              <a:t>Phys.Rev</a:t>
            </a:r>
            <a:r>
              <a:rPr lang="en-US" sz="1400" dirty="0">
                <a:solidFill>
                  <a:srgbClr val="C00000"/>
                </a:solidFill>
              </a:rPr>
              <a:t>. D93 (2016</a:t>
            </a:r>
            <a:r>
              <a:rPr lang="en-US" sz="1400" dirty="0" smtClean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Axions/ALPs from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NS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793" y="914400"/>
            <a:ext cx="5173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383ED"/>
                </a:solidFill>
              </a:rPr>
              <a:t>Assumption</a:t>
            </a:r>
            <a:r>
              <a:rPr lang="en-US" dirty="0" smtClean="0"/>
              <a:t>: ALPs interact with nucleons and photons as standard axions. However, the mass is not related to the coupling. Example, </a:t>
            </a:r>
            <a:r>
              <a:rPr lang="en-US" dirty="0" smtClean="0">
                <a:solidFill>
                  <a:srgbClr val="0383ED"/>
                </a:solidFill>
              </a:rPr>
              <a:t>KK modes of the axion field or mirror axions</a:t>
            </a:r>
            <a:r>
              <a:rPr lang="en-US" dirty="0" smtClean="0"/>
              <a:t>.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257800" y="3429000"/>
            <a:ext cx="3733800" cy="2987040"/>
            <a:chOff x="5257800" y="3178629"/>
            <a:chExt cx="3733800" cy="298704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800" y="3178629"/>
              <a:ext cx="3733800" cy="29870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19788219">
              <a:off x="6057844" y="3885471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QCD 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2296" y="4070136"/>
              <a:ext cx="10118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excluded</a:t>
              </a:r>
              <a:endParaRPr lang="en-US" sz="14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88793" y="2209800"/>
            <a:ext cx="7688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They can be produced in NS through </a:t>
            </a:r>
            <a:r>
              <a:rPr lang="en-US" dirty="0">
                <a:solidFill>
                  <a:srgbClr val="C00000"/>
                </a:solidFill>
              </a:rPr>
              <a:t>nuclear  Bremsstrahlung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Afterwards they decay and can be </a:t>
            </a:r>
            <a:r>
              <a:rPr lang="en-US" dirty="0">
                <a:solidFill>
                  <a:srgbClr val="C00000"/>
                </a:solidFill>
              </a:rPr>
              <a:t>observed with Fermi-LAT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8793" y="3768358"/>
            <a:ext cx="43614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Analysis of 4 NS, with d </a:t>
            </a:r>
            <a:r>
              <a:rPr lang="en-US" dirty="0"/>
              <a:t>&lt; 0.4 </a:t>
            </a:r>
            <a:r>
              <a:rPr lang="en-US" dirty="0" err="1"/>
              <a:t>kpc</a:t>
            </a:r>
            <a:r>
              <a:rPr lang="en-US" dirty="0"/>
              <a:t>, Galactic latitude such that |b| &gt; 15</a:t>
            </a:r>
            <a:r>
              <a:rPr lang="en-US" sz="2800" baseline="30000" dirty="0"/>
              <a:t>◦</a:t>
            </a:r>
            <a:r>
              <a:rPr lang="en-US" dirty="0"/>
              <a:t>, in order to avoid contamination from diffuse emission from the Galactic plane.</a:t>
            </a:r>
          </a:p>
          <a:p>
            <a:endParaRPr lang="en-US" dirty="0"/>
          </a:p>
          <a:p>
            <a:r>
              <a:rPr lang="en-US" dirty="0"/>
              <a:t>Mass is kept small enough so decay is essentially forward. </a:t>
            </a:r>
          </a:p>
        </p:txBody>
      </p:sp>
    </p:spTree>
    <p:extLst>
      <p:ext uri="{BB962C8B-B14F-4D97-AF65-F5344CB8AC3E}">
        <p14:creationId xmlns:p14="http://schemas.microsoft.com/office/powerpoint/2010/main" val="1920590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7439404"/>
                  </p:ext>
                </p:extLst>
              </p:nvPr>
            </p:nvGraphicFramePr>
            <p:xfrm>
              <a:off x="228600" y="1524000"/>
              <a:ext cx="8458200" cy="466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3935">
                      <a:extLst>
                        <a:ext uri="{9D8B030D-6E8A-4147-A177-3AD203B41FA5}">
                          <a16:colId xmlns:a16="http://schemas.microsoft.com/office/drawing/2014/main" val="3651705669"/>
                        </a:ext>
                      </a:extLst>
                    </a:gridCol>
                    <a:gridCol w="1629665">
                      <a:extLst>
                        <a:ext uri="{9D8B030D-6E8A-4147-A177-3AD203B41FA5}">
                          <a16:colId xmlns:a16="http://schemas.microsoft.com/office/drawing/2014/main" val="3391133754"/>
                        </a:ext>
                      </a:extLst>
                    </a:gridCol>
                    <a:gridCol w="949296">
                      <a:extLst>
                        <a:ext uri="{9D8B030D-6E8A-4147-A177-3AD203B41FA5}">
                          <a16:colId xmlns:a16="http://schemas.microsoft.com/office/drawing/2014/main" val="759964811"/>
                        </a:ext>
                      </a:extLst>
                    </a:gridCol>
                    <a:gridCol w="2371458">
                      <a:extLst>
                        <a:ext uri="{9D8B030D-6E8A-4147-A177-3AD203B41FA5}">
                          <a16:colId xmlns:a16="http://schemas.microsoft.com/office/drawing/2014/main" val="4044227004"/>
                        </a:ext>
                      </a:extLst>
                    </a:gridCol>
                    <a:gridCol w="948583">
                      <a:extLst>
                        <a:ext uri="{9D8B030D-6E8A-4147-A177-3AD203B41FA5}">
                          <a16:colId xmlns:a16="http://schemas.microsoft.com/office/drawing/2014/main" val="1497282644"/>
                        </a:ext>
                      </a:extLst>
                    </a:gridCol>
                    <a:gridCol w="2055263">
                      <a:extLst>
                        <a:ext uri="{9D8B030D-6E8A-4147-A177-3AD203B41FA5}">
                          <a16:colId xmlns:a16="http://schemas.microsoft.com/office/drawing/2014/main" val="16857707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dirty="0" smtClean="0">
                              <a:solidFill>
                                <a:srgbClr val="0070C0"/>
                              </a:solidFill>
                            </a:rPr>
                            <a:t>Star</a:t>
                          </a:r>
                          <a:endParaRPr lang="en-US" sz="16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>
                              <a:solidFill>
                                <a:srgbClr val="0070C0"/>
                              </a:solidFill>
                            </a:rPr>
                            <a:t>ALP- production</a:t>
                          </a:r>
                          <a:endParaRPr lang="en-US" sz="16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rgbClr val="0070C0"/>
                              </a:solidFill>
                              <a:sym typeface="Symbol" panose="05050102010706020507" pitchFamily="18" charset="2"/>
                            </a:rPr>
                            <a:t>-</a:t>
                          </a:r>
                          <a:r>
                            <a:rPr lang="en-US" sz="1600" b="0" baseline="0" dirty="0" smtClean="0">
                              <a:solidFill>
                                <a:srgbClr val="0070C0"/>
                              </a:solidFill>
                            </a:rPr>
                            <a:t>flux</a:t>
                          </a:r>
                          <a:endParaRPr lang="en-US" sz="16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>
                              <a:solidFill>
                                <a:srgbClr val="0070C0"/>
                              </a:solidFill>
                            </a:rPr>
                            <a:t>comments</a:t>
                          </a:r>
                          <a:endParaRPr lang="en-US" sz="16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87291815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-rays</a:t>
                          </a:r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sz="1600" dirty="0">
                            <a:solidFill>
                              <a:srgbClr val="0383ED"/>
                            </a:solidFill>
                          </a:endParaRPr>
                        </a:p>
                      </a:txBody>
                      <a:tcPr vert="vert27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0383ED"/>
                              </a:solidFill>
                            </a:rPr>
                            <a:t>Fermi-LAT,</a:t>
                          </a:r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e-</a:t>
                          </a:r>
                          <a:r>
                            <a:rPr lang="en-US" sz="1600" baseline="0" dirty="0" err="1" smtClean="0">
                              <a:solidFill>
                                <a:srgbClr val="0383ED"/>
                              </a:solidFill>
                            </a:rPr>
                            <a:t>Astrogam</a:t>
                          </a:r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, </a:t>
                          </a:r>
                          <a:r>
                            <a:rPr lang="en-US" sz="1600" baseline="0" dirty="0" err="1" smtClean="0">
                              <a:solidFill>
                                <a:srgbClr val="0383ED"/>
                              </a:solidFill>
                            </a:rPr>
                            <a:t>Pangu</a:t>
                          </a:r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, </a:t>
                          </a:r>
                          <a:r>
                            <a:rPr lang="en-US" sz="1600" baseline="0" dirty="0" err="1" smtClean="0">
                              <a:solidFill>
                                <a:srgbClr val="0383ED"/>
                              </a:solidFill>
                            </a:rPr>
                            <a:t>ComPair</a:t>
                          </a:r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, </a:t>
                          </a:r>
                        </a:p>
                        <a:p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…</a:t>
                          </a:r>
                          <a:endParaRPr lang="en-US" sz="1600" dirty="0">
                            <a:solidFill>
                              <a:srgbClr val="0383ED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SN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Bremsstrahlung (</a:t>
                          </a:r>
                          <a:r>
                            <a:rPr lang="en-US" sz="1600" i="1" dirty="0" err="1" smtClean="0"/>
                            <a:t>g</a:t>
                          </a:r>
                          <a:r>
                            <a:rPr lang="en-US" sz="1600" i="1" baseline="-25000" dirty="0" err="1" smtClean="0"/>
                            <a:t>aN</a:t>
                          </a:r>
                          <a:r>
                            <a:rPr lang="en-US" sz="1600" dirty="0" smtClean="0"/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Primakoff (</a:t>
                          </a:r>
                          <a:r>
                            <a:rPr lang="en-US" sz="1600" i="1" dirty="0" err="1" smtClean="0"/>
                            <a:t>g</a:t>
                          </a:r>
                          <a:r>
                            <a:rPr lang="en-US" sz="1600" i="1" baseline="-25000" dirty="0" err="1" smtClean="0"/>
                            <a:t>a</a:t>
                          </a:r>
                          <a:r>
                            <a:rPr lang="en-US" sz="1600" i="1" baseline="-25000" dirty="0" smtClean="0">
                              <a:sym typeface="Symbol" panose="05050102010706020507" pitchFamily="18" charset="2"/>
                            </a:rPr>
                            <a:t></a:t>
                          </a:r>
                          <a:r>
                            <a:rPr lang="en-US" sz="1600" dirty="0" smtClean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𝛾𝛾</m:t>
                                </m:r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SN87A</a:t>
                          </a:r>
                          <a:r>
                            <a:rPr lang="en-US" sz="1600" dirty="0" smtClean="0"/>
                            <a:t> or</a:t>
                          </a:r>
                          <a:r>
                            <a:rPr lang="en-US" sz="1600" baseline="0" dirty="0" smtClean="0"/>
                            <a:t> future galactic</a:t>
                          </a:r>
                          <a:endParaRPr lang="en-US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9458420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NS</a:t>
                          </a:r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Bremsstrahlung (</a:t>
                          </a:r>
                          <a:r>
                            <a:rPr lang="en-US" sz="1600" i="1" dirty="0" err="1" smtClean="0"/>
                            <a:t>g</a:t>
                          </a:r>
                          <a:r>
                            <a:rPr lang="en-US" sz="1600" i="1" baseline="-25000" dirty="0" err="1" smtClean="0"/>
                            <a:t>aN</a:t>
                          </a:r>
                          <a:r>
                            <a:rPr lang="en-US" sz="1600" dirty="0" smtClean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𝛾𝛾</m:t>
                                </m:r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13581996"/>
                      </a:ext>
                    </a:extLst>
                  </a:tr>
                  <a:tr h="0">
                    <a:tc rowSpan="3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X-rays</a:t>
                          </a:r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sz="1600" dirty="0">
                            <a:solidFill>
                              <a:srgbClr val="0383ED"/>
                            </a:solidFill>
                          </a:endParaRPr>
                        </a:p>
                      </a:txBody>
                      <a:tcPr vert="vert27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3">
                      <a:txBody>
                        <a:bodyPr/>
                        <a:lstStyle/>
                        <a:p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Chandra,</a:t>
                          </a:r>
                          <a:r>
                            <a:rPr lang="en-US" sz="1600" dirty="0" smtClean="0">
                              <a:solidFill>
                                <a:srgbClr val="0383ED"/>
                              </a:solidFill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0383ED"/>
                              </a:solidFill>
                            </a:rPr>
                            <a:t>NuSTAR</a:t>
                          </a:r>
                          <a:r>
                            <a:rPr lang="en-US" sz="1600" dirty="0" smtClean="0">
                              <a:solidFill>
                                <a:srgbClr val="0383ED"/>
                              </a:solidFill>
                            </a:rPr>
                            <a:t>,</a:t>
                          </a:r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 …</a:t>
                          </a:r>
                          <a:endParaRPr lang="en-US" sz="1600" dirty="0">
                            <a:solidFill>
                              <a:srgbClr val="0383ED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Pre SN</a:t>
                          </a:r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Primakoff (</a:t>
                          </a:r>
                          <a:r>
                            <a:rPr lang="en-US" sz="1600" i="1" dirty="0" err="1" smtClean="0"/>
                            <a:t>g</a:t>
                          </a:r>
                          <a:r>
                            <a:rPr lang="en-US" sz="1600" i="1" baseline="-25000" dirty="0" err="1" smtClean="0"/>
                            <a:t>a</a:t>
                          </a:r>
                          <a:r>
                            <a:rPr lang="en-US" sz="1600" i="1" baseline="-25000" dirty="0" smtClean="0">
                              <a:sym typeface="Symbol" panose="05050102010706020507" pitchFamily="18" charset="2"/>
                            </a:rPr>
                            <a:t></a:t>
                          </a:r>
                          <a:r>
                            <a:rPr lang="en-US" sz="1600" dirty="0" smtClean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𝛾𝛾</m:t>
                                </m:r>
                              </m:oMath>
                            </m:oMathPara>
                          </a14:m>
                          <a:endParaRPr lang="en-US" sz="160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Betelgeuse</a:t>
                          </a:r>
                          <a:r>
                            <a:rPr lang="en-US" sz="1600" baseline="0" dirty="0" smtClean="0"/>
                            <a:t> is close enough to give a measurable flux</a:t>
                          </a:r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8860082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Sun</a:t>
                          </a:r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Primakoff (</a:t>
                          </a:r>
                          <a:r>
                            <a:rPr lang="en-US" sz="1600" i="1" dirty="0" err="1" smtClean="0"/>
                            <a:t>g</a:t>
                          </a:r>
                          <a:r>
                            <a:rPr lang="en-US" sz="1600" i="1" baseline="-25000" dirty="0" err="1" smtClean="0"/>
                            <a:t>a</a:t>
                          </a:r>
                          <a:r>
                            <a:rPr lang="en-US" sz="1600" i="1" baseline="-25000" dirty="0" smtClean="0">
                              <a:sym typeface="Symbol" panose="05050102010706020507" pitchFamily="18" charset="2"/>
                            </a:rPr>
                            <a:t></a:t>
                          </a:r>
                          <a:r>
                            <a:rPr lang="en-US" sz="1600" dirty="0" smtClean="0"/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Compton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(</a:t>
                          </a:r>
                          <a:r>
                            <a:rPr lang="en-US" sz="1600" i="1" dirty="0" err="1" smtClean="0"/>
                            <a:t>g</a:t>
                          </a:r>
                          <a:r>
                            <a:rPr lang="en-US" sz="1600" i="1" baseline="-25000" dirty="0" err="1" smtClean="0"/>
                            <a:t>ae</a:t>
                          </a:r>
                          <a:r>
                            <a:rPr lang="en-US" sz="1600" dirty="0" smtClean="0"/>
                            <a:t>)</a:t>
                          </a:r>
                          <a:endParaRPr lang="en-US" sz="1600" baseline="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Bremsstrahlung (</a:t>
                          </a:r>
                          <a:r>
                            <a:rPr lang="en-US" sz="1600" i="1" dirty="0" err="1" smtClean="0"/>
                            <a:t>g</a:t>
                          </a:r>
                          <a:r>
                            <a:rPr lang="en-US" sz="1600" i="1" baseline="-25000" dirty="0" err="1" smtClean="0"/>
                            <a:t>ae</a:t>
                          </a:r>
                          <a:r>
                            <a:rPr lang="en-US" sz="1600" dirty="0" smtClean="0"/>
                            <a:t>)</a:t>
                          </a:r>
                        </a:p>
                        <a:p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Meeting of </a:t>
                          </a:r>
                          <a:r>
                            <a:rPr lang="en-US" sz="1600" dirty="0" err="1" smtClean="0"/>
                            <a:t>NuSTAR</a:t>
                          </a:r>
                          <a:r>
                            <a:rPr lang="en-US" sz="1600" dirty="0" smtClean="0"/>
                            <a:t> solar group at</a:t>
                          </a:r>
                          <a:r>
                            <a:rPr lang="en-US" sz="1600" baseline="0" dirty="0" smtClean="0"/>
                            <a:t> the end of May. Updates to come soon</a:t>
                          </a:r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23465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HB, RGB,</a:t>
                          </a:r>
                        </a:p>
                        <a:p>
                          <a:pPr algn="l"/>
                          <a:r>
                            <a:rPr lang="en-US" sz="16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WDs</a:t>
                          </a:r>
                          <a:endParaRPr lang="en-US" sz="16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Bremsstrahlung (</a:t>
                          </a:r>
                          <a:r>
                            <a:rPr lang="en-US" sz="1600" i="1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g</a:t>
                          </a:r>
                          <a:r>
                            <a:rPr lang="en-US" sz="1600" i="1" baseline="-25000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ae</a:t>
                          </a:r>
                          <a:r>
                            <a:rPr lang="en-US" sz="16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Too far</a:t>
                          </a:r>
                          <a:r>
                            <a:rPr lang="en-US" sz="1800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for a measurable flux</a:t>
                          </a:r>
                          <a:endParaRPr lang="en-US" sz="18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66437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7439404"/>
                  </p:ext>
                </p:extLst>
              </p:nvPr>
            </p:nvGraphicFramePr>
            <p:xfrm>
              <a:off x="228600" y="1524000"/>
              <a:ext cx="8458200" cy="466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3935">
                      <a:extLst>
                        <a:ext uri="{9D8B030D-6E8A-4147-A177-3AD203B41FA5}">
                          <a16:colId xmlns:a16="http://schemas.microsoft.com/office/drawing/2014/main" val="3651705669"/>
                        </a:ext>
                      </a:extLst>
                    </a:gridCol>
                    <a:gridCol w="1629665">
                      <a:extLst>
                        <a:ext uri="{9D8B030D-6E8A-4147-A177-3AD203B41FA5}">
                          <a16:colId xmlns:a16="http://schemas.microsoft.com/office/drawing/2014/main" val="3391133754"/>
                        </a:ext>
                      </a:extLst>
                    </a:gridCol>
                    <a:gridCol w="949296">
                      <a:extLst>
                        <a:ext uri="{9D8B030D-6E8A-4147-A177-3AD203B41FA5}">
                          <a16:colId xmlns:a16="http://schemas.microsoft.com/office/drawing/2014/main" val="759964811"/>
                        </a:ext>
                      </a:extLst>
                    </a:gridCol>
                    <a:gridCol w="2371458">
                      <a:extLst>
                        <a:ext uri="{9D8B030D-6E8A-4147-A177-3AD203B41FA5}">
                          <a16:colId xmlns:a16="http://schemas.microsoft.com/office/drawing/2014/main" val="4044227004"/>
                        </a:ext>
                      </a:extLst>
                    </a:gridCol>
                    <a:gridCol w="948583">
                      <a:extLst>
                        <a:ext uri="{9D8B030D-6E8A-4147-A177-3AD203B41FA5}">
                          <a16:colId xmlns:a16="http://schemas.microsoft.com/office/drawing/2014/main" val="1497282644"/>
                        </a:ext>
                      </a:extLst>
                    </a:gridCol>
                    <a:gridCol w="2055263">
                      <a:extLst>
                        <a:ext uri="{9D8B030D-6E8A-4147-A177-3AD203B41FA5}">
                          <a16:colId xmlns:a16="http://schemas.microsoft.com/office/drawing/2014/main" val="168577077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dirty="0" smtClean="0">
                              <a:solidFill>
                                <a:srgbClr val="0070C0"/>
                              </a:solidFill>
                            </a:rPr>
                            <a:t>Star</a:t>
                          </a:r>
                          <a:endParaRPr lang="en-US" sz="16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>
                              <a:solidFill>
                                <a:srgbClr val="0070C0"/>
                              </a:solidFill>
                            </a:rPr>
                            <a:t>ALP- production</a:t>
                          </a:r>
                          <a:endParaRPr lang="en-US" sz="16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solidFill>
                                <a:srgbClr val="0070C0"/>
                              </a:solidFill>
                              <a:sym typeface="Symbol" panose="05050102010706020507" pitchFamily="18" charset="2"/>
                            </a:rPr>
                            <a:t>-</a:t>
                          </a:r>
                          <a:r>
                            <a:rPr lang="en-US" sz="1600" b="0" baseline="0" dirty="0" smtClean="0">
                              <a:solidFill>
                                <a:srgbClr val="0070C0"/>
                              </a:solidFill>
                            </a:rPr>
                            <a:t>flux</a:t>
                          </a:r>
                          <a:endParaRPr lang="en-US" sz="16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>
                              <a:solidFill>
                                <a:srgbClr val="0070C0"/>
                              </a:solidFill>
                            </a:rPr>
                            <a:t>comments</a:t>
                          </a:r>
                          <a:endParaRPr lang="en-US" sz="16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87291815"/>
                      </a:ext>
                    </a:extLst>
                  </a:tr>
                  <a:tr h="579120">
                    <a:tc row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-rays</a:t>
                          </a:r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sz="1600" dirty="0">
                            <a:solidFill>
                              <a:srgbClr val="0383ED"/>
                            </a:solidFill>
                          </a:endParaRPr>
                        </a:p>
                      </a:txBody>
                      <a:tcPr vert="vert27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0383ED"/>
                              </a:solidFill>
                            </a:rPr>
                            <a:t>Fermi-LAT,</a:t>
                          </a:r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e-</a:t>
                          </a:r>
                          <a:r>
                            <a:rPr lang="en-US" sz="1600" baseline="0" dirty="0" err="1" smtClean="0">
                              <a:solidFill>
                                <a:srgbClr val="0383ED"/>
                              </a:solidFill>
                            </a:rPr>
                            <a:t>Astrogam</a:t>
                          </a:r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, </a:t>
                          </a:r>
                          <a:r>
                            <a:rPr lang="en-US" sz="1600" baseline="0" dirty="0" err="1" smtClean="0">
                              <a:solidFill>
                                <a:srgbClr val="0383ED"/>
                              </a:solidFill>
                            </a:rPr>
                            <a:t>Pangu</a:t>
                          </a:r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, </a:t>
                          </a:r>
                          <a:r>
                            <a:rPr lang="en-US" sz="1600" baseline="0" dirty="0" err="1" smtClean="0">
                              <a:solidFill>
                                <a:srgbClr val="0383ED"/>
                              </a:solidFill>
                            </a:rPr>
                            <a:t>ComPair</a:t>
                          </a:r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, </a:t>
                          </a:r>
                        </a:p>
                        <a:p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…</a:t>
                          </a:r>
                          <a:endParaRPr lang="en-US" sz="1600" dirty="0">
                            <a:solidFill>
                              <a:srgbClr val="0383ED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/>
                            <a:t>SN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Bremsstrahlung (</a:t>
                          </a:r>
                          <a:r>
                            <a:rPr lang="en-US" sz="1600" i="1" dirty="0" err="1" smtClean="0"/>
                            <a:t>g</a:t>
                          </a:r>
                          <a:r>
                            <a:rPr lang="en-US" sz="1600" i="1" baseline="-25000" dirty="0" err="1" smtClean="0"/>
                            <a:t>aN</a:t>
                          </a:r>
                          <a:r>
                            <a:rPr lang="en-US" sz="1600" dirty="0" smtClean="0"/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Primakoff (</a:t>
                          </a:r>
                          <a:r>
                            <a:rPr lang="en-US" sz="1600" i="1" dirty="0" err="1" smtClean="0"/>
                            <a:t>g</a:t>
                          </a:r>
                          <a:r>
                            <a:rPr lang="en-US" sz="1600" i="1" baseline="-25000" dirty="0" err="1" smtClean="0"/>
                            <a:t>a</a:t>
                          </a:r>
                          <a:r>
                            <a:rPr lang="en-US" sz="1600" i="1" baseline="-25000" dirty="0" smtClean="0">
                              <a:sym typeface="Symbol" panose="05050102010706020507" pitchFamily="18" charset="2"/>
                            </a:rPr>
                            <a:t></a:t>
                          </a:r>
                          <a:r>
                            <a:rPr lang="en-US" sz="1600" dirty="0" smtClean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3974" t="-73684" r="-217308" b="-65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SN87A</a:t>
                          </a:r>
                          <a:r>
                            <a:rPr lang="en-US" sz="1600" dirty="0" smtClean="0"/>
                            <a:t> or</a:t>
                          </a:r>
                          <a:r>
                            <a:rPr lang="en-US" sz="1600" baseline="0" dirty="0" smtClean="0"/>
                            <a:t> future galactic</a:t>
                          </a:r>
                          <a:endParaRPr lang="en-US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94584205"/>
                      </a:ext>
                    </a:extLst>
                  </a:tr>
                  <a:tr h="7315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NS</a:t>
                          </a:r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Bremsstrahlung (</a:t>
                          </a:r>
                          <a:r>
                            <a:rPr lang="en-US" sz="1600" i="1" dirty="0" err="1" smtClean="0"/>
                            <a:t>g</a:t>
                          </a:r>
                          <a:r>
                            <a:rPr lang="en-US" sz="1600" i="1" baseline="-25000" dirty="0" err="1" smtClean="0"/>
                            <a:t>aN</a:t>
                          </a:r>
                          <a:r>
                            <a:rPr lang="en-US" sz="1600" dirty="0" smtClean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3974" t="-137500" r="-217308" b="-4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13581996"/>
                      </a:ext>
                    </a:extLst>
                  </a:tr>
                  <a:tr h="822960">
                    <a:tc rowSpan="3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X-rays</a:t>
                          </a:r>
                          <a:endParaRPr kumimoji="0" lang="en-US" sz="2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sz="1600" dirty="0">
                            <a:solidFill>
                              <a:srgbClr val="0383ED"/>
                            </a:solidFill>
                          </a:endParaRPr>
                        </a:p>
                      </a:txBody>
                      <a:tcPr vert="vert27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3">
                      <a:txBody>
                        <a:bodyPr/>
                        <a:lstStyle/>
                        <a:p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Chandra</a:t>
                          </a:r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,</a:t>
                          </a:r>
                          <a:r>
                            <a:rPr lang="en-US" sz="1600" dirty="0" smtClean="0">
                              <a:solidFill>
                                <a:srgbClr val="0383ED"/>
                              </a:solidFill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0383ED"/>
                              </a:solidFill>
                            </a:rPr>
                            <a:t>NuSTAR</a:t>
                          </a:r>
                          <a:r>
                            <a:rPr lang="en-US" sz="1600" dirty="0" smtClean="0">
                              <a:solidFill>
                                <a:srgbClr val="0383ED"/>
                              </a:solidFill>
                            </a:rPr>
                            <a:t>,</a:t>
                          </a:r>
                          <a:r>
                            <a:rPr lang="en-US" sz="1600" baseline="0" dirty="0" smtClean="0">
                              <a:solidFill>
                                <a:srgbClr val="0383ED"/>
                              </a:solidFill>
                            </a:rPr>
                            <a:t> …</a:t>
                          </a:r>
                          <a:endParaRPr lang="en-US" sz="1600" dirty="0">
                            <a:solidFill>
                              <a:srgbClr val="0383ED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Pre SN</a:t>
                          </a:r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Primakoff (</a:t>
                          </a:r>
                          <a:r>
                            <a:rPr lang="en-US" sz="1600" i="1" dirty="0" err="1" smtClean="0"/>
                            <a:t>g</a:t>
                          </a:r>
                          <a:r>
                            <a:rPr lang="en-US" sz="1600" i="1" baseline="-25000" dirty="0" err="1" smtClean="0"/>
                            <a:t>a</a:t>
                          </a:r>
                          <a:r>
                            <a:rPr lang="en-US" sz="1600" i="1" baseline="-25000" dirty="0" smtClean="0">
                              <a:sym typeface="Symbol" panose="05050102010706020507" pitchFamily="18" charset="2"/>
                            </a:rPr>
                            <a:t></a:t>
                          </a:r>
                          <a:r>
                            <a:rPr lang="en-US" sz="1600" dirty="0" smtClean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3974" t="-211111" r="-217308" b="-26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Betelgeuse</a:t>
                          </a:r>
                          <a:r>
                            <a:rPr lang="en-US" sz="1600" baseline="0" dirty="0" smtClean="0"/>
                            <a:t> is close enough to give a measurable flux</a:t>
                          </a:r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8860082"/>
                      </a:ext>
                    </a:extLst>
                  </a:tr>
                  <a:tr h="1310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/>
                            <a:t>Sun</a:t>
                          </a:r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Primakoff (</a:t>
                          </a:r>
                          <a:r>
                            <a:rPr lang="en-US" sz="1600" i="1" dirty="0" err="1" smtClean="0"/>
                            <a:t>g</a:t>
                          </a:r>
                          <a:r>
                            <a:rPr lang="en-US" sz="1600" i="1" baseline="-25000" dirty="0" err="1" smtClean="0"/>
                            <a:t>a</a:t>
                          </a:r>
                          <a:r>
                            <a:rPr lang="en-US" sz="1600" i="1" baseline="-25000" dirty="0" smtClean="0">
                              <a:sym typeface="Symbol" panose="05050102010706020507" pitchFamily="18" charset="2"/>
                            </a:rPr>
                            <a:t></a:t>
                          </a:r>
                          <a:r>
                            <a:rPr lang="en-US" sz="1600" dirty="0" smtClean="0"/>
                            <a:t>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Compton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(</a:t>
                          </a:r>
                          <a:r>
                            <a:rPr lang="en-US" sz="1600" i="1" dirty="0" err="1" smtClean="0"/>
                            <a:t>g</a:t>
                          </a:r>
                          <a:r>
                            <a:rPr lang="en-US" sz="1600" i="1" baseline="-25000" dirty="0" err="1" smtClean="0"/>
                            <a:t>ae</a:t>
                          </a:r>
                          <a:r>
                            <a:rPr lang="en-US" sz="1600" dirty="0" smtClean="0"/>
                            <a:t>)</a:t>
                          </a:r>
                          <a:endParaRPr lang="en-US" sz="1600" baseline="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Bremsstrahlung (</a:t>
                          </a:r>
                          <a:r>
                            <a:rPr lang="en-US" sz="1600" i="1" dirty="0" err="1" smtClean="0"/>
                            <a:t>g</a:t>
                          </a:r>
                          <a:r>
                            <a:rPr lang="en-US" sz="1600" i="1" baseline="-25000" dirty="0" err="1" smtClean="0"/>
                            <a:t>ae</a:t>
                          </a:r>
                          <a:r>
                            <a:rPr lang="en-US" sz="1600" dirty="0" smtClean="0"/>
                            <a:t>)</a:t>
                          </a:r>
                        </a:p>
                        <a:p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3974" t="-195349" r="-217308" b="-6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Meeting of </a:t>
                          </a:r>
                          <a:r>
                            <a:rPr lang="en-US" sz="1600" dirty="0" err="1" smtClean="0"/>
                            <a:t>NuSTAR</a:t>
                          </a:r>
                          <a:r>
                            <a:rPr lang="en-US" sz="1600" dirty="0" smtClean="0"/>
                            <a:t> solar group at</a:t>
                          </a:r>
                          <a:r>
                            <a:rPr lang="en-US" sz="1600" baseline="0" dirty="0" smtClean="0"/>
                            <a:t> the end of May. Updates to come soon</a:t>
                          </a:r>
                          <a:endParaRPr lang="en-US" sz="16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234653"/>
                      </a:ext>
                    </a:extLst>
                  </a:tr>
                  <a:tr h="8229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HB, RGB,</a:t>
                          </a:r>
                        </a:p>
                        <a:p>
                          <a:pPr algn="l"/>
                          <a:r>
                            <a:rPr lang="en-US" sz="16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WDs</a:t>
                          </a:r>
                          <a:endParaRPr lang="en-US" sz="16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Bremsstrahlung (</a:t>
                          </a:r>
                          <a:r>
                            <a:rPr lang="en-US" sz="1600" i="1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g</a:t>
                          </a:r>
                          <a:r>
                            <a:rPr lang="en-US" sz="1600" i="1" baseline="-25000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ae</a:t>
                          </a:r>
                          <a:r>
                            <a:rPr lang="en-US" sz="16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83974" t="-470370" r="-217308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Too </a:t>
                          </a:r>
                          <a:r>
                            <a:rPr lang="en-US" sz="18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far</a:t>
                          </a:r>
                          <a:r>
                            <a:rPr lang="en-US" sz="1800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for a measurable flux</a:t>
                          </a:r>
                          <a:endParaRPr lang="en-US" sz="18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664379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Spaceborne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X- and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sym typeface="Symbol" panose="05050102010706020507" pitchFamily="18" charset="2"/>
              </a:rPr>
              <a:t>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–ray detectors as stellar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axionscopes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77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73" y="914400"/>
            <a:ext cx="7603453" cy="5110200"/>
          </a:xfrm>
          <a:prstGeom prst="rect">
            <a:avLst/>
          </a:prstGeom>
        </p:spPr>
      </p:pic>
      <p:sp>
        <p:nvSpPr>
          <p:cNvPr id="3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Next galactic SN</a:t>
            </a:r>
          </a:p>
        </p:txBody>
      </p:sp>
    </p:spTree>
    <p:extLst>
      <p:ext uri="{BB962C8B-B14F-4D97-AF65-F5344CB8AC3E}">
        <p14:creationId xmlns:p14="http://schemas.microsoft.com/office/powerpoint/2010/main" val="677571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7349281" cy="4952200"/>
          </a:xfrm>
          <a:prstGeom prst="rect">
            <a:avLst/>
          </a:prstGeom>
        </p:spPr>
      </p:pic>
      <p:sp>
        <p:nvSpPr>
          <p:cNvPr id="3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Next galactic SN</a:t>
            </a:r>
          </a:p>
        </p:txBody>
      </p:sp>
    </p:spTree>
    <p:extLst>
      <p:ext uri="{BB962C8B-B14F-4D97-AF65-F5344CB8AC3E}">
        <p14:creationId xmlns:p14="http://schemas.microsoft.com/office/powerpoint/2010/main" val="1180442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90600"/>
            <a:ext cx="6976247" cy="4734800"/>
          </a:xfrm>
          <a:prstGeom prst="rect">
            <a:avLst/>
          </a:prstGeom>
        </p:spPr>
      </p:pic>
      <p:sp>
        <p:nvSpPr>
          <p:cNvPr id="3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Next galactic SN</a:t>
            </a:r>
          </a:p>
        </p:txBody>
      </p:sp>
    </p:spTree>
    <p:extLst>
      <p:ext uri="{BB962C8B-B14F-4D97-AF65-F5344CB8AC3E}">
        <p14:creationId xmlns:p14="http://schemas.microsoft.com/office/powerpoint/2010/main" val="702927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057" y="1295400"/>
            <a:ext cx="6536103" cy="42672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008471"/>
              </p:ext>
            </p:extLst>
          </p:nvPr>
        </p:nvGraphicFramePr>
        <p:xfrm>
          <a:off x="3624263" y="2935695"/>
          <a:ext cx="1193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96" name="Equation" r:id="rId4" imgW="1054080" imgH="482400" progId="Equation.3">
                  <p:embed/>
                </p:oleObj>
              </mc:Choice>
              <mc:Fallback>
                <p:oleObj name="Equation" r:id="rId4" imgW="1054080" imgH="482400" progId="Equation.3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63" y="2935695"/>
                        <a:ext cx="1193800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815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09600"/>
            <a:ext cx="6802530" cy="565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48304"/>
            <a:ext cx="6679552" cy="474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4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711360"/>
                  </p:ext>
                </p:extLst>
              </p:nvPr>
            </p:nvGraphicFramePr>
            <p:xfrm>
              <a:off x="304801" y="1295400"/>
              <a:ext cx="8153401" cy="5404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279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342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68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Internal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T.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ym typeface="Symbol" panose="05050102010706020507" pitchFamily="18" charset="2"/>
                            </a:rPr>
                            <a:t></a:t>
                          </a:r>
                          <a:r>
                            <a:rPr lang="en-US" sz="1800" dirty="0" smtClean="0"/>
                            <a:t>-flux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</a:t>
                          </a:r>
                          <a:r>
                            <a:rPr lang="en-US" sz="2400" baseline="-25000" dirty="0" smtClean="0">
                              <a:sym typeface="Symbol" panose="05050102010706020507" pitchFamily="18" charset="2"/>
                            </a:rPr>
                            <a:t></a:t>
                          </a:r>
                          <a:endParaRPr lang="en-US" sz="1600" baseline="-250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63096">
                    <a:tc rowSpan="2"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Sun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~keV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𝛾𝛾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4"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X-ray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CAST 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[Di 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Lella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Pilaftsis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Raffelt, Zioutas, 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Phys.Rev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. D62 (2000)]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IAXO should do better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3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↔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CAST, IAXO, </a:t>
                          </a:r>
                          <a:r>
                            <a:rPr lang="en-US" sz="1600" dirty="0" err="1" smtClean="0"/>
                            <a:t>NuSTAR</a:t>
                          </a:r>
                          <a:r>
                            <a:rPr lang="en-US" sz="1600" dirty="0" smtClean="0"/>
                            <a:t>.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i="1" dirty="0" smtClean="0">
                              <a:solidFill>
                                <a:srgbClr val="0383ED"/>
                              </a:solidFill>
                            </a:rPr>
                            <a:t>Meeting of </a:t>
                          </a:r>
                          <a:r>
                            <a:rPr lang="en-US" sz="1600" i="1" dirty="0" err="1" smtClean="0">
                              <a:solidFill>
                                <a:srgbClr val="0383ED"/>
                              </a:solidFill>
                            </a:rPr>
                            <a:t>NuSTAR</a:t>
                          </a:r>
                          <a:r>
                            <a:rPr lang="en-US" sz="1600" i="1" dirty="0" smtClean="0">
                              <a:solidFill>
                                <a:srgbClr val="0383ED"/>
                              </a:solidFill>
                            </a:rPr>
                            <a:t> solar group at</a:t>
                          </a:r>
                          <a:r>
                            <a:rPr lang="en-US" sz="1600" i="1" baseline="0" dirty="0" smtClean="0">
                              <a:solidFill>
                                <a:srgbClr val="0383ED"/>
                              </a:solidFill>
                            </a:rPr>
                            <a:t> the end of May. Updates to come soon</a:t>
                          </a:r>
                          <a:endParaRPr lang="en-US" sz="1600" i="1" dirty="0" smtClean="0">
                            <a:solidFill>
                              <a:srgbClr val="0383ED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MS, WD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~keV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↔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Only </a:t>
                          </a:r>
                          <a:r>
                            <a:rPr lang="en-US" sz="1600" u="sng" dirty="0" smtClean="0">
                              <a:solidFill>
                                <a:srgbClr val="0070C0"/>
                              </a:solidFill>
                            </a:rPr>
                            <a:t>Betelgeuse</a:t>
                          </a:r>
                          <a:r>
                            <a:rPr lang="en-US" sz="1600" dirty="0" smtClean="0">
                              <a:solidFill>
                                <a:srgbClr val="0070C0"/>
                              </a:solidFill>
                            </a:rPr>
                            <a:t> promises a</a:t>
                          </a:r>
                          <a:r>
                            <a:rPr lang="en-US" sz="1600" baseline="0" dirty="0" smtClean="0">
                              <a:solidFill>
                                <a:srgbClr val="0070C0"/>
                              </a:solidFill>
                            </a:rPr>
                            <a:t> detectable flux 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</a:rPr>
                            <a:t>from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↔</m:t>
                              </m:r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𝛾</m:t>
                              </m:r>
                            </m:oMath>
                          </a14:m>
                          <a:r>
                            <a:rPr lang="en-US" sz="1600" baseline="0" dirty="0" smtClean="0"/>
                            <a:t>.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aseline="0" dirty="0" smtClean="0"/>
                            <a:t>Possibly </a:t>
                          </a:r>
                          <a:r>
                            <a:rPr lang="en-US" sz="1600" baseline="0" dirty="0" smtClean="0"/>
                            <a:t>also from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𝛾𝛾</m:t>
                              </m:r>
                            </m:oMath>
                          </a14:m>
                          <a:r>
                            <a:rPr lang="en-US" sz="1600" dirty="0" smtClean="0"/>
                            <a:t> for </a:t>
                          </a:r>
                          <a:endParaRPr lang="en-US" sz="16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m</a:t>
                          </a:r>
                          <a:r>
                            <a:rPr lang="en-US" sz="1600" baseline="-25000" dirty="0" smtClean="0"/>
                            <a:t>a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baseline="0" dirty="0" smtClean="0"/>
                            <a:t>~ 10 keV</a:t>
                          </a:r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HB, RGB, pre-SN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~10 keV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↔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𝛾𝛾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31520">
                    <a:tc rowSpan="2"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NS, SN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~10 MeV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𝛾𝛾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  <a:sym typeface="Symbol" panose="05050102010706020507" pitchFamily="18" charset="2"/>
                            </a:rPr>
                            <a:t></a:t>
                          </a: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-ray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Large mass </a:t>
                          </a:r>
                          <a:r>
                            <a:rPr lang="en-US" sz="1600" dirty="0" smtClean="0"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en-US" sz="1600" baseline="0" dirty="0" smtClean="0"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sz="1600" dirty="0" smtClean="0"/>
                            <a:t>short lived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 smtClean="0"/>
                            <a:t>. Detectable</a:t>
                          </a:r>
                          <a:r>
                            <a:rPr lang="en-US" sz="1600" baseline="0" dirty="0" smtClean="0"/>
                            <a:t> flux (Fermi-LAT)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73152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↔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OK, for</a:t>
                          </a:r>
                          <a:r>
                            <a:rPr lang="en-US" sz="1600" baseline="0" dirty="0" smtClean="0"/>
                            <a:t> low mass ALPs (Fermi-LAT)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711360"/>
                  </p:ext>
                </p:extLst>
              </p:nvPr>
            </p:nvGraphicFramePr>
            <p:xfrm>
              <a:off x="304801" y="1295400"/>
              <a:ext cx="8153401" cy="5404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279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342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68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Internal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T.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ym typeface="Symbol" panose="05050102010706020507" pitchFamily="18" charset="2"/>
                            </a:rPr>
                            <a:t></a:t>
                          </a:r>
                          <a:r>
                            <a:rPr lang="en-US" sz="1800" dirty="0" smtClean="0"/>
                            <a:t>-flux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 smtClean="0">
                              <a:sym typeface="Symbol" panose="05050102010706020507" pitchFamily="18" charset="2"/>
                            </a:rPr>
                            <a:t></a:t>
                          </a:r>
                          <a:r>
                            <a:rPr lang="en-US" sz="2400" baseline="-25000" dirty="0" smtClean="0">
                              <a:sym typeface="Symbol" panose="05050102010706020507" pitchFamily="18" charset="2"/>
                            </a:rPr>
                            <a:t></a:t>
                          </a:r>
                          <a:endParaRPr lang="en-US" sz="1600" baseline="-250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63096">
                    <a:tc rowSpan="2"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Sun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~keV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1714" t="-70423" r="-443429" b="-454930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X-ray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CAST 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[Di 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Lella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Pilaftsis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Raffelt, Zioutas, 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Phys.Rev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. D62 (2000)]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IAXO should do better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29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1714" t="-179259" r="-443429" b="-37851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CAST, IAXO, </a:t>
                          </a:r>
                          <a:r>
                            <a:rPr lang="en-US" sz="1600" dirty="0" err="1" smtClean="0"/>
                            <a:t>NuSTAR</a:t>
                          </a:r>
                          <a:r>
                            <a:rPr lang="en-US" sz="1600" dirty="0" smtClean="0"/>
                            <a:t>.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i="1" dirty="0" smtClean="0">
                              <a:solidFill>
                                <a:srgbClr val="0383ED"/>
                              </a:solidFill>
                            </a:rPr>
                            <a:t>Meeting of </a:t>
                          </a:r>
                          <a:r>
                            <a:rPr lang="en-US" sz="1600" i="1" dirty="0" err="1" smtClean="0">
                              <a:solidFill>
                                <a:srgbClr val="0383ED"/>
                              </a:solidFill>
                            </a:rPr>
                            <a:t>NuSTAR</a:t>
                          </a:r>
                          <a:r>
                            <a:rPr lang="en-US" sz="1600" i="1" dirty="0" smtClean="0">
                              <a:solidFill>
                                <a:srgbClr val="0383ED"/>
                              </a:solidFill>
                            </a:rPr>
                            <a:t> solar group at</a:t>
                          </a:r>
                          <a:r>
                            <a:rPr lang="en-US" sz="1600" i="1" baseline="0" dirty="0" smtClean="0">
                              <a:solidFill>
                                <a:srgbClr val="0383ED"/>
                              </a:solidFill>
                            </a:rPr>
                            <a:t> the end of May. Updates to come soon</a:t>
                          </a:r>
                          <a:endParaRPr lang="en-US" sz="1600" i="1" dirty="0" smtClean="0">
                            <a:solidFill>
                              <a:srgbClr val="0383ED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MS, WD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~keV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1714" t="-314167" r="-443429" b="-3258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9718" t="-139114" r="-157" b="-88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HB, RGB, pre-SN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~10 keV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1714" t="-329139" r="-443429" b="-15894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31520">
                    <a:tc rowSpan="2"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NS, SN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~10 MeV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1714" t="-540000" r="-443429" b="-10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  <a:sym typeface="Symbol" panose="05050102010706020507" pitchFamily="18" charset="2"/>
                            </a:rPr>
                            <a:t></a:t>
                          </a: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-ray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9718" t="-540000" r="-15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731520">
                    <a:tc v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21714" t="-640000" r="-44342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OK, for</a:t>
                          </a:r>
                          <a:r>
                            <a:rPr lang="en-US" sz="1600" baseline="0" dirty="0" smtClean="0"/>
                            <a:t> low mass ALPs (Fermi-LAT)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Left Brace 28"/>
          <p:cNvSpPr/>
          <p:nvPr/>
        </p:nvSpPr>
        <p:spPr>
          <a:xfrm>
            <a:off x="2525222" y="5468710"/>
            <a:ext cx="294178" cy="1084490"/>
          </a:xfrm>
          <a:prstGeom prst="leftBrace">
            <a:avLst>
              <a:gd name="adj1" fmla="val 45337"/>
              <a:gd name="adj2" fmla="val 476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>
            <a:off x="2381794" y="2209800"/>
            <a:ext cx="285206" cy="1143000"/>
          </a:xfrm>
          <a:prstGeom prst="leftBrace">
            <a:avLst>
              <a:gd name="adj1" fmla="val 45337"/>
              <a:gd name="adj2" fmla="val 4780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stomShape 1"/>
          <p:cNvSpPr/>
          <p:nvPr/>
        </p:nvSpPr>
        <p:spPr>
          <a:xfrm>
            <a:off x="504825" y="152400"/>
            <a:ext cx="8258176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Fermi and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NuSTAR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as stellar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axionscopes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58202" y="3810000"/>
            <a:ext cx="553998" cy="120802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lvl="0" defTabSz="914400">
              <a:defRPr/>
            </a:pPr>
            <a:r>
              <a:rPr lang="en-US" sz="2400" dirty="0" err="1">
                <a:solidFill>
                  <a:srgbClr val="C00000"/>
                </a:solidFill>
              </a:rPr>
              <a:t>NuSTAR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2" y="5398332"/>
            <a:ext cx="553998" cy="100991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defTabSz="914400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Fermi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51647" y="6248400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lang="en-US" sz="1200" dirty="0" err="1" smtClean="0">
                <a:solidFill>
                  <a:srgbClr val="C00000"/>
                </a:solidFill>
              </a:rPr>
              <a:t>Payez</a:t>
            </a:r>
            <a:r>
              <a:rPr lang="en-US" sz="1200" dirty="0" smtClean="0">
                <a:solidFill>
                  <a:srgbClr val="C00000"/>
                </a:solidFill>
              </a:rPr>
              <a:t>, C. Evoli, T. Fischer, </a:t>
            </a:r>
            <a:r>
              <a:rPr lang="en-US" sz="1200" u="sng" dirty="0" smtClean="0">
                <a:solidFill>
                  <a:srgbClr val="C00000"/>
                </a:solidFill>
              </a:rPr>
              <a:t>M. G</a:t>
            </a:r>
            <a:r>
              <a:rPr lang="en-US" sz="1200" dirty="0" smtClean="0">
                <a:solidFill>
                  <a:srgbClr val="C00000"/>
                </a:solidFill>
              </a:rPr>
              <a:t>., A. </a:t>
            </a:r>
            <a:r>
              <a:rPr lang="en-US" sz="1200" dirty="0" err="1" smtClean="0">
                <a:solidFill>
                  <a:srgbClr val="C00000"/>
                </a:solidFill>
              </a:rPr>
              <a:t>Mirizzi</a:t>
            </a:r>
            <a:r>
              <a:rPr lang="en-US" sz="1200" dirty="0" smtClean="0">
                <a:solidFill>
                  <a:srgbClr val="C00000"/>
                </a:solidFill>
              </a:rPr>
              <a:t>, A. Ringwald, JCAP </a:t>
            </a:r>
            <a:r>
              <a:rPr lang="en-US" sz="1200" dirty="0">
                <a:solidFill>
                  <a:srgbClr val="C00000"/>
                </a:solidFill>
              </a:rPr>
              <a:t>1502 (2015</a:t>
            </a:r>
            <a:r>
              <a:rPr lang="en-US" sz="1200" dirty="0" smtClean="0">
                <a:solidFill>
                  <a:srgbClr val="C00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4824" y="2400076"/>
                <a:ext cx="3076575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Production time ~ 10 s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ALP oscillate in </a:t>
                </a:r>
                <a:r>
                  <a:rPr lang="en-US" dirty="0" err="1" smtClean="0"/>
                  <a:t>B</a:t>
                </a:r>
                <a:r>
                  <a:rPr lang="en-US" baseline="-25000" dirty="0" err="1" smtClean="0"/>
                  <a:t>ext</a:t>
                </a:r>
                <a:endParaRPr lang="en-US" baseline="-25000" dirty="0"/>
              </a:p>
              <a:p>
                <a:r>
                  <a:rPr lang="en-US" dirty="0" smtClean="0"/>
                  <a:t>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-energy </a:t>
                </a:r>
                <a:r>
                  <a:rPr lang="en-US" dirty="0"/>
                  <a:t>peaked at a few 10 </a:t>
                </a:r>
                <a:r>
                  <a:rPr lang="en-US" dirty="0" smtClean="0"/>
                  <a:t>MeV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-flux suppressed at large ALP mass</a:t>
                </a:r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2400076"/>
                <a:ext cx="3076575" cy="3416320"/>
              </a:xfrm>
              <a:prstGeom prst="rect">
                <a:avLst/>
              </a:prstGeom>
              <a:blipFill>
                <a:blip r:embed="rId3"/>
                <a:stretch>
                  <a:fillRect l="-1786" t="-1071" r="-992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3962400" y="2270471"/>
            <a:ext cx="4828032" cy="3813048"/>
            <a:chOff x="1704525" y="1217399"/>
            <a:chExt cx="5734950" cy="442320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4525" y="1217399"/>
              <a:ext cx="5734950" cy="4423201"/>
            </a:xfrm>
            <a:prstGeom prst="rect">
              <a:avLst/>
            </a:prstGeom>
          </p:spPr>
        </p:pic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3487676"/>
                </p:ext>
              </p:extLst>
            </p:nvPr>
          </p:nvGraphicFramePr>
          <p:xfrm>
            <a:off x="4503669" y="2743200"/>
            <a:ext cx="1592331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704" name="Equation" r:id="rId5" imgW="1079280" imgH="482400" progId="Equation.3">
                    <p:embed/>
                  </p:oleObj>
                </mc:Choice>
                <mc:Fallback>
                  <p:oleObj name="Equation" r:id="rId5" imgW="1079280" imgH="482400" progId="Equation.3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3669" y="2743200"/>
                          <a:ext cx="1592331" cy="6858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Light ALPs from SN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4824" y="1044742"/>
            <a:ext cx="7877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ALPs are produced through Primakoff! Partial degeneracy and effective mass is taken into account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51647" y="6248400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lang="en-US" sz="1200" dirty="0" err="1" smtClean="0">
                <a:solidFill>
                  <a:srgbClr val="C00000"/>
                </a:solidFill>
              </a:rPr>
              <a:t>Payez</a:t>
            </a:r>
            <a:r>
              <a:rPr lang="en-US" sz="1200" dirty="0" smtClean="0">
                <a:solidFill>
                  <a:srgbClr val="C00000"/>
                </a:solidFill>
              </a:rPr>
              <a:t>, C. Evoli, T. Fischer, </a:t>
            </a:r>
            <a:r>
              <a:rPr lang="en-US" sz="1200" u="sng" dirty="0" smtClean="0">
                <a:solidFill>
                  <a:srgbClr val="C00000"/>
                </a:solidFill>
              </a:rPr>
              <a:t>M. G</a:t>
            </a:r>
            <a:r>
              <a:rPr lang="en-US" sz="1200" dirty="0" smtClean="0">
                <a:solidFill>
                  <a:srgbClr val="C00000"/>
                </a:solidFill>
              </a:rPr>
              <a:t>., A. </a:t>
            </a:r>
            <a:r>
              <a:rPr lang="en-US" sz="1200" dirty="0" err="1" smtClean="0">
                <a:solidFill>
                  <a:srgbClr val="C00000"/>
                </a:solidFill>
              </a:rPr>
              <a:t>Mirizzi</a:t>
            </a:r>
            <a:r>
              <a:rPr lang="en-US" sz="1200" dirty="0" smtClean="0">
                <a:solidFill>
                  <a:srgbClr val="C00000"/>
                </a:solidFill>
              </a:rPr>
              <a:t>, A. Ringwald, JCAP </a:t>
            </a:r>
            <a:r>
              <a:rPr lang="en-US" sz="1200" dirty="0">
                <a:solidFill>
                  <a:srgbClr val="C00000"/>
                </a:solidFill>
              </a:rPr>
              <a:t>1502 (2015</a:t>
            </a:r>
            <a:r>
              <a:rPr lang="en-US" sz="1200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00749" y="3848428"/>
            <a:ext cx="529481" cy="466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" y="5216596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Several uncertainties related to the instrument which are not </a:t>
            </a:r>
            <a:r>
              <a:rPr lang="en-US" dirty="0" smtClean="0"/>
              <a:t>easily quantifiable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235089" y="3429000"/>
            <a:ext cx="23136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 upper limits on the observed </a:t>
            </a:r>
            <a:r>
              <a:rPr lang="en-US" dirty="0" err="1" smtClean="0"/>
              <a:t>fluence</a:t>
            </a:r>
            <a:r>
              <a:rPr lang="en-US" dirty="0" smtClean="0"/>
              <a:t> (at 3</a:t>
            </a:r>
            <a:r>
              <a:rPr lang="en-US" dirty="0" smtClean="0">
                <a:sym typeface="Symbol" panose="05050102010706020507" pitchFamily="18" charset="2"/>
              </a:rPr>
              <a:t></a:t>
            </a:r>
            <a:r>
              <a:rPr lang="en-US" dirty="0"/>
              <a:t>) during the neutrino burst </a:t>
            </a:r>
            <a:r>
              <a:rPr lang="en-US" dirty="0" smtClean="0"/>
              <a:t>duration</a:t>
            </a:r>
            <a:endParaRPr lang="en-US" dirty="0"/>
          </a:p>
        </p:txBody>
      </p:sp>
      <p:sp>
        <p:nvSpPr>
          <p:cNvPr id="14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u="sng" dirty="0">
                <a:solidFill>
                  <a:srgbClr val="C00000"/>
                </a:solidFill>
                <a:latin typeface="+mj-lt"/>
              </a:rPr>
              <a:t>The past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: SMM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and SN 1987A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749" y="915194"/>
            <a:ext cx="81860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 the time of the SN1987A explosion, the Gamma-Ray Spectrometer (GRS) on the </a:t>
            </a:r>
            <a:r>
              <a:rPr lang="en-US" dirty="0">
                <a:solidFill>
                  <a:srgbClr val="C00000"/>
                </a:solidFill>
              </a:rPr>
              <a:t>Solar Maximum Mission </a:t>
            </a:r>
            <a:r>
              <a:rPr lang="en-US" dirty="0"/>
              <a:t>(SMM) was operative.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286000"/>
            <a:ext cx="4828032" cy="3812576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439215"/>
              </p:ext>
            </p:extLst>
          </p:nvPr>
        </p:nvGraphicFramePr>
        <p:xfrm>
          <a:off x="7463138" y="2902186"/>
          <a:ext cx="1277241" cy="533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2" name="Equation" r:id="rId4" imgW="1079280" imgH="482400" progId="Equation.3">
                  <p:embed/>
                </p:oleObj>
              </mc:Choice>
              <mc:Fallback>
                <p:oleObj name="Equation" r:id="rId4" imgW="1079280" imgH="4824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3138" y="2902186"/>
                        <a:ext cx="1277241" cy="5333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 rot="16200000">
            <a:off x="4908006" y="4525921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0.9 </a:t>
            </a:r>
            <a:r>
              <a:rPr lang="en-US" dirty="0" smtClean="0">
                <a:sym typeface="Symbol" panose="05050102010706020507" pitchFamily="18" charset="2"/>
              </a:rPr>
              <a:t> </a:t>
            </a:r>
            <a:r>
              <a:rPr lang="en-US" dirty="0" smtClean="0"/>
              <a:t>cm</a:t>
            </a:r>
            <a:r>
              <a:rPr lang="en-US" baseline="30000" dirty="0"/>
              <a:t>−2</a:t>
            </a:r>
            <a:r>
              <a:rPr lang="en-US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5637740" y="4521746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0.4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  <a:sym typeface="Symbol" panose="05050102010706020507" pitchFamily="18" charset="2"/>
              </a:rPr>
              <a:t></a:t>
            </a:r>
            <a:r>
              <a:rPr lang="en-US" dirty="0" smtClean="0"/>
              <a:t> </a:t>
            </a:r>
            <a:r>
              <a:rPr lang="en-US" dirty="0"/>
              <a:t>cm</a:t>
            </a:r>
            <a:r>
              <a:rPr lang="en-US" baseline="30000" dirty="0"/>
              <a:t>−2</a:t>
            </a:r>
            <a:r>
              <a:rPr lang="en-US" dirty="0"/>
              <a:t> 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6367474" y="452185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0.6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  <a:sym typeface="Symbol" panose="05050102010706020507" pitchFamily="18" charset="2"/>
              </a:rPr>
              <a:t></a:t>
            </a:r>
            <a:r>
              <a:rPr lang="en-US" dirty="0" smtClean="0"/>
              <a:t> </a:t>
            </a:r>
            <a:r>
              <a:rPr lang="en-US" dirty="0"/>
              <a:t>cm</a:t>
            </a:r>
            <a:r>
              <a:rPr lang="en-US" baseline="30000" dirty="0"/>
              <a:t>−2</a:t>
            </a:r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00749" y="1818143"/>
            <a:ext cx="3358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 photon excess </a:t>
            </a:r>
            <a:r>
              <a:rPr lang="en-US" dirty="0"/>
              <a:t>at the time of the neutrino burst in any of the three energy bands of the </a:t>
            </a:r>
            <a:r>
              <a:rPr lang="en-US" dirty="0" smtClean="0"/>
              <a:t>GRS </a:t>
            </a:r>
            <a:r>
              <a:rPr lang="en-US" dirty="0"/>
              <a:t>instrument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25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7037" y="308616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16098" y="3098669"/>
            <a:ext cx="228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Reported bound is for 18 </a:t>
            </a:r>
            <a:r>
              <a:rPr lang="en-US" dirty="0">
                <a:solidFill>
                  <a:srgbClr val="002060"/>
                </a:solidFill>
              </a:rPr>
              <a:t>M⊙ </a:t>
            </a:r>
            <a:r>
              <a:rPr lang="en-US" dirty="0" smtClean="0">
                <a:solidFill>
                  <a:srgbClr val="002060"/>
                </a:solidFill>
              </a:rPr>
              <a:t>progenitor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and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Jansson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and Farrar model for the Galactic magnetic field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10218" y="5419681"/>
            <a:ext cx="22450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R. </a:t>
            </a:r>
            <a:r>
              <a:rPr lang="en-US" sz="1400" dirty="0" err="1" smtClean="0">
                <a:solidFill>
                  <a:srgbClr val="C00000"/>
                </a:solidFill>
              </a:rPr>
              <a:t>Jansson</a:t>
            </a:r>
            <a:r>
              <a:rPr lang="en-US" sz="1400" dirty="0" smtClean="0">
                <a:solidFill>
                  <a:srgbClr val="C00000"/>
                </a:solidFill>
              </a:rPr>
              <a:t>, G</a:t>
            </a:r>
            <a:r>
              <a:rPr lang="en-US" sz="1400" dirty="0">
                <a:solidFill>
                  <a:srgbClr val="C00000"/>
                </a:solidFill>
              </a:rPr>
              <a:t>. R. Farrar, </a:t>
            </a:r>
            <a:r>
              <a:rPr lang="en-US" sz="1400" dirty="0" err="1" smtClean="0">
                <a:solidFill>
                  <a:srgbClr val="C00000"/>
                </a:solidFill>
              </a:rPr>
              <a:t>Astrophys</a:t>
            </a:r>
            <a:r>
              <a:rPr lang="en-US" sz="1400" dirty="0">
                <a:solidFill>
                  <a:srgbClr val="C00000"/>
                </a:solidFill>
              </a:rPr>
              <a:t>. J. 757</a:t>
            </a:r>
            <a:r>
              <a:rPr lang="en-US" sz="1400" dirty="0" smtClean="0">
                <a:solidFill>
                  <a:srgbClr val="C00000"/>
                </a:solidFill>
              </a:rPr>
              <a:t>, 14 </a:t>
            </a:r>
            <a:r>
              <a:rPr lang="en-US" sz="1400" dirty="0">
                <a:solidFill>
                  <a:srgbClr val="C00000"/>
                </a:solidFill>
              </a:rPr>
              <a:t>(2012)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661" y="990600"/>
            <a:ext cx="4622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best constraint on ALP–photon conversion </a:t>
            </a:r>
            <a:r>
              <a:rPr lang="en-US" dirty="0" smtClean="0"/>
              <a:t>comes </a:t>
            </a:r>
            <a:r>
              <a:rPr lang="en-US" dirty="0"/>
              <a:t>from </a:t>
            </a:r>
            <a:r>
              <a:rPr lang="en-US" dirty="0" smtClean="0"/>
              <a:t>the highest </a:t>
            </a:r>
            <a:r>
              <a:rPr lang="en-US" dirty="0">
                <a:solidFill>
                  <a:srgbClr val="C00000"/>
                </a:solidFill>
              </a:rPr>
              <a:t>energy bin [25, 100] MeV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5517" y="869991"/>
            <a:ext cx="32851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J. </a:t>
            </a:r>
            <a:r>
              <a:rPr lang="en-US" sz="1200" dirty="0" smtClean="0">
                <a:solidFill>
                  <a:srgbClr val="C00000"/>
                </a:solidFill>
              </a:rPr>
              <a:t>Brockway</a:t>
            </a:r>
            <a:r>
              <a:rPr lang="en-US" sz="1200" dirty="0">
                <a:solidFill>
                  <a:srgbClr val="C00000"/>
                </a:solidFill>
              </a:rPr>
              <a:t>, E. </a:t>
            </a:r>
            <a:r>
              <a:rPr lang="en-US" sz="1200" dirty="0" smtClean="0">
                <a:solidFill>
                  <a:srgbClr val="C00000"/>
                </a:solidFill>
              </a:rPr>
              <a:t>Carlson, G. </a:t>
            </a:r>
            <a:r>
              <a:rPr lang="en-US" sz="1200" dirty="0">
                <a:solidFill>
                  <a:srgbClr val="C00000"/>
                </a:solidFill>
              </a:rPr>
              <a:t>Raffelt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dirty="0">
                <a:solidFill>
                  <a:srgbClr val="C00000"/>
                </a:solidFill>
              </a:rPr>
              <a:t>Phys. Lett. B 383, 439 (1996</a:t>
            </a:r>
            <a:r>
              <a:rPr lang="en-US" sz="1200" dirty="0" smtClean="0">
                <a:solidFill>
                  <a:srgbClr val="C00000"/>
                </a:solidFill>
              </a:rPr>
              <a:t>)</a:t>
            </a:r>
          </a:p>
          <a:p>
            <a:endParaRPr lang="en-US" sz="1200" dirty="0" smtClean="0">
              <a:solidFill>
                <a:srgbClr val="C00000"/>
              </a:solidFill>
            </a:endParaRPr>
          </a:p>
          <a:p>
            <a:r>
              <a:rPr lang="en-US" sz="1200" dirty="0" smtClean="0">
                <a:solidFill>
                  <a:srgbClr val="C00000"/>
                </a:solidFill>
              </a:rPr>
              <a:t>J</a:t>
            </a:r>
            <a:r>
              <a:rPr lang="en-US" sz="1200" dirty="0">
                <a:solidFill>
                  <a:srgbClr val="C00000"/>
                </a:solidFill>
              </a:rPr>
              <a:t>. </a:t>
            </a:r>
            <a:r>
              <a:rPr lang="en-US" sz="1200" dirty="0" err="1" smtClean="0">
                <a:solidFill>
                  <a:srgbClr val="C00000"/>
                </a:solidFill>
              </a:rPr>
              <a:t>Grifols</a:t>
            </a:r>
            <a:r>
              <a:rPr lang="en-US" sz="1200" dirty="0">
                <a:solidFill>
                  <a:srgbClr val="C00000"/>
                </a:solidFill>
              </a:rPr>
              <a:t>, E. </a:t>
            </a:r>
            <a:r>
              <a:rPr lang="en-US" sz="1200" dirty="0" err="1" smtClean="0">
                <a:solidFill>
                  <a:srgbClr val="C00000"/>
                </a:solidFill>
              </a:rPr>
              <a:t>Masso</a:t>
            </a:r>
            <a:r>
              <a:rPr lang="en-US" sz="1200" dirty="0" smtClean="0">
                <a:solidFill>
                  <a:srgbClr val="C00000"/>
                </a:solidFill>
              </a:rPr>
              <a:t>, R</a:t>
            </a:r>
            <a:r>
              <a:rPr lang="en-US" sz="1200" dirty="0">
                <a:solidFill>
                  <a:srgbClr val="C00000"/>
                </a:solidFill>
              </a:rPr>
              <a:t>. </a:t>
            </a:r>
            <a:r>
              <a:rPr lang="en-US" sz="1200" dirty="0" err="1" smtClean="0">
                <a:solidFill>
                  <a:srgbClr val="C00000"/>
                </a:solidFill>
              </a:rPr>
              <a:t>Toldra</a:t>
            </a:r>
            <a:r>
              <a:rPr lang="en-US" sz="1200" dirty="0">
                <a:solidFill>
                  <a:srgbClr val="C00000"/>
                </a:solidFill>
              </a:rPr>
              <a:t>, </a:t>
            </a:r>
            <a:r>
              <a:rPr lang="en-US" sz="1200" dirty="0" smtClean="0">
                <a:solidFill>
                  <a:srgbClr val="C00000"/>
                </a:solidFill>
              </a:rPr>
              <a:t>Phys</a:t>
            </a:r>
            <a:r>
              <a:rPr lang="en-US" sz="1200" dirty="0">
                <a:solidFill>
                  <a:srgbClr val="C00000"/>
                </a:solidFill>
              </a:rPr>
              <a:t>. Rev. Lett. 77, 2372 (1996</a:t>
            </a:r>
            <a:r>
              <a:rPr lang="en-US" sz="1200" dirty="0" smtClean="0">
                <a:solidFill>
                  <a:srgbClr val="C00000"/>
                </a:solidFill>
              </a:rPr>
              <a:t>)</a:t>
            </a:r>
          </a:p>
          <a:p>
            <a:endParaRPr lang="en-US" sz="1200" dirty="0" smtClean="0">
              <a:solidFill>
                <a:srgbClr val="C00000"/>
              </a:solidFill>
            </a:endParaRPr>
          </a:p>
          <a:p>
            <a:r>
              <a:rPr lang="en-US" sz="1200" dirty="0" smtClean="0">
                <a:solidFill>
                  <a:srgbClr val="C00000"/>
                </a:solidFill>
              </a:rPr>
              <a:t>A</a:t>
            </a:r>
            <a:r>
              <a:rPr lang="en-US" sz="1200" dirty="0">
                <a:solidFill>
                  <a:srgbClr val="C00000"/>
                </a:solidFill>
              </a:rPr>
              <a:t>. </a:t>
            </a:r>
            <a:r>
              <a:rPr lang="en-US" sz="1200" dirty="0" err="1">
                <a:solidFill>
                  <a:srgbClr val="C00000"/>
                </a:solidFill>
              </a:rPr>
              <a:t>Payez</a:t>
            </a:r>
            <a:r>
              <a:rPr lang="en-US" sz="1200" dirty="0">
                <a:solidFill>
                  <a:srgbClr val="C00000"/>
                </a:solidFill>
              </a:rPr>
              <a:t>, C. Evoli, T. Fischer, </a:t>
            </a:r>
            <a:r>
              <a:rPr lang="en-US" sz="1200" u="sng" dirty="0">
                <a:solidFill>
                  <a:srgbClr val="C00000"/>
                </a:solidFill>
              </a:rPr>
              <a:t>M. G</a:t>
            </a:r>
            <a:r>
              <a:rPr lang="en-US" sz="1200" dirty="0">
                <a:solidFill>
                  <a:srgbClr val="C00000"/>
                </a:solidFill>
              </a:rPr>
              <a:t>., A. </a:t>
            </a:r>
            <a:r>
              <a:rPr lang="en-US" sz="1200" dirty="0" err="1">
                <a:solidFill>
                  <a:srgbClr val="C00000"/>
                </a:solidFill>
              </a:rPr>
              <a:t>Mirizzi</a:t>
            </a:r>
            <a:r>
              <a:rPr lang="en-US" sz="1200" dirty="0">
                <a:solidFill>
                  <a:srgbClr val="C00000"/>
                </a:solidFill>
              </a:rPr>
              <a:t>, A. Ringwald, JCAP 1502 (2015).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SMM and SN 1987A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52423"/>
            <a:ext cx="5943600" cy="351977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7200" y="6328943"/>
            <a:ext cx="586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C00000"/>
                </a:solidFill>
              </a:rPr>
              <a:t>A. </a:t>
            </a:r>
            <a:r>
              <a:rPr lang="en-US" sz="1200" dirty="0" err="1">
                <a:solidFill>
                  <a:srgbClr val="C00000"/>
                </a:solidFill>
              </a:rPr>
              <a:t>Payez</a:t>
            </a:r>
            <a:r>
              <a:rPr lang="en-US" sz="1200" dirty="0">
                <a:solidFill>
                  <a:srgbClr val="C00000"/>
                </a:solidFill>
              </a:rPr>
              <a:t>, C. Evoli, T. Fischer, </a:t>
            </a:r>
            <a:r>
              <a:rPr lang="en-US" sz="1200" u="sng" dirty="0">
                <a:solidFill>
                  <a:srgbClr val="C00000"/>
                </a:solidFill>
              </a:rPr>
              <a:t>M. G</a:t>
            </a:r>
            <a:r>
              <a:rPr lang="en-US" sz="1200" dirty="0">
                <a:solidFill>
                  <a:srgbClr val="C00000"/>
                </a:solidFill>
              </a:rPr>
              <a:t>., A. </a:t>
            </a:r>
            <a:r>
              <a:rPr lang="en-US" sz="1200" dirty="0" err="1">
                <a:solidFill>
                  <a:srgbClr val="C00000"/>
                </a:solidFill>
              </a:rPr>
              <a:t>Mirizzi</a:t>
            </a:r>
            <a:r>
              <a:rPr lang="en-US" sz="1200" dirty="0">
                <a:solidFill>
                  <a:srgbClr val="C00000"/>
                </a:solidFill>
              </a:rPr>
              <a:t>, A. Ringwald, JCAP 1502 (2015).</a:t>
            </a:r>
          </a:p>
        </p:txBody>
      </p:sp>
    </p:spTree>
    <p:extLst>
      <p:ext uri="{BB962C8B-B14F-4D97-AF65-F5344CB8AC3E}">
        <p14:creationId xmlns:p14="http://schemas.microsoft.com/office/powerpoint/2010/main" val="11272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7037" y="308616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16098" y="3098669"/>
            <a:ext cx="228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Reported bound is for 18 </a:t>
            </a:r>
            <a:r>
              <a:rPr lang="en-US" dirty="0">
                <a:solidFill>
                  <a:srgbClr val="002060"/>
                </a:solidFill>
              </a:rPr>
              <a:t>M⊙ </a:t>
            </a:r>
            <a:r>
              <a:rPr lang="en-US" dirty="0" smtClean="0">
                <a:solidFill>
                  <a:srgbClr val="002060"/>
                </a:solidFill>
              </a:rPr>
              <a:t>progenitor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and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Jansson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and Farrar model for the Galactic magnetic field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10218" y="5419681"/>
            <a:ext cx="22450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R. </a:t>
            </a:r>
            <a:r>
              <a:rPr lang="en-US" sz="1400" dirty="0" err="1" smtClean="0">
                <a:solidFill>
                  <a:srgbClr val="C00000"/>
                </a:solidFill>
              </a:rPr>
              <a:t>Jansson</a:t>
            </a:r>
            <a:r>
              <a:rPr lang="en-US" sz="1400" dirty="0" smtClean="0">
                <a:solidFill>
                  <a:srgbClr val="C00000"/>
                </a:solidFill>
              </a:rPr>
              <a:t>, G</a:t>
            </a:r>
            <a:r>
              <a:rPr lang="en-US" sz="1400" dirty="0">
                <a:solidFill>
                  <a:srgbClr val="C00000"/>
                </a:solidFill>
              </a:rPr>
              <a:t>. R. Farrar, </a:t>
            </a:r>
            <a:r>
              <a:rPr lang="en-US" sz="1400" dirty="0" err="1" smtClean="0">
                <a:solidFill>
                  <a:srgbClr val="C00000"/>
                </a:solidFill>
              </a:rPr>
              <a:t>Astrophys</a:t>
            </a:r>
            <a:r>
              <a:rPr lang="en-US" sz="1400" dirty="0">
                <a:solidFill>
                  <a:srgbClr val="C00000"/>
                </a:solidFill>
              </a:rPr>
              <a:t>. J. 757</a:t>
            </a:r>
            <a:r>
              <a:rPr lang="en-US" sz="1400" dirty="0" smtClean="0">
                <a:solidFill>
                  <a:srgbClr val="C00000"/>
                </a:solidFill>
              </a:rPr>
              <a:t>, 14 </a:t>
            </a:r>
            <a:r>
              <a:rPr lang="en-US" sz="1400" dirty="0">
                <a:solidFill>
                  <a:srgbClr val="C00000"/>
                </a:solidFill>
              </a:rPr>
              <a:t>(2012)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661" y="990600"/>
            <a:ext cx="4622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best constraint on ALP–photon conversion </a:t>
            </a:r>
            <a:r>
              <a:rPr lang="en-US" dirty="0" smtClean="0"/>
              <a:t>comes </a:t>
            </a:r>
            <a:r>
              <a:rPr lang="en-US" dirty="0"/>
              <a:t>from </a:t>
            </a:r>
            <a:r>
              <a:rPr lang="en-US" dirty="0" smtClean="0"/>
              <a:t>the highest </a:t>
            </a:r>
            <a:r>
              <a:rPr lang="en-US" dirty="0">
                <a:solidFill>
                  <a:srgbClr val="C00000"/>
                </a:solidFill>
              </a:rPr>
              <a:t>energy bin [25, 100] MeV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5517" y="869991"/>
            <a:ext cx="32851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J. </a:t>
            </a:r>
            <a:r>
              <a:rPr lang="en-US" sz="1200" dirty="0" smtClean="0">
                <a:solidFill>
                  <a:srgbClr val="C00000"/>
                </a:solidFill>
              </a:rPr>
              <a:t>Brockway</a:t>
            </a:r>
            <a:r>
              <a:rPr lang="en-US" sz="1200" dirty="0">
                <a:solidFill>
                  <a:srgbClr val="C00000"/>
                </a:solidFill>
              </a:rPr>
              <a:t>, E. </a:t>
            </a:r>
            <a:r>
              <a:rPr lang="en-US" sz="1200" dirty="0" smtClean="0">
                <a:solidFill>
                  <a:srgbClr val="C00000"/>
                </a:solidFill>
              </a:rPr>
              <a:t>Carlson, G. </a:t>
            </a:r>
            <a:r>
              <a:rPr lang="en-US" sz="1200" dirty="0">
                <a:solidFill>
                  <a:srgbClr val="C00000"/>
                </a:solidFill>
              </a:rPr>
              <a:t>Raffelt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dirty="0">
                <a:solidFill>
                  <a:srgbClr val="C00000"/>
                </a:solidFill>
              </a:rPr>
              <a:t>Phys. Lett. B 383, 439 (1996</a:t>
            </a:r>
            <a:r>
              <a:rPr lang="en-US" sz="1200" dirty="0" smtClean="0">
                <a:solidFill>
                  <a:srgbClr val="C00000"/>
                </a:solidFill>
              </a:rPr>
              <a:t>)</a:t>
            </a:r>
          </a:p>
          <a:p>
            <a:endParaRPr lang="en-US" sz="1200" dirty="0" smtClean="0">
              <a:solidFill>
                <a:srgbClr val="C00000"/>
              </a:solidFill>
            </a:endParaRPr>
          </a:p>
          <a:p>
            <a:r>
              <a:rPr lang="en-US" sz="1200" dirty="0" smtClean="0">
                <a:solidFill>
                  <a:srgbClr val="C00000"/>
                </a:solidFill>
              </a:rPr>
              <a:t>J</a:t>
            </a:r>
            <a:r>
              <a:rPr lang="en-US" sz="1200" dirty="0">
                <a:solidFill>
                  <a:srgbClr val="C00000"/>
                </a:solidFill>
              </a:rPr>
              <a:t>. </a:t>
            </a:r>
            <a:r>
              <a:rPr lang="en-US" sz="1200" dirty="0" err="1" smtClean="0">
                <a:solidFill>
                  <a:srgbClr val="C00000"/>
                </a:solidFill>
              </a:rPr>
              <a:t>Grifols</a:t>
            </a:r>
            <a:r>
              <a:rPr lang="en-US" sz="1200" dirty="0">
                <a:solidFill>
                  <a:srgbClr val="C00000"/>
                </a:solidFill>
              </a:rPr>
              <a:t>, E. </a:t>
            </a:r>
            <a:r>
              <a:rPr lang="en-US" sz="1200" dirty="0" err="1" smtClean="0">
                <a:solidFill>
                  <a:srgbClr val="C00000"/>
                </a:solidFill>
              </a:rPr>
              <a:t>Masso</a:t>
            </a:r>
            <a:r>
              <a:rPr lang="en-US" sz="1200" dirty="0" smtClean="0">
                <a:solidFill>
                  <a:srgbClr val="C00000"/>
                </a:solidFill>
              </a:rPr>
              <a:t>, R</a:t>
            </a:r>
            <a:r>
              <a:rPr lang="en-US" sz="1200" dirty="0">
                <a:solidFill>
                  <a:srgbClr val="C00000"/>
                </a:solidFill>
              </a:rPr>
              <a:t>. </a:t>
            </a:r>
            <a:r>
              <a:rPr lang="en-US" sz="1200" dirty="0" err="1" smtClean="0">
                <a:solidFill>
                  <a:srgbClr val="C00000"/>
                </a:solidFill>
              </a:rPr>
              <a:t>Toldra</a:t>
            </a:r>
            <a:r>
              <a:rPr lang="en-US" sz="1200" dirty="0">
                <a:solidFill>
                  <a:srgbClr val="C00000"/>
                </a:solidFill>
              </a:rPr>
              <a:t>, </a:t>
            </a:r>
            <a:r>
              <a:rPr lang="en-US" sz="1200" dirty="0" smtClean="0">
                <a:solidFill>
                  <a:srgbClr val="C00000"/>
                </a:solidFill>
              </a:rPr>
              <a:t>Phys</a:t>
            </a:r>
            <a:r>
              <a:rPr lang="en-US" sz="1200" dirty="0">
                <a:solidFill>
                  <a:srgbClr val="C00000"/>
                </a:solidFill>
              </a:rPr>
              <a:t>. Rev. Lett. 77, 2372 (1996</a:t>
            </a:r>
            <a:r>
              <a:rPr lang="en-US" sz="1200" dirty="0" smtClean="0">
                <a:solidFill>
                  <a:srgbClr val="C00000"/>
                </a:solidFill>
              </a:rPr>
              <a:t>)</a:t>
            </a:r>
          </a:p>
          <a:p>
            <a:endParaRPr lang="en-US" sz="1200" dirty="0" smtClean="0">
              <a:solidFill>
                <a:srgbClr val="C00000"/>
              </a:solidFill>
            </a:endParaRPr>
          </a:p>
          <a:p>
            <a:r>
              <a:rPr lang="en-US" sz="1200" dirty="0" smtClean="0">
                <a:solidFill>
                  <a:srgbClr val="C00000"/>
                </a:solidFill>
              </a:rPr>
              <a:t>A</a:t>
            </a:r>
            <a:r>
              <a:rPr lang="en-US" sz="1200" dirty="0">
                <a:solidFill>
                  <a:srgbClr val="C00000"/>
                </a:solidFill>
              </a:rPr>
              <a:t>. </a:t>
            </a:r>
            <a:r>
              <a:rPr lang="en-US" sz="1200" dirty="0" err="1">
                <a:solidFill>
                  <a:srgbClr val="C00000"/>
                </a:solidFill>
              </a:rPr>
              <a:t>Payez</a:t>
            </a:r>
            <a:r>
              <a:rPr lang="en-US" sz="1200" dirty="0">
                <a:solidFill>
                  <a:srgbClr val="C00000"/>
                </a:solidFill>
              </a:rPr>
              <a:t>, C. Evoli, T. Fischer, </a:t>
            </a:r>
            <a:r>
              <a:rPr lang="en-US" sz="1200" u="sng" dirty="0">
                <a:solidFill>
                  <a:srgbClr val="C00000"/>
                </a:solidFill>
              </a:rPr>
              <a:t>M. G</a:t>
            </a:r>
            <a:r>
              <a:rPr lang="en-US" sz="1200" dirty="0">
                <a:solidFill>
                  <a:srgbClr val="C00000"/>
                </a:solidFill>
              </a:rPr>
              <a:t>., A. </a:t>
            </a:r>
            <a:r>
              <a:rPr lang="en-US" sz="1200" dirty="0" err="1">
                <a:solidFill>
                  <a:srgbClr val="C00000"/>
                </a:solidFill>
              </a:rPr>
              <a:t>Mirizzi</a:t>
            </a:r>
            <a:r>
              <a:rPr lang="en-US" sz="1200" dirty="0">
                <a:solidFill>
                  <a:srgbClr val="C00000"/>
                </a:solidFill>
              </a:rPr>
              <a:t>, A. Ringwald, JCAP 1502 (2015).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SMM and SN 1987A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52423"/>
            <a:ext cx="5943600" cy="351977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7200" y="6328943"/>
            <a:ext cx="586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C00000"/>
                </a:solidFill>
              </a:rPr>
              <a:t>A. </a:t>
            </a:r>
            <a:r>
              <a:rPr lang="en-US" sz="1200" dirty="0" err="1">
                <a:solidFill>
                  <a:srgbClr val="C00000"/>
                </a:solidFill>
              </a:rPr>
              <a:t>Payez</a:t>
            </a:r>
            <a:r>
              <a:rPr lang="en-US" sz="1200" dirty="0">
                <a:solidFill>
                  <a:srgbClr val="C00000"/>
                </a:solidFill>
              </a:rPr>
              <a:t>, C. Evoli, T. Fischer, </a:t>
            </a:r>
            <a:r>
              <a:rPr lang="en-US" sz="1200" u="sng" dirty="0">
                <a:solidFill>
                  <a:srgbClr val="C00000"/>
                </a:solidFill>
              </a:rPr>
              <a:t>M. G</a:t>
            </a:r>
            <a:r>
              <a:rPr lang="en-US" sz="1200" dirty="0">
                <a:solidFill>
                  <a:srgbClr val="C00000"/>
                </a:solidFill>
              </a:rPr>
              <a:t>., A. </a:t>
            </a:r>
            <a:r>
              <a:rPr lang="en-US" sz="1200" dirty="0" err="1">
                <a:solidFill>
                  <a:srgbClr val="C00000"/>
                </a:solidFill>
              </a:rPr>
              <a:t>Mirizzi</a:t>
            </a:r>
            <a:r>
              <a:rPr lang="en-US" sz="1200" dirty="0">
                <a:solidFill>
                  <a:srgbClr val="C00000"/>
                </a:solidFill>
              </a:rPr>
              <a:t>, A. Ringwald, JCAP 1502 (2015).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5037805"/>
            <a:ext cx="2057400" cy="829595"/>
            <a:chOff x="1524000" y="5037805"/>
            <a:chExt cx="2057400" cy="829595"/>
          </a:xfrm>
          <a:solidFill>
            <a:srgbClr val="F5F4EF"/>
          </a:solidFill>
        </p:grpSpPr>
        <p:sp>
          <p:nvSpPr>
            <p:cNvPr id="2" name="Rounded Rectangular Callout 1"/>
            <p:cNvSpPr/>
            <p:nvPr/>
          </p:nvSpPr>
          <p:spPr>
            <a:xfrm>
              <a:off x="1524000" y="5037805"/>
              <a:ext cx="2057400" cy="829595"/>
            </a:xfrm>
            <a:prstGeom prst="wedgeRoundRectCallout">
              <a:avLst>
                <a:gd name="adj1" fmla="val -15778"/>
                <a:gd name="adj2" fmla="val -98668"/>
                <a:gd name="adj3" fmla="val 16667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2081843"/>
                </p:ext>
              </p:extLst>
            </p:nvPr>
          </p:nvGraphicFramePr>
          <p:xfrm>
            <a:off x="1828800" y="5212815"/>
            <a:ext cx="1295400" cy="549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980" name="Equation" r:id="rId4" imgW="558720" imgH="253800" progId="Equation.3">
                    <p:embed/>
                  </p:oleObj>
                </mc:Choice>
                <mc:Fallback>
                  <p:oleObj name="Equation" r:id="rId4" imgW="558720" imgH="253800" progId="Equation.3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5212815"/>
                          <a:ext cx="1295400" cy="54984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4591050" y="4499272"/>
            <a:ext cx="2060449" cy="829595"/>
            <a:chOff x="1520951" y="5037805"/>
            <a:chExt cx="2060449" cy="829595"/>
          </a:xfrm>
          <a:solidFill>
            <a:srgbClr val="F5F4EF"/>
          </a:solidFill>
        </p:grpSpPr>
        <p:sp>
          <p:nvSpPr>
            <p:cNvPr id="19" name="Rounded Rectangular Callout 18"/>
            <p:cNvSpPr/>
            <p:nvPr/>
          </p:nvSpPr>
          <p:spPr>
            <a:xfrm>
              <a:off x="1524000" y="5037805"/>
              <a:ext cx="2057400" cy="829595"/>
            </a:xfrm>
            <a:prstGeom prst="wedgeRoundRectCallout">
              <a:avLst>
                <a:gd name="adj1" fmla="val -35531"/>
                <a:gd name="adj2" fmla="val -109802"/>
                <a:gd name="adj3" fmla="val 16667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3457748"/>
                </p:ext>
              </p:extLst>
            </p:nvPr>
          </p:nvGraphicFramePr>
          <p:xfrm>
            <a:off x="1520951" y="5213721"/>
            <a:ext cx="1912938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981" name="Equation" r:id="rId6" imgW="825480" imgH="253800" progId="Equation.3">
                    <p:embed/>
                  </p:oleObj>
                </mc:Choice>
                <mc:Fallback>
                  <p:oleObj name="Equation" r:id="rId6" imgW="825480" imgH="253800" progId="Equation.3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0951" y="5213721"/>
                          <a:ext cx="1912938" cy="5492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139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7037" y="308616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p:sp>
        <p:nvSpPr>
          <p:cNvPr id="12" name="CustomShape 1"/>
          <p:cNvSpPr/>
          <p:nvPr/>
        </p:nvSpPr>
        <p:spPr>
          <a:xfrm>
            <a:off x="504825" y="152400"/>
            <a:ext cx="701040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u="sng" dirty="0">
                <a:solidFill>
                  <a:srgbClr val="C00000"/>
                </a:solidFill>
              </a:rPr>
              <a:t>The </a:t>
            </a:r>
            <a:r>
              <a:rPr lang="en-US" sz="3200" u="sng" dirty="0" smtClean="0">
                <a:solidFill>
                  <a:srgbClr val="C00000"/>
                </a:solidFill>
              </a:rPr>
              <a:t>present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Fermi-LAT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066800"/>
            <a:ext cx="3247632" cy="38573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flipH="1">
            <a:off x="381000" y="1136463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Fermi Large Area Telescope </a:t>
            </a:r>
            <a:r>
              <a:rPr lang="en-US" dirty="0" smtClean="0"/>
              <a:t>(Fermi-LAT), </a:t>
            </a:r>
          </a:p>
          <a:p>
            <a:endParaRPr lang="en-US" dirty="0" smtClean="0"/>
          </a:p>
          <a:p>
            <a:r>
              <a:rPr lang="en-US" dirty="0" smtClean="0"/>
              <a:t>Launch</a:t>
            </a:r>
            <a:r>
              <a:rPr lang="en-US" dirty="0"/>
              <a:t>: June 11, </a:t>
            </a:r>
            <a:r>
              <a:rPr lang="en-US" dirty="0" smtClean="0"/>
              <a:t>2008.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762999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Detection through </a:t>
            </a:r>
            <a:r>
              <a:rPr lang="en-US" dirty="0">
                <a:solidFill>
                  <a:srgbClr val="0070C0"/>
                </a:solidFill>
              </a:rPr>
              <a:t>pair production</a:t>
            </a:r>
            <a:r>
              <a:rPr lang="en-US" dirty="0"/>
              <a:t>. Especially sensitive above 1 GeV. </a:t>
            </a:r>
          </a:p>
        </p:txBody>
      </p:sp>
    </p:spTree>
    <p:extLst>
      <p:ext uri="{BB962C8B-B14F-4D97-AF65-F5344CB8AC3E}">
        <p14:creationId xmlns:p14="http://schemas.microsoft.com/office/powerpoint/2010/main" val="32925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18811</TotalTime>
  <Words>2851</Words>
  <Application>Microsoft Office PowerPoint</Application>
  <PresentationFormat>On-screen Show (4:3)</PresentationFormat>
  <Paragraphs>484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Bookman Old Style</vt:lpstr>
      <vt:lpstr>Calibri</vt:lpstr>
      <vt:lpstr>Cambria Math</vt:lpstr>
      <vt:lpstr>Century Gothic</vt:lpstr>
      <vt:lpstr>Courier</vt:lpstr>
      <vt:lpstr>Garamond</vt:lpstr>
      <vt:lpstr>Symbol</vt:lpstr>
      <vt:lpstr>Wingdings</vt:lpstr>
      <vt:lpstr>Savon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Maurizio Giannotti</dc:creator>
  <cp:lastModifiedBy>Giannotti, Maurizio</cp:lastModifiedBy>
  <cp:revision>1145</cp:revision>
  <dcterms:created xsi:type="dcterms:W3CDTF">2011-12-12T21:06:44Z</dcterms:created>
  <dcterms:modified xsi:type="dcterms:W3CDTF">2017-05-14T20:29:34Z</dcterms:modified>
</cp:coreProperties>
</file>