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1" r:id="rId1"/>
  </p:sldMasterIdLst>
  <p:notesMasterIdLst>
    <p:notesMasterId r:id="rId28"/>
  </p:notesMasterIdLst>
  <p:sldIdLst>
    <p:sldId id="256" r:id="rId2"/>
    <p:sldId id="279" r:id="rId3"/>
    <p:sldId id="268" r:id="rId4"/>
    <p:sldId id="269" r:id="rId5"/>
    <p:sldId id="270" r:id="rId6"/>
    <p:sldId id="273" r:id="rId7"/>
    <p:sldId id="271" r:id="rId8"/>
    <p:sldId id="272" r:id="rId9"/>
    <p:sldId id="275" r:id="rId10"/>
    <p:sldId id="276" r:id="rId11"/>
    <p:sldId id="277" r:id="rId12"/>
    <p:sldId id="278" r:id="rId13"/>
    <p:sldId id="280" r:id="rId14"/>
    <p:sldId id="281" r:id="rId15"/>
    <p:sldId id="296" r:id="rId16"/>
    <p:sldId id="297" r:id="rId17"/>
    <p:sldId id="292" r:id="rId18"/>
    <p:sldId id="288" r:id="rId19"/>
    <p:sldId id="291" r:id="rId20"/>
    <p:sldId id="298" r:id="rId21"/>
    <p:sldId id="293" r:id="rId22"/>
    <p:sldId id="295" r:id="rId23"/>
    <p:sldId id="285" r:id="rId24"/>
    <p:sldId id="294" r:id="rId25"/>
    <p:sldId id="289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8AB8AB-4012-754C-B559-66491036E3E5}">
          <p14:sldIdLst>
            <p14:sldId id="256"/>
            <p14:sldId id="279"/>
            <p14:sldId id="268"/>
            <p14:sldId id="269"/>
            <p14:sldId id="270"/>
            <p14:sldId id="273"/>
            <p14:sldId id="271"/>
            <p14:sldId id="272"/>
            <p14:sldId id="275"/>
            <p14:sldId id="276"/>
            <p14:sldId id="277"/>
            <p14:sldId id="278"/>
            <p14:sldId id="280"/>
            <p14:sldId id="281"/>
            <p14:sldId id="296"/>
            <p14:sldId id="297"/>
            <p14:sldId id="292"/>
            <p14:sldId id="288"/>
            <p14:sldId id="291"/>
            <p14:sldId id="298"/>
            <p14:sldId id="293"/>
            <p14:sldId id="295"/>
            <p14:sldId id="285"/>
            <p14:sldId id="294"/>
            <p14:sldId id="289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4618"/>
  </p:normalViewPr>
  <p:slideViewPr>
    <p:cSldViewPr snapToGrid="0" snapToObjects="1">
      <p:cViewPr>
        <p:scale>
          <a:sx n="93" d="100"/>
          <a:sy n="93" d="100"/>
        </p:scale>
        <p:origin x="1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37BF-89D3-7549-8998-6FD9E57987F4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DD40F-51B8-4A42-AF40-E58D27A2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D40F-51B8-4A42-AF40-E58D27A28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DD40F-51B8-4A42-AF40-E58D27A281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e 7"/>
          <p:cNvGrpSpPr/>
          <p:nvPr/>
        </p:nvGrpSpPr>
        <p:grpSpPr>
          <a:xfrm>
            <a:off x="827584" y="692697"/>
            <a:ext cx="8316416" cy="2481945"/>
            <a:chOff x="827584" y="-936104"/>
            <a:chExt cx="8316416" cy="2481945"/>
          </a:xfrm>
        </p:grpSpPr>
        <p:sp>
          <p:nvSpPr>
            <p:cNvPr id="11" name="Triangle rectangle 10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27584" y="-936104"/>
              <a:ext cx="8316416" cy="2193911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1800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827584" y="4110575"/>
            <a:ext cx="8316416" cy="1257019"/>
            <a:chOff x="827584" y="288822"/>
            <a:chExt cx="8316416" cy="1257019"/>
          </a:xfrm>
        </p:grpSpPr>
        <p:sp>
          <p:nvSpPr>
            <p:cNvPr id="14" name="Triangle rectangle 13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27584" y="288822"/>
              <a:ext cx="8316416" cy="96898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1800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67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827584" y="188642"/>
            <a:ext cx="8316416" cy="12578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6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6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60"/>
            <a:ext cx="2895600" cy="365125"/>
          </a:xfrm>
        </p:spPr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827584" y="692698"/>
            <a:ext cx="8316416" cy="21939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827584" y="4110575"/>
            <a:ext cx="8316416" cy="9689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80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827584" y="188642"/>
            <a:ext cx="8316416" cy="12578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6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6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60"/>
            <a:ext cx="2895600" cy="365125"/>
          </a:xfrm>
        </p:spPr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8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827585" y="188640"/>
            <a:ext cx="8316417" cy="6669360"/>
            <a:chOff x="827584" y="188640"/>
            <a:chExt cx="8316417" cy="6669360"/>
          </a:xfrm>
        </p:grpSpPr>
        <p:grpSp>
          <p:nvGrpSpPr>
            <p:cNvPr id="8" name="Groupe 7"/>
            <p:cNvGrpSpPr/>
            <p:nvPr userDrawn="1"/>
          </p:nvGrpSpPr>
          <p:grpSpPr>
            <a:xfrm>
              <a:off x="827584" y="188640"/>
              <a:ext cx="8316416" cy="1545841"/>
              <a:chOff x="827584" y="0"/>
              <a:chExt cx="8316416" cy="1545841"/>
            </a:xfrm>
          </p:grpSpPr>
          <p:sp>
            <p:nvSpPr>
              <p:cNvPr id="11" name="Triangle rectangle 10"/>
              <p:cNvSpPr/>
              <p:nvPr userDrawn="1"/>
            </p:nvSpPr>
            <p:spPr>
              <a:xfrm rot="16200000" flipH="1">
                <a:off x="827584" y="1257810"/>
                <a:ext cx="288032" cy="28803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350" dirty="0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827584" y="0"/>
                <a:ext cx="8316416" cy="125780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pPr algn="l"/>
                <a:endParaRPr lang="en-US" sz="1800" b="1" cap="small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riangle rectangle 8"/>
            <p:cNvSpPr/>
            <p:nvPr userDrawn="1"/>
          </p:nvSpPr>
          <p:spPr>
            <a:xfrm flipH="1">
              <a:off x="827585" y="6093298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dirty="0"/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>
              <a:off x="827585" y="6381328"/>
              <a:ext cx="8316416" cy="476672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1800" b="1" cap="sm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827584" y="692698"/>
            <a:ext cx="8316416" cy="21939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827584" y="4110575"/>
            <a:ext cx="8316416" cy="9689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84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827584" y="188642"/>
            <a:ext cx="8316416" cy="12578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6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6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60"/>
            <a:ext cx="2895600" cy="365125"/>
          </a:xfrm>
        </p:spPr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1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827584" y="692698"/>
            <a:ext cx="8316416" cy="21939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827584" y="4110575"/>
            <a:ext cx="8316416" cy="9689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0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827584" y="188642"/>
            <a:ext cx="8316416" cy="12578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6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6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60"/>
            <a:ext cx="2895600" cy="365125"/>
          </a:xfrm>
        </p:spPr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827584" y="692698"/>
            <a:ext cx="8316416" cy="21939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827584" y="4110575"/>
            <a:ext cx="8316416" cy="9689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90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827584" y="188642"/>
            <a:ext cx="8316416" cy="12578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/>
        </p:nvSpPr>
        <p:spPr>
          <a:xfrm flipH="1">
            <a:off x="827586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6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60"/>
            <a:ext cx="2895600" cy="365125"/>
          </a:xfrm>
        </p:spPr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riangle rectangle 10"/>
          <p:cNvSpPr/>
          <p:nvPr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827584" y="692698"/>
            <a:ext cx="8316416" cy="2193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827584" y="4110575"/>
            <a:ext cx="8316416" cy="9689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rtlCol="0" anchor="ctr"/>
          <a:lstStyle/>
          <a:p>
            <a:pPr lvl="0"/>
            <a:endParaRPr lang="en-US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70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03350" y="349491"/>
            <a:ext cx="7416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3350" y="1600202"/>
            <a:ext cx="741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706146" y="6430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64434" y="64308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384722" y="6430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3258944-775B-0D4A-B3C1-0DE14A47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2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 pitchFamily="2" charset="0"/>
          <a:ea typeface="Helvetica" pitchFamily="2" charset="0"/>
          <a:cs typeface="Helvetica" pitchFamily="2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Searching for ALPs with </a:t>
            </a:r>
            <a:r>
              <a:rPr lang="en-US" sz="3600" dirty="0" smtClean="0"/>
              <a:t>NGC1275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Nicholas Jennings</a:t>
            </a:r>
            <a:br>
              <a:rPr lang="en-US" sz="2000" dirty="0"/>
            </a:br>
            <a:r>
              <a:rPr lang="en-US" sz="2000" dirty="0"/>
              <a:t>Rudolf </a:t>
            </a:r>
            <a:r>
              <a:rPr lang="en-US" sz="2000" dirty="0" err="1"/>
              <a:t>Peierls</a:t>
            </a:r>
            <a:r>
              <a:rPr lang="en-US" sz="2000" dirty="0"/>
              <a:t> Centre for Theoretical Physics, University of Oxford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13th </a:t>
            </a:r>
            <a:r>
              <a:rPr lang="en-US" dirty="0" err="1"/>
              <a:t>Patras</a:t>
            </a:r>
            <a:r>
              <a:rPr lang="en-US" dirty="0"/>
              <a:t> Workshop on </a:t>
            </a:r>
            <a:r>
              <a:rPr lang="en-US" dirty="0" err="1"/>
              <a:t>Axions</a:t>
            </a:r>
            <a:r>
              <a:rPr lang="en-US" dirty="0"/>
              <a:t>, WIMPs and WISPs</a:t>
            </a:r>
          </a:p>
          <a:p>
            <a:r>
              <a:rPr lang="en-US" dirty="0"/>
              <a:t>Thessaloniki, Greece, 15-19 May 2017</a:t>
            </a:r>
          </a:p>
        </p:txBody>
      </p:sp>
      <p:pic>
        <p:nvPicPr>
          <p:cNvPr id="1026" name="Picture 2" descr="https://www.psych.ox.ac.uk/@@secondary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38" y="3863283"/>
            <a:ext cx="1402067" cy="14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e:European Research Council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79" y="5409063"/>
            <a:ext cx="1126267" cy="11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tp://www.sci-techdaresbury.com/uploads/4ffd92695bcbb_710x50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9" b="26273"/>
          <a:stretch/>
        </p:blipFill>
        <p:spPr bwMode="auto">
          <a:xfrm>
            <a:off x="4881966" y="5629754"/>
            <a:ext cx="3179442" cy="8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Complete extraction for </a:t>
            </a:r>
            <a:r>
              <a:rPr lang="en-US" dirty="0" smtClean="0">
                <a:effectLst/>
              </a:rPr>
              <a:t>ACIS-I edge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54" y="2005447"/>
            <a:ext cx="5091547" cy="29236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3754" y="5022605"/>
            <a:ext cx="6483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At 2.0–2.2 </a:t>
            </a:r>
            <a:r>
              <a:rPr lang="en-US" sz="1350" dirty="0" err="1"/>
              <a:t>keV</a:t>
            </a:r>
            <a:r>
              <a:rPr lang="en-US" sz="1350" dirty="0"/>
              <a:t>: five data points in a row 3-5 sigma high</a:t>
            </a:r>
          </a:p>
          <a:p>
            <a:r>
              <a:rPr lang="en-US" sz="1350" dirty="0"/>
              <a:t>At 3.4–3.5 </a:t>
            </a:r>
            <a:r>
              <a:rPr lang="en-US" sz="1350" dirty="0" err="1"/>
              <a:t>keV</a:t>
            </a:r>
            <a:r>
              <a:rPr lang="en-US" sz="1350" dirty="0"/>
              <a:t>: two data points low, 4.5, 2.6 sigma</a:t>
            </a:r>
          </a:p>
        </p:txBody>
      </p:sp>
    </p:spTree>
    <p:extLst>
      <p:ext uri="{BB962C8B-B14F-4D97-AF65-F5344CB8AC3E}">
        <p14:creationId xmlns:p14="http://schemas.microsoft.com/office/powerpoint/2010/main" val="18128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Pile-up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946" y="2087459"/>
            <a:ext cx="74168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If two or more photons arrive during the detector read-out time (3.1s), they are registered as one photon.</a:t>
            </a:r>
          </a:p>
          <a:p>
            <a:endParaRPr lang="en-US" dirty="0"/>
          </a:p>
          <a:p>
            <a:r>
              <a:rPr lang="en-US" dirty="0" smtClean="0"/>
              <a:t>Two ways to ameliorate this:</a:t>
            </a:r>
          </a:p>
          <a:p>
            <a:pPr lvl="1"/>
            <a:r>
              <a:rPr lang="en-US" dirty="0" smtClean="0"/>
              <a:t>Discard central pixels with highest flux.</a:t>
            </a:r>
          </a:p>
          <a:p>
            <a:pPr lvl="1"/>
            <a:r>
              <a:rPr lang="en-US" dirty="0" smtClean="0"/>
              <a:t>Model pile-up effects with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jdpileup</a:t>
            </a:r>
            <a:r>
              <a:rPr lang="en-US" dirty="0" smtClean="0"/>
              <a:t> model.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for ACIS-I edge excluding </a:t>
            </a:r>
            <a:r>
              <a:rPr lang="en-US" dirty="0" err="1" smtClean="0"/>
              <a:t>centre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33" y="2189017"/>
            <a:ext cx="6472754" cy="36575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ACIS-I midway excluding </a:t>
            </a:r>
            <a:r>
              <a:rPr lang="en-US" dirty="0" err="1" smtClean="0"/>
              <a:t>centre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81" y="2078874"/>
            <a:ext cx="7950919" cy="34804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18322" y="2229643"/>
            <a:ext cx="3838442" cy="19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for ACIS-S with pileup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01" y="2057400"/>
            <a:ext cx="6231958" cy="361497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Excess at 2-2.2 </a:t>
            </a:r>
            <a:r>
              <a:rPr lang="en-US" dirty="0" err="1"/>
              <a:t>keV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Overwhelming statistical significance, </a:t>
            </a:r>
            <a:r>
              <a:rPr lang="en-US" dirty="0" smtClean="0"/>
              <a:t>however </a:t>
            </a:r>
            <a:r>
              <a:rPr lang="en-US" sz="2000" dirty="0"/>
              <a:t>a</a:t>
            </a:r>
            <a:r>
              <a:rPr lang="en-US" sz="2000" dirty="0" smtClean="0"/>
              <a:t>t </a:t>
            </a:r>
            <a:r>
              <a:rPr lang="en-US" sz="2000" dirty="0"/>
              <a:t>an effective area </a:t>
            </a:r>
            <a:r>
              <a:rPr lang="en-US" sz="2000" dirty="0" smtClean="0"/>
              <a:t>edge.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numerical package </a:t>
            </a:r>
            <a:r>
              <a:rPr lang="en-US" sz="2000" dirty="0" smtClean="0"/>
              <a:t>was able to model this excess directly.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dirty="0"/>
              <a:t>Dip at 3.5 </a:t>
            </a:r>
            <a:r>
              <a:rPr lang="en-US" dirty="0" err="1"/>
              <a:t>keV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Significant at 4-sigma. </a:t>
            </a:r>
          </a:p>
          <a:p>
            <a:pPr lvl="1"/>
            <a:r>
              <a:rPr lang="en-US" dirty="0"/>
              <a:t>Possible connection to 3.5 </a:t>
            </a:r>
            <a:r>
              <a:rPr lang="en-US" dirty="0" err="1"/>
              <a:t>keV</a:t>
            </a:r>
            <a:r>
              <a:rPr lang="en-US" dirty="0"/>
              <a:t> line (</a:t>
            </a:r>
            <a:r>
              <a:rPr lang="en-US" dirty="0">
                <a:solidFill>
                  <a:srgbClr val="0070C0"/>
                </a:solidFill>
              </a:rPr>
              <a:t>Bulbul </a:t>
            </a:r>
            <a:r>
              <a:rPr lang="en-US" dirty="0" smtClean="0">
                <a:solidFill>
                  <a:srgbClr val="0070C0"/>
                </a:solidFill>
              </a:rPr>
              <a:t>14</a:t>
            </a:r>
            <a:r>
              <a:rPr lang="en-US" dirty="0"/>
              <a:t>, </a:t>
            </a:r>
            <a:r>
              <a:rPr lang="en-US" dirty="0" err="1">
                <a:solidFill>
                  <a:srgbClr val="0070C0"/>
                </a:solidFill>
              </a:rPr>
              <a:t>Boyarsky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14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solidFill>
                  <a:srgbClr val="0070C0"/>
                </a:solidFill>
              </a:rPr>
              <a:t>1608.01684</a:t>
            </a:r>
            <a:r>
              <a:rPr lang="en-US" dirty="0"/>
              <a:t> for an analysis of the consistency of this result with other 3.5 </a:t>
            </a:r>
            <a:r>
              <a:rPr lang="en-US" dirty="0" err="1"/>
              <a:t>keV</a:t>
            </a:r>
            <a:r>
              <a:rPr lang="en-US" dirty="0"/>
              <a:t> analyses.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Bounds calculation – Magnetic Field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charset="0"/>
                        </a:rPr>
                        <m:t>𝐵</m:t>
                      </m:r>
                      <m:r>
                        <a:rPr lang="en-GB" b="0" i="1" smtClean="0">
                          <a:latin typeface="Cambria Math" charset="0"/>
                        </a:rPr>
                        <m:t>(</m:t>
                      </m:r>
                      <m:r>
                        <a:rPr lang="en-GB" b="0" i="1" smtClean="0">
                          <a:latin typeface="Cambria Math" charset="0"/>
                        </a:rPr>
                        <m:t>𝑟</m:t>
                      </m:r>
                      <m:r>
                        <a:rPr lang="en-GB" b="0" i="1" smtClean="0">
                          <a:latin typeface="Cambria Math" charset="0"/>
                        </a:rPr>
                        <m:t>)∝ </m:t>
                      </m:r>
                      <m:sSup>
                        <m:sSupPr>
                          <m:ctrlPr>
                            <a:rPr lang="en-GB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0.7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GB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charset="0"/>
                            </a:rPr>
                            <m:t>3.9 </m:t>
                          </m:r>
                          <m:r>
                            <a:rPr lang="en-GB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s-IS" b="0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box>
                                            <m:boxPr>
                                              <m:ctrlPr>
                                                <a:rPr lang="uk-UA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boxPr>
                                            <m:e>
                                              <m:argPr>
                                                <m:argSz m:val="-1"/>
                                              </m:argPr>
                                              <m:f>
                                                <m:fPr>
                                                  <m:ctrlPr>
                                                    <a:rPr lang="uk-UA" b="0" i="1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GB" b="0" i="1" smtClean="0">
                                                      <a:latin typeface="Cambria Math" charset="0"/>
                                                    </a:rPr>
                                                    <m:t>𝑟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GB" b="0" i="1" smtClean="0">
                                                      <a:latin typeface="Cambria Math" charset="0"/>
                                                    </a:rPr>
                                                    <m:t>80 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GB" b="0" i="0" smtClean="0">
                                                      <a:latin typeface="Cambria Math" charset="0"/>
                                                    </a:rPr>
                                                    <m:t>kpc</m:t>
                                                  </m:r>
                                                </m:den>
                                              </m:f>
                                            </m:e>
                                          </m:box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charset="0"/>
                                </a:rPr>
                                <m:t>1.8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charset="0"/>
                            </a:rPr>
                            <m:t>4.05</m:t>
                          </m:r>
                          <m:r>
                            <a:rPr lang="en-GB" i="1">
                              <a:latin typeface="Cambria Math" charset="0"/>
                            </a:rPr>
                            <m:t> </m:t>
                          </m:r>
                          <m:r>
                            <a:rPr lang="en-GB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bg-BG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s-IS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box>
                                            <m:boxPr>
                                              <m:ctrlPr>
                                                <a:rPr lang="uk-UA" i="1">
                                                  <a:latin typeface="Cambria Math" charset="0"/>
                                                </a:rPr>
                                              </m:ctrlPr>
                                            </m:boxPr>
                                            <m:e>
                                              <m:argPr>
                                                <m:argSz m:val="-1"/>
                                              </m:argPr>
                                              <m:f>
                                                <m:fPr>
                                                  <m:ctrlPr>
                                                    <a:rPr lang="uk-UA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GB" i="1">
                                                      <a:latin typeface="Cambria Math" charset="0"/>
                                                    </a:rPr>
                                                    <m:t>𝑟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GB" b="0" i="1" smtClean="0"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en-GB" i="1">
                                                      <a:latin typeface="Cambria Math" charset="0"/>
                                                    </a:rPr>
                                                    <m:t>80 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GB">
                                                      <a:latin typeface="Cambria Math" charset="0"/>
                                                    </a:rPr>
                                                    <m:t>kpc</m:t>
                                                  </m:r>
                                                </m:den>
                                              </m:f>
                                            </m:e>
                                          </m:box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charset="0"/>
                                </a:rPr>
                                <m:t>0.87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charset="0"/>
                            </a:rPr>
                            <m:t>cm</m:t>
                          </m:r>
                        </m:e>
                        <m:sup>
                          <m:r>
                            <a:rPr lang="en-GB" b="0" i="1" smtClean="0">
                              <a:latin typeface="Cambria Math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defTabSz="914400">
                  <a:spcBef>
                    <a:spcPts val="0"/>
                  </a:spcBef>
                </a:pPr>
                <a:r>
                  <a:rPr lang="en-US" dirty="0" smtClean="0"/>
                  <a:t>Domain lengths drawn randomly from a  Pareto distribution between 3.5 </a:t>
                </a:r>
                <a:r>
                  <a:rPr lang="en-US" dirty="0" err="1" smtClean="0"/>
                  <a:t>kpc</a:t>
                </a:r>
                <a:r>
                  <a:rPr lang="en-US" dirty="0" smtClean="0"/>
                  <a:t> and 10 </a:t>
                </a:r>
                <a:r>
                  <a:rPr lang="en-US" dirty="0" err="1" smtClean="0"/>
                  <a:t>kpc</a:t>
                </a:r>
                <a:r>
                  <a:rPr lang="en-US" dirty="0" smtClean="0"/>
                  <a:t>.</a:t>
                </a:r>
              </a:p>
              <a:p>
                <a:pPr defTabSz="914400">
                  <a:spcBef>
                    <a:spcPts val="0"/>
                  </a:spcBef>
                </a:pPr>
                <a:endParaRPr lang="en-US" dirty="0"/>
              </a:p>
              <a:p>
                <a:pPr defTabSz="914400">
                  <a:spcBef>
                    <a:spcPts val="0"/>
                  </a:spcBef>
                </a:pPr>
                <a:r>
                  <a:rPr lang="en-US" dirty="0" smtClean="0"/>
                  <a:t>Power spectrum index n=2.8 based on analysis of cool-core cluster A2199 done in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1201.4119</a:t>
                </a:r>
                <a:r>
                  <a:rPr lang="nb-NO" dirty="0" smtClean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68" t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Bounds </a:t>
            </a:r>
            <a:r>
              <a:rPr lang="en-GB" dirty="0" smtClean="0"/>
              <a:t>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Compare 2 models for the spectrum:</a:t>
                </a:r>
              </a:p>
              <a:p>
                <a:pPr lvl="1"/>
                <a:r>
                  <a:rPr lang="en-US" dirty="0" smtClean="0"/>
                  <a:t>Model 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is-IS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charset="0"/>
                          </a:rPr>
                          <m:t>𝐸</m:t>
                        </m:r>
                      </m:e>
                    </m:d>
                    <m:r>
                      <a:rPr lang="en-GB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charset="0"/>
                          </a:rPr>
                          <m:t>𝐴𝐸</m:t>
                        </m:r>
                      </m:e>
                      <m:sup>
                        <m:r>
                          <a:rPr lang="en-GB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p>
                    <m:r>
                      <a:rPr lang="en-GB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p>
                      <m:sSupPr>
                        <m:ctrlP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  <m:d>
                          <m:dPr>
                            <m:ctrlPr>
                              <a:rPr lang="is-I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Model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is-I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𝐸</m:t>
                        </m:r>
                        <m:r>
                          <a:rPr lang="en-GB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charset="0"/>
                          </a:rPr>
                          <m:t>𝑩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charset="0"/>
                          </a:rPr>
                          <m:t>𝐴𝐸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−</m:t>
                        </m:r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p>
                    </m:sSup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p>
                      <m:sSupPr>
                        <m:ctrl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  <m:d>
                          <m:dPr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</m:t>
                            </m:r>
                          </m:e>
                        </m:d>
                      </m:sup>
                    </m:sSup>
                    <m:r>
                      <a:rPr lang="en-GB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  <m:r>
                          <a:rPr lang="is-I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r>
                          <a:rPr lang="is-I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is-I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</m:t>
                        </m:r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𝑩</m:t>
                        </m:r>
                        <m:r>
                          <a:rPr lang="en-GB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Procedure:</a:t>
                </a:r>
              </a:p>
              <a:p>
                <a:pPr marL="685800" lvl="1" indent="-385763">
                  <a:buFont typeface="+mj-lt"/>
                  <a:buAutoNum type="arabicPeriod"/>
                </a:pPr>
                <a:r>
                  <a:rPr lang="en-US" dirty="0" smtClean="0"/>
                  <a:t>Fit data to Model 0.</a:t>
                </a:r>
              </a:p>
              <a:p>
                <a:pPr marL="685800" lvl="1" indent="-385763">
                  <a:buFont typeface="+mj-lt"/>
                  <a:buAutoNum type="arabicPeriod"/>
                </a:pPr>
                <a:r>
                  <a:rPr lang="en-US" dirty="0" smtClean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  <m: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dirty="0" smtClean="0"/>
                  <a:t> for 50 random magnetic field configurations.</a:t>
                </a:r>
              </a:p>
              <a:p>
                <a:pPr marL="685800" lvl="1" indent="-385763">
                  <a:buFont typeface="+mj-lt"/>
                  <a:buAutoNum type="arabicPeriod"/>
                </a:pPr>
                <a:r>
                  <a:rPr lang="en-US" dirty="0" smtClean="0"/>
                  <a:t>For each mag. field </a:t>
                </a:r>
                <a:r>
                  <a:rPr lang="en-US" dirty="0" err="1" smtClean="0"/>
                  <a:t>config</a:t>
                </a:r>
                <a:r>
                  <a:rPr lang="en-US" dirty="0" smtClean="0"/>
                  <a:t>. generate 10 fake data sets from Model 1.</a:t>
                </a:r>
              </a:p>
              <a:p>
                <a:pPr marL="685800" lvl="1" indent="-385763">
                  <a:buFont typeface="+mj-lt"/>
                  <a:buAutoNum type="arabicPeriod"/>
                </a:pPr>
                <a:r>
                  <a:rPr lang="en-US" dirty="0"/>
                  <a:t>Fit Model 0 to each of the 500 fake data </a:t>
                </a:r>
                <a:r>
                  <a:rPr lang="en-US" dirty="0" smtClean="0"/>
                  <a:t>sets.</a:t>
                </a:r>
              </a:p>
              <a:p>
                <a:pPr marL="685800" lvl="1" indent="-385763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GB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hr-H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GB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for less than 5% of </a:t>
                </a:r>
                <a:r>
                  <a:rPr lang="en-US" dirty="0" err="1" smtClean="0"/>
                  <a:t>configs</a:t>
                </a:r>
                <a:r>
                  <a:rPr lang="en-US" dirty="0" smtClean="0"/>
                  <a:t>, Model 1 excluded at 95% confidence.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68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Bounds </a:t>
            </a:r>
            <a:r>
              <a:rPr lang="en-US" dirty="0" smtClean="0"/>
              <a:t>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Based on a central magnetic field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charset="0"/>
                      </a:rPr>
                      <m:t>=25 </m:t>
                    </m:r>
                    <m:r>
                      <a:rPr lang="en-GB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dirty="0" smtClean="0"/>
                  <a:t>G, at 95% confidence: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𝑎</m:t>
                        </m:r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𝛾𝛾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≲</m:t>
                    </m:r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1.5 × </m:t>
                    </m:r>
                    <m:sSup>
                      <m:sSupPr>
                        <m:ctrlP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−12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GeV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if 2.0-2.2keV excess </a:t>
                </a:r>
                <a:r>
                  <a:rPr lang="en-US" dirty="0" smtClean="0"/>
                  <a:t>were caused </a:t>
                </a:r>
                <a:r>
                  <a:rPr lang="en-US" dirty="0"/>
                  <a:t>by ALP-photon oscillations? </a:t>
                </a:r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sz="1950" dirty="0"/>
                  <a:t>Would correspond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5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1950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GB" sz="1950" i="1">
                            <a:latin typeface="Cambria Math" charset="0"/>
                          </a:rPr>
                          <m:t>𝑎</m:t>
                        </m:r>
                        <m:r>
                          <a:rPr lang="en-GB" sz="19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𝛾𝛾</m:t>
                        </m:r>
                      </m:sub>
                    </m:sSub>
                    <m:r>
                      <a:rPr lang="en-US" sz="1950" i="1">
                        <a:latin typeface="Cambria Math" charset="0"/>
                        <a:ea typeface="Cambria Math" charset="0"/>
                        <a:cs typeface="Cambria Math" charset="0"/>
                      </a:rPr>
                      <m:t>≃</m:t>
                    </m:r>
                    <m:r>
                      <a:rPr lang="en-GB" sz="1950" i="1">
                        <a:latin typeface="Cambria Math" charset="0"/>
                        <a:ea typeface="Cambria Math" charset="0"/>
                        <a:cs typeface="Cambria Math" charset="0"/>
                      </a:rPr>
                      <m:t>1 × </m:t>
                    </m:r>
                    <m:sSup>
                      <m:sSupPr>
                        <m:ctrlPr>
                          <a:rPr lang="en-GB" sz="19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sz="19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GB" sz="19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−12</m:t>
                        </m:r>
                      </m:sup>
                    </m:sSup>
                    <m:sSup>
                      <m:sSupPr>
                        <m:ctrlPr>
                          <a:rPr lang="en-GB" sz="19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sz="195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95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GeV</m:t>
                        </m:r>
                      </m:e>
                      <m:sup>
                        <m:r>
                          <a:rPr lang="en-GB" sz="19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950" dirty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68" t="-943" b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bounds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5" y="1718760"/>
            <a:ext cx="6020971" cy="41615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21382" y="5880313"/>
            <a:ext cx="54656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Image credit: Gray </a:t>
            </a:r>
            <a:r>
              <a:rPr lang="en-US" sz="1350" dirty="0" err="1"/>
              <a:t>Rybka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898775" y="3175301"/>
            <a:ext cx="2984500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30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ALPs with NGC1275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r>
                  <a:rPr lang="en-US" dirty="0" smtClean="0"/>
                  <a:t>Based on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astro-ph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/</a:t>
                </a:r>
                <a:r>
                  <a:rPr lang="is-IS" dirty="0">
                    <a:solidFill>
                      <a:srgbClr val="0070C0"/>
                    </a:solidFill>
                  </a:rPr>
                  <a:t>1605.01034</a:t>
                </a:r>
                <a:r>
                  <a:rPr lang="is-IS" dirty="0"/>
                  <a:t> </a:t>
                </a:r>
                <a:r>
                  <a:rPr lang="is-IS" dirty="0" smtClean="0"/>
                  <a:t>with </a:t>
                </a:r>
                <a:r>
                  <a:rPr lang="is-IS" dirty="0" smtClean="0"/>
                  <a:t>M. </a:t>
                </a:r>
                <a:r>
                  <a:rPr lang="is-IS" dirty="0" smtClean="0"/>
                  <a:t>Berg, </a:t>
                </a:r>
                <a:r>
                  <a:rPr lang="is-IS" dirty="0" smtClean="0"/>
                  <a:t>J. </a:t>
                </a:r>
                <a:r>
                  <a:rPr lang="is-IS" dirty="0" smtClean="0"/>
                  <a:t>Conlon, </a:t>
                </a:r>
                <a:r>
                  <a:rPr lang="is-IS" dirty="0" smtClean="0"/>
                  <a:t>F. Day, S. </a:t>
                </a:r>
                <a:r>
                  <a:rPr lang="is-IS" dirty="0" smtClean="0"/>
                  <a:t>Krippendorf, </a:t>
                </a:r>
                <a:r>
                  <a:rPr lang="is-IS" dirty="0" smtClean="0"/>
                  <a:t>A. </a:t>
                </a:r>
                <a:r>
                  <a:rPr lang="is-IS" dirty="0" smtClean="0"/>
                  <a:t>Powell and </a:t>
                </a:r>
                <a:r>
                  <a:rPr lang="is-IS" dirty="0" smtClean="0"/>
                  <a:t>M. Rummel</a:t>
                </a:r>
                <a:r>
                  <a:rPr lang="is-IS" dirty="0" smtClean="0"/>
                  <a:t>.</a:t>
                </a:r>
              </a:p>
              <a:p>
                <a:endParaRPr lang="is-IS" dirty="0"/>
              </a:p>
              <a:p>
                <a:r>
                  <a:rPr lang="en-US" dirty="0"/>
                  <a:t>Similar analysis by </a:t>
                </a:r>
                <a:r>
                  <a:rPr lang="en-US" dirty="0" err="1"/>
                  <a:t>Wouters</a:t>
                </a:r>
                <a:r>
                  <a:rPr lang="en-US" dirty="0"/>
                  <a:t> and </a:t>
                </a:r>
                <a:r>
                  <a:rPr lang="en-US" dirty="0" err="1"/>
                  <a:t>Brun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is-IS" dirty="0" smtClean="0">
                    <a:solidFill>
                      <a:srgbClr val="0070C0"/>
                    </a:solidFill>
                  </a:rPr>
                  <a:t>1304.0989</a:t>
                </a:r>
                <a:r>
                  <a:rPr lang="en-US" dirty="0" smtClean="0"/>
                  <a:t>) but </a:t>
                </a:r>
                <a:r>
                  <a:rPr lang="en-US" dirty="0"/>
                  <a:t>with a less luminous </a:t>
                </a:r>
                <a:r>
                  <a:rPr lang="en-US" dirty="0" smtClean="0"/>
                  <a:t>AGN </a:t>
                </a:r>
                <a:r>
                  <a:rPr lang="en-US" dirty="0"/>
                  <a:t>(Hydra A) than NGC1275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</m:oMath>
                </a14:m>
                <a:r>
                  <a:rPr lang="en-US" dirty="0" smtClean="0"/>
                  <a:t>1</a:t>
                </a:r>
                <a:r>
                  <a:rPr lang="en-US" dirty="0"/>
                  <a:t>% of data used here</a:t>
                </a:r>
                <a:r>
                  <a:rPr lang="en-US" dirty="0" smtClean="0"/>
                  <a:t>).</a:t>
                </a:r>
              </a:p>
              <a:p>
                <a:endParaRPr lang="en-US" dirty="0"/>
              </a:p>
              <a:p>
                <a:r>
                  <a:rPr lang="en-US" dirty="0" smtClean="0"/>
                  <a:t>More recently M. Marsh et al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1703.07354</a:t>
                </a:r>
                <a:r>
                  <a:rPr lang="en-US" dirty="0" smtClean="0"/>
                  <a:t>) looking at M87.</a:t>
                </a:r>
              </a:p>
              <a:p>
                <a:endParaRPr lang="en-US" dirty="0"/>
              </a:p>
              <a:p>
                <a:r>
                  <a:rPr lang="en-US" dirty="0"/>
                  <a:t>Fermi-LAT analysis of NGC1275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1603.06978</a:t>
                </a:r>
                <a:r>
                  <a:rPr lang="en-US" dirty="0"/>
                  <a:t>) and </a:t>
                </a:r>
                <a:r>
                  <a:rPr lang="en-US" dirty="0" smtClean="0"/>
                  <a:t>H.E.S.S</a:t>
                </a:r>
                <a:r>
                  <a:rPr lang="en-US" dirty="0"/>
                  <a:t>. (PKS 2155-304, </a:t>
                </a:r>
                <a:r>
                  <a:rPr lang="en-US" dirty="0">
                    <a:solidFill>
                      <a:srgbClr val="0070C0"/>
                    </a:solidFill>
                  </a:rPr>
                  <a:t>1311.3148</a:t>
                </a:r>
                <a:r>
                  <a:rPr lang="en-US" dirty="0" smtClean="0"/>
                  <a:t>).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Nicholas Jennings (University of Oxford)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bounds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5" y="1718760"/>
            <a:ext cx="6020971" cy="41615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21382" y="5880313"/>
            <a:ext cx="54656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Image credit: Gray </a:t>
            </a:r>
            <a:r>
              <a:rPr lang="en-US" sz="1350" dirty="0" err="1"/>
              <a:t>Rybka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137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Point Sources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GB" dirty="0" smtClean="0"/>
                  <a:t>Analysis of other good point sources recently done in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1704.05256</a:t>
                </a:r>
                <a:r>
                  <a:rPr lang="en-GB" dirty="0" smtClean="0"/>
                  <a:t>.</a:t>
                </a:r>
                <a:endParaRPr lang="en-GB" dirty="0" smtClean="0">
                  <a:solidFill>
                    <a:srgbClr val="0070C0"/>
                  </a:solidFill>
                </a:endParaRPr>
              </a:p>
              <a:p>
                <a:endParaRPr lang="en-GB" dirty="0"/>
              </a:p>
              <a:p>
                <a:r>
                  <a:rPr lang="en-GB" dirty="0" smtClean="0"/>
                  <a:t>Best sources for constraining ALPs</a:t>
                </a:r>
                <a:r>
                  <a:rPr lang="en-GB" dirty="0" smtClean="0"/>
                  <a:t>: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:r>
                  <a:rPr lang="en-GB" dirty="0" smtClean="0"/>
                  <a:t>2E3140: 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𝑎</m:t>
                        </m:r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𝛾𝛾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≲</m:t>
                    </m:r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1.5 × </m:t>
                    </m:r>
                    <m:sSup>
                      <m:sSupPr>
                        <m:ctrlP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−12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GeV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pPr marL="0" indent="0" algn="ctr">
                  <a:buNone/>
                </a:pPr>
                <a:r>
                  <a:rPr lang="en-GB" dirty="0" smtClean="0"/>
                  <a:t>NGC3862: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𝑎</m:t>
                        </m:r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𝛾𝛾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≲</m:t>
                    </m:r>
                    <m:r>
                      <a:rPr lang="en-GB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2.4</m:t>
                    </m:r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 × </m:t>
                    </m:r>
                    <m:sSup>
                      <m:sSupPr>
                        <m:ctrlP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−12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GeV</m:t>
                        </m:r>
                      </m:e>
                      <m:sup>
                        <m:r>
                          <a:rPr lang="en-GB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68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Satellite - Athena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Athena X-ray Observatory due to launch in 2028.</a:t>
            </a:r>
          </a:p>
          <a:p>
            <a:endParaRPr lang="en-GB" dirty="0"/>
          </a:p>
          <a:p>
            <a:r>
              <a:rPr lang="en-GB" dirty="0" smtClean="0"/>
              <a:t>Energy resolution of 2.5 eV will resolve ALP-induced oscillations far better than Chandra.</a:t>
            </a:r>
          </a:p>
          <a:p>
            <a:endParaRPr lang="en-GB" dirty="0"/>
          </a:p>
          <a:p>
            <a:r>
              <a:rPr lang="en-GB" dirty="0" smtClean="0"/>
              <a:t>Detailed analysis of projected bounds from Athena coming very soon (</a:t>
            </a:r>
            <a:r>
              <a:rPr lang="en-GB" dirty="0" smtClean="0">
                <a:solidFill>
                  <a:srgbClr val="0070C0"/>
                </a:solidFill>
              </a:rPr>
              <a:t>1705.XXXXX</a:t>
            </a:r>
            <a:r>
              <a:rPr lang="en-GB" dirty="0" smtClean="0"/>
              <a:t>):</a:t>
            </a:r>
          </a:p>
          <a:p>
            <a:endParaRPr lang="en-GB" dirty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Improvement of around an order of magnitude over Chandra observations</a:t>
            </a:r>
            <a:r>
              <a:rPr lang="en-GB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n-GB" dirty="0" smtClean="0"/>
              <a:t>Assuming no modulations detected.</a:t>
            </a:r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NGC1275 provides the best current bounds on ultralight ALP-photon interactions.</a:t>
            </a:r>
          </a:p>
          <a:p>
            <a:endParaRPr lang="en-US" dirty="0"/>
          </a:p>
          <a:p>
            <a:r>
              <a:rPr lang="en-US" dirty="0" smtClean="0"/>
              <a:t>Other point sources competitive: good for cross-checking</a:t>
            </a:r>
          </a:p>
          <a:p>
            <a:endParaRPr lang="en-US" dirty="0"/>
          </a:p>
          <a:p>
            <a:r>
              <a:rPr lang="en-US" dirty="0" smtClean="0"/>
              <a:t>Going forward, Athena promises to vastly improve current bounds.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– 3C 273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48" y="2204449"/>
            <a:ext cx="7416403" cy="31003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Quick </a:t>
            </a:r>
            <a:r>
              <a:rPr lang="en-US" dirty="0" smtClean="0">
                <a:effectLst/>
              </a:rPr>
              <a:t>summary </a:t>
            </a:r>
            <a:r>
              <a:rPr lang="en-US" dirty="0">
                <a:effectLst/>
              </a:rPr>
              <a:t>of </a:t>
            </a:r>
            <a:r>
              <a:rPr lang="en-US" dirty="0" smtClean="0">
                <a:effectLst/>
              </a:rPr>
              <a:t>systematics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4723" y="2057401"/>
                <a:ext cx="7455023" cy="348614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Pileup – but </a:t>
                </a:r>
                <a:r>
                  <a:rPr lang="en-US" dirty="0"/>
                  <a:t>magnitude of excess is the same across different spectra on different </a:t>
                </a:r>
                <a:r>
                  <a:rPr lang="en-US" dirty="0" smtClean="0"/>
                  <a:t>instruments </a:t>
                </a:r>
                <a:r>
                  <a:rPr lang="en-US" dirty="0"/>
                  <a:t>with widely differing levels of </a:t>
                </a:r>
                <a:r>
                  <a:rPr lang="en-US" dirty="0" smtClean="0"/>
                  <a:t>pileup.</a:t>
                </a:r>
              </a:p>
              <a:p>
                <a:endParaRPr lang="en-US" sz="1275" dirty="0"/>
              </a:p>
              <a:p>
                <a:r>
                  <a:rPr lang="en-US" dirty="0"/>
                  <a:t>Effective area </a:t>
                </a:r>
                <a:r>
                  <a:rPr lang="en-US" dirty="0" smtClean="0"/>
                  <a:t>miscalibration – but </a:t>
                </a:r>
                <a:r>
                  <a:rPr lang="en-US" dirty="0"/>
                  <a:t>excess is not present in the background </a:t>
                </a:r>
                <a:r>
                  <a:rPr lang="en-US" dirty="0" smtClean="0"/>
                  <a:t>spectra.</a:t>
                </a:r>
              </a:p>
              <a:p>
                <a:endParaRPr lang="en-US" sz="1275" dirty="0"/>
              </a:p>
              <a:p>
                <a:r>
                  <a:rPr lang="en-US" dirty="0" smtClean="0"/>
                  <a:t>Missubtraction</a:t>
                </a:r>
                <a:r>
                  <a:rPr lang="en-US" dirty="0"/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cluster background </a:t>
                </a:r>
                <a:r>
                  <a:rPr lang="en-US" dirty="0" smtClean="0"/>
                  <a:t>– O(10</a:t>
                </a:r>
                <a:r>
                  <a:rPr lang="en-US" dirty="0"/>
                  <a:t>%) features </a:t>
                </a:r>
                <a:r>
                  <a:rPr lang="en-US" dirty="0" smtClean="0"/>
                  <a:t>survive for SNR of up to 60:1.</a:t>
                </a:r>
              </a:p>
              <a:p>
                <a:endParaRPr lang="en-US" sz="1125" dirty="0"/>
              </a:p>
              <a:p>
                <a:pPr marL="257175" lvl="1" indent="-257175">
                  <a:buFont typeface="Arial" pitchFamily="34" charset="0"/>
                  <a:buChar char="•"/>
                </a:pPr>
                <a:r>
                  <a:rPr lang="en-US" sz="2475" dirty="0"/>
                  <a:t>Miscalibration of gain in high-flux regions – but feature consistent at varying levels of flux. Also Fe K</a:t>
                </a:r>
                <a14:m>
                  <m:oMath xmlns:m="http://schemas.openxmlformats.org/officeDocument/2006/math">
                    <m:r>
                      <a:rPr lang="en-US" sz="2475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GB" sz="2475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75" dirty="0"/>
                  <a:t>line at 6.4 </a:t>
                </a:r>
                <a:r>
                  <a:rPr lang="en-US" sz="2475" dirty="0" err="1"/>
                  <a:t>keV</a:t>
                </a:r>
                <a:r>
                  <a:rPr lang="en-US" sz="2475" dirty="0"/>
                  <a:t> as expected.</a:t>
                </a:r>
              </a:p>
              <a:p>
                <a:endParaRPr lang="en-US" sz="1125" dirty="0"/>
              </a:p>
              <a:p>
                <a:endParaRPr lang="en-US" sz="1125" dirty="0"/>
              </a:p>
              <a:p>
                <a:r>
                  <a:rPr lang="en-GB" dirty="0" smtClean="0"/>
                  <a:t>Atomic lines – none in the right region.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6296" y="1600201"/>
                <a:ext cx="9940031" cy="4648199"/>
              </a:xfrm>
              <a:blipFill rotWithShape="0">
                <a:blip r:embed="rId2"/>
                <a:stretch>
                  <a:fillRect l="-982" t="-2493" r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Axion</a:t>
            </a:r>
            <a:r>
              <a:rPr lang="en-US" dirty="0" smtClean="0"/>
              <a:t>-Like Particles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03350" y="2087459"/>
                <a:ext cx="7588250" cy="4525963"/>
              </a:xfrm>
            </p:spPr>
            <p:txBody>
              <a:bodyPr>
                <a:normAutofit/>
              </a:bodyPr>
              <a:lstStyle/>
              <a:p>
                <a:endParaRPr lang="en-US" sz="1700" dirty="0"/>
              </a:p>
              <a:p>
                <a:r>
                  <a:rPr lang="en-US" sz="1700" dirty="0"/>
                  <a:t>Light pseudo-scalars arising from the breaking of a U(1) symmetry at a high scale.</a:t>
                </a:r>
              </a:p>
              <a:p>
                <a:endParaRPr lang="en-US" sz="1700" dirty="0"/>
              </a:p>
              <a:p>
                <a:r>
                  <a:rPr lang="en-US" sz="1700" dirty="0"/>
                  <a:t>Well motivated from string theory: always arise in the Large Volume Scenario.</a:t>
                </a:r>
              </a:p>
              <a:p>
                <a:endParaRPr lang="en-US" sz="1700" dirty="0" smtClean="0"/>
              </a:p>
              <a:p>
                <a:r>
                  <a:rPr lang="en-US" sz="1700" dirty="0" smtClean="0"/>
                  <a:t>ALPs </a:t>
                </a:r>
                <a:r>
                  <a:rPr lang="en-US" sz="1700" dirty="0"/>
                  <a:t>couple to electromagnetism via the </a:t>
                </a:r>
                <a:r>
                  <a:rPr lang="en-US" sz="1700" dirty="0" err="1"/>
                  <a:t>Lagrangian</a:t>
                </a:r>
                <a:r>
                  <a:rPr lang="en-US" sz="1700" dirty="0"/>
                  <a:t> term:</a:t>
                </a:r>
              </a:p>
              <a:p>
                <a:endParaRPr lang="en-US" sz="1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1700" i="1">
                              <a:latin typeface="Cambria Math" charset="0"/>
                            </a:rPr>
                            <m:t>𝑎</m:t>
                          </m:r>
                        </m:num>
                        <m:den>
                          <m:r>
                            <a:rPr lang="en-GB" sz="1700" i="1">
                              <a:latin typeface="Cambria Math" charset="0"/>
                            </a:rPr>
                            <m:t>𝑀</m:t>
                          </m:r>
                        </m:den>
                      </m:f>
                      <m:r>
                        <a:rPr lang="en-GB" sz="1700" b="1">
                          <a:latin typeface="Cambria Math" charset="0"/>
                        </a:rPr>
                        <m:t>𝐄</m:t>
                      </m:r>
                      <m:r>
                        <a:rPr lang="en-GB" sz="17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GB" sz="17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𝐁</m:t>
                      </m:r>
                      <m:r>
                        <a:rPr lang="en-GB" sz="17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GB" sz="1700" i="1">
                          <a:latin typeface="Cambria Math" charset="0"/>
                        </a:rPr>
                        <m:t>𝑎</m:t>
                      </m:r>
                      <m:r>
                        <a:rPr lang="en-GB" sz="1700" i="1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7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GB" sz="1700" i="1">
                              <a:latin typeface="Cambria Math" charset="0"/>
                            </a:rPr>
                            <m:t>𝑎</m:t>
                          </m:r>
                          <m:r>
                            <a:rPr lang="en-GB" sz="17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𝛾𝛾</m:t>
                          </m:r>
                        </m:sub>
                      </m:sSub>
                      <m:r>
                        <a:rPr lang="en-GB" sz="1700" b="1">
                          <a:latin typeface="Cambria Math" charset="0"/>
                        </a:rPr>
                        <m:t>𝐄</m:t>
                      </m:r>
                      <m:r>
                        <a:rPr lang="en-GB" sz="17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GB" sz="17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𝐁</m:t>
                      </m:r>
                    </m:oMath>
                  </m:oMathPara>
                </a14:m>
                <a:endParaRPr lang="en-US" sz="1700" b="1" dirty="0"/>
              </a:p>
              <a:p>
                <a:pPr marL="0" indent="0">
                  <a:buNone/>
                </a:pPr>
                <a:endParaRPr lang="en-US" sz="1700" b="1" dirty="0"/>
              </a:p>
              <a:p>
                <a:r>
                  <a:rPr lang="en-US" sz="1700" dirty="0"/>
                  <a:t>In magnetic fields leads to photon-ALP </a:t>
                </a:r>
                <a:r>
                  <a:rPr lang="en-US" sz="1700" dirty="0" err="1" smtClean="0"/>
                  <a:t>inverconversion</a:t>
                </a:r>
                <a:r>
                  <a:rPr lang="en-US" sz="1700" dirty="0" smtClean="0"/>
                  <a:t>.</a:t>
                </a:r>
                <a:endParaRPr lang="en-US" sz="17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350" y="2087459"/>
                <a:ext cx="7588250" cy="4525963"/>
              </a:xfrm>
              <a:blipFill rotWithShape="0">
                <a:blip r:embed="rId2"/>
                <a:stretch>
                  <a:fillRect l="-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Photon-ALP oscillations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4722" y="1835728"/>
                <a:ext cx="7416800" cy="252980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1700" dirty="0"/>
                  <a:t>Probability of photon-ALP conversion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GB" sz="1700" i="1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sz="1700" i="1">
                        <a:latin typeface="Cambria Math" charset="0"/>
                        <a:ea typeface="Cambria Math" charset="0"/>
                        <a:cs typeface="Cambria Math" charset="0"/>
                      </a:rPr>
                      <m:t>≲</m:t>
                    </m:r>
                    <m:sSup>
                      <m:sSupPr>
                        <m:ctrlPr>
                          <a:rPr lang="en-US" sz="17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GB" sz="17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GB" sz="17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−12</m:t>
                        </m:r>
                      </m:sup>
                    </m:sSup>
                    <m:r>
                      <m:rPr>
                        <m:sty m:val="p"/>
                      </m:rPr>
                      <a:rPr lang="en-GB" sz="1700">
                        <a:latin typeface="Cambria Math" charset="0"/>
                        <a:ea typeface="Cambria Math" charset="0"/>
                        <a:cs typeface="Cambria Math" charset="0"/>
                      </a:rPr>
                      <m:t>eV</m:t>
                    </m:r>
                  </m:oMath>
                </a14:m>
                <a:r>
                  <a:rPr lang="en-US" sz="1700" dirty="0"/>
                  <a:t>):</a:t>
                </a:r>
              </a:p>
              <a:p>
                <a:endParaRPr lang="en-US" sz="1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7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  <m:r>
                            <a:rPr lang="is-IS" sz="17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→</m:t>
                          </m:r>
                          <m:r>
                            <a:rPr lang="en-GB" sz="17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GB" sz="1700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sz="17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17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GB" sz="17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bg-BG" sz="17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7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GB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700" i="1">
                              <a:latin typeface="Cambria Math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7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GB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1700" i="1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is-IS" sz="17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7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Δ</m:t>
                              </m:r>
                              <m:rad>
                                <m:radPr>
                                  <m:degHide m:val="on"/>
                                  <m:ctrlPr>
                                    <a:rPr lang="el-GR" sz="17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7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sz="17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Θ</m:t>
                                      </m:r>
                                    </m:e>
                                    <m:sup>
                                      <m:r>
                                        <a:rPr lang="en-GB" sz="17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1700" b="1" dirty="0"/>
              </a:p>
              <a:p>
                <a:pPr marL="0" indent="0">
                  <a:buNone/>
                </a:pPr>
                <a:endParaRPr lang="en-US" sz="17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>
                        <a:latin typeface="Cambria Math" charset="0"/>
                        <a:ea typeface="Cambria Math" charset="0"/>
                        <a:cs typeface="Cambria Math" charset="0"/>
                      </a:rPr>
                      <m:t>Θ</m:t>
                    </m:r>
                    <m:r>
                      <a:rPr lang="en-GB" sz="1700" i="1">
                        <a:latin typeface="Cambria Math" charset="0"/>
                        <a:ea typeface="Cambria Math" charset="0"/>
                        <a:cs typeface="Cambria Math" charset="0"/>
                      </a:rPr>
                      <m:t>=0.28</m:t>
                    </m:r>
                    <m:d>
                      <m:dPr>
                        <m:ctrlPr>
                          <a:rPr lang="is-IS" sz="17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17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7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⊥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17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  <m:r>
                              <a:rPr lang="en-GB" sz="17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  <m:r>
                              <m:rPr>
                                <m:sty m:val="p"/>
                              </m:rPr>
                              <a:rPr lang="en-GB" sz="17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G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is-IS" sz="17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17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bg-BG" sz="17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GB" sz="17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GB" sz="17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keV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is-IS" sz="17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17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g-BG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bg-BG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7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−3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is-IS" sz="17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17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g-BG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11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GB" sz="17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GeV</m:t>
                            </m:r>
                          </m:num>
                          <m:den>
                            <m:r>
                              <a:rPr lang="en-GB" sz="17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700" dirty="0"/>
                  <a:t>   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7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r>
                      <a:rPr lang="en-GB" sz="17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=0.54</m:t>
                    </m:r>
                    <m:d>
                      <m:dPr>
                        <m:ctrlPr>
                          <a:rPr lang="is-IS" sz="17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17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bg-BG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bg-BG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7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GB" sz="17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−3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is-IS" sz="17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17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GB" sz="17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GB" sz="17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10</m:t>
                            </m:r>
                            <m:r>
                              <m:rPr>
                                <m:sty m:val="p"/>
                              </m:rPr>
                              <a:rPr lang="en-GB" sz="1700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kpc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is-IS" sz="17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g-BG" sz="17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GB" sz="17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GB" sz="17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keV</m:t>
                            </m:r>
                          </m:num>
                          <m:den>
                            <m:r>
                              <a:rPr lang="bg-BG" sz="17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</m:den>
                        </m:f>
                      </m:e>
                    </m:d>
                  </m:oMath>
                </a14:m>
                <a:endParaRPr lang="en-US" sz="1700" dirty="0"/>
              </a:p>
              <a:p>
                <a:endParaRPr lang="en-US" sz="1700" dirty="0"/>
              </a:p>
              <a:p>
                <a:r>
                  <a:rPr lang="en-US" sz="1700" dirty="0"/>
                  <a:t>In magnetic fields leads to photon-ALP oscillations at X-ray energies.</a:t>
                </a:r>
              </a:p>
              <a:p>
                <a:endParaRPr lang="en-US" sz="15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4722" y="1835728"/>
                <a:ext cx="7416800" cy="2529807"/>
              </a:xfrm>
              <a:blipFill rotWithShape="0">
                <a:blip r:embed="rId2"/>
                <a:stretch>
                  <a:fillRect l="-329" t="-723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32" y="4613564"/>
            <a:ext cx="5535812" cy="168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Perseus Cluster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03349" y="2057400"/>
                <a:ext cx="4029263" cy="3844635"/>
              </a:xfrm>
            </p:spPr>
            <p:txBody>
              <a:bodyPr>
                <a:normAutofit/>
              </a:bodyPr>
              <a:lstStyle/>
              <a:p>
                <a:endParaRPr lang="en-US" sz="1500" dirty="0"/>
              </a:p>
              <a:p>
                <a:r>
                  <a:rPr lang="en-US" sz="1600" dirty="0"/>
                  <a:t>Magnetic field </a:t>
                </a:r>
                <a:r>
                  <a:rPr lang="en-US" sz="1600" dirty="0" smtClean="0"/>
                  <a:t>approximately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1 </a:t>
                </a:r>
                <a:r>
                  <a:rPr lang="en-US" sz="1600" dirty="0" err="1"/>
                  <a:t>Mpc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across.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C</a:t>
                </a:r>
                <a:r>
                  <a:rPr lang="en-US" sz="1600" dirty="0" smtClean="0"/>
                  <a:t>oherence </a:t>
                </a:r>
                <a:r>
                  <a:rPr lang="en-US" sz="1600" dirty="0"/>
                  <a:t>lengths </a:t>
                </a:r>
                <a:r>
                  <a:rPr lang="en-US" sz="1600" dirty="0" smtClean="0"/>
                  <a:t>3.5-10 </a:t>
                </a:r>
                <a:r>
                  <a:rPr lang="en-US" sz="1600" dirty="0" err="1"/>
                  <a:t>kpc</a:t>
                </a:r>
                <a:r>
                  <a:rPr lang="en-US" sz="1600" dirty="0"/>
                  <a:t>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Magnetic field strength estimated at 10-25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1600" dirty="0"/>
                  <a:t>G at the </a:t>
                </a:r>
                <a:r>
                  <a:rPr lang="en-US" sz="1600" dirty="0" err="1"/>
                  <a:t>centre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[</a:t>
                </a:r>
                <a:r>
                  <a:rPr lang="is-IS" sz="1600" dirty="0" smtClean="0">
                    <a:solidFill>
                      <a:srgbClr val="0070C0"/>
                    </a:solidFill>
                  </a:rPr>
                  <a:t>astro-ph/0602622</a:t>
                </a:r>
                <a:r>
                  <a:rPr lang="is-IS" sz="1600" dirty="0"/>
                  <a:t>], </a:t>
                </a:r>
                <a:r>
                  <a:rPr lang="is-IS" sz="1600" dirty="0" smtClean="0"/>
                  <a:t>and 1-10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1600" dirty="0"/>
                  <a:t>G across the cluster.</a:t>
                </a:r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Very efficient converter of photons to ALPs.</a:t>
                </a:r>
                <a:endParaRPr lang="en-US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349" y="2057400"/>
                <a:ext cx="4029263" cy="3844635"/>
              </a:xfrm>
              <a:blipFill rotWithShape="0">
                <a:blip r:embed="rId2"/>
                <a:stretch>
                  <a:fillRect l="-605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 descr="ttp://www.nasa.gov/sites/default/files/perseu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4" y="2248087"/>
            <a:ext cx="3220280" cy="32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NGC 1275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03350" y="2057401"/>
                <a:ext cx="7564005" cy="33944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800" dirty="0"/>
                  <a:t>Central galaxy of Perseus, with an AGN unobscured in our direction.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Basic components to X-ray spectrum are:</a:t>
                </a:r>
              </a:p>
              <a:p>
                <a:pPr lvl="1">
                  <a:buFont typeface="+mj-lt"/>
                  <a:buAutoNum type="arabicPeriod"/>
                </a:pPr>
                <a:endParaRPr lang="en-US" sz="1800" dirty="0"/>
              </a:p>
              <a:p>
                <a:pPr lvl="1">
                  <a:buFont typeface="+mj-lt"/>
                  <a:buAutoNum type="arabicPeriod"/>
                </a:pPr>
                <a:r>
                  <a:rPr lang="en-US" sz="1800" dirty="0"/>
                  <a:t>Power-law.</a:t>
                </a:r>
              </a:p>
              <a:p>
                <a:pPr lvl="1">
                  <a:buFont typeface="+mj-lt"/>
                  <a:buAutoNum type="arabicPeriod"/>
                </a:pPr>
                <a:endParaRPr lang="en-US" sz="1800" dirty="0"/>
              </a:p>
              <a:p>
                <a:pPr lvl="1">
                  <a:buFont typeface="+mj-lt"/>
                  <a:buAutoNum type="arabicPeriod"/>
                </a:pPr>
                <a:r>
                  <a:rPr lang="en-US" sz="1800" dirty="0"/>
                  <a:t>Reflection spectrum (incident photons illuminate accretion disc, resulting in fluorescent emission) – in practice manifest as neutral Fe K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GB" sz="180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800" dirty="0"/>
                  <a:t>line at 6.4 </a:t>
                </a:r>
                <a:r>
                  <a:rPr lang="en-US" sz="1800" dirty="0" err="1"/>
                  <a:t>keV</a:t>
                </a:r>
                <a:r>
                  <a:rPr lang="en-US" sz="1800" dirty="0"/>
                  <a:t>.</a:t>
                </a:r>
              </a:p>
              <a:p>
                <a:pPr lvl="1">
                  <a:buFont typeface="+mj-lt"/>
                  <a:buAutoNum type="arabicPeriod"/>
                </a:pPr>
                <a:endParaRPr lang="en-US" sz="1800" dirty="0"/>
              </a:p>
              <a:p>
                <a:pPr lvl="1">
                  <a:buFont typeface="+mj-lt"/>
                  <a:buAutoNum type="arabicPeriod"/>
                </a:pPr>
                <a:r>
                  <a:rPr lang="en-US" sz="1800" dirty="0"/>
                  <a:t>Thermal soft excess (origin not entirely known).</a:t>
                </a: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1133" y="1600201"/>
                <a:ext cx="10085340" cy="4525963"/>
              </a:xfrm>
              <a:blipFill rotWithShape="0">
                <a:blip r:embed="rId2"/>
                <a:stretch>
                  <a:fillRect l="-846" t="-1887" r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survival probability in Perseus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89" y="2047009"/>
            <a:ext cx="4552193" cy="28925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18014" y="5234718"/>
                <a:ext cx="670213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 domains, lengths: 3.5-10 </a:t>
                </a:r>
                <a:r>
                  <a:rPr lang="en-US" dirty="0" err="1"/>
                  <a:t>kpc</a:t>
                </a:r>
                <a:r>
                  <a:rPr lang="en-US" dirty="0"/>
                  <a:t> (total: 620kpc),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charset="0"/>
                          </a:rPr>
                          <m:t>B</m:t>
                        </m:r>
                      </m:e>
                      <m:sub>
                        <m:r>
                          <a:rPr lang="en-GB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charset="0"/>
                      </a:rPr>
                      <m:t>=15 </m:t>
                    </m:r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GB">
                        <a:latin typeface="Cambria Math" charset="0"/>
                        <a:ea typeface="Cambria Math" charset="0"/>
                        <a:cs typeface="Cambria Math" charset="0"/>
                      </a:rPr>
                      <m:t>G</m:t>
                    </m:r>
                  </m:oMath>
                </a14:m>
                <a:endParaRPr lang="en-US" dirty="0"/>
              </a:p>
              <a:p>
                <a:endParaRPr lang="en-US" sz="135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14" y="5234718"/>
                <a:ext cx="6702136" cy="577081"/>
              </a:xfrm>
              <a:prstGeom prst="rect">
                <a:avLst/>
              </a:prstGeom>
              <a:blipFill rotWithShape="0">
                <a:blip r:embed="rId3"/>
                <a:stretch>
                  <a:fillRect l="-727" t="-62766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9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survival probability in Perseus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75" y="2085109"/>
            <a:ext cx="4524303" cy="287481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399" y="5300950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Convolved with Gaussian FWHM (150 eV)</a:t>
            </a:r>
          </a:p>
        </p:txBody>
      </p:sp>
    </p:spTree>
    <p:extLst>
      <p:ext uri="{BB962C8B-B14F-4D97-AF65-F5344CB8AC3E}">
        <p14:creationId xmlns:p14="http://schemas.microsoft.com/office/powerpoint/2010/main" val="7177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0" y="2057401"/>
            <a:ext cx="7416800" cy="2496013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 smtClean="0"/>
              <a:t>Chandra satellite: 1 </a:t>
            </a:r>
            <a:r>
              <a:rPr lang="en-US" sz="2600" dirty="0" err="1"/>
              <a:t>M</a:t>
            </a:r>
            <a:r>
              <a:rPr lang="en-US" sz="2600" dirty="0" err="1" smtClean="0"/>
              <a:t>s</a:t>
            </a:r>
            <a:r>
              <a:rPr lang="en-US" sz="2600" dirty="0" smtClean="0"/>
              <a:t> with ACIS-S in 2002 and 2004, 500 </a:t>
            </a:r>
            <a:r>
              <a:rPr lang="en-US" sz="2600" dirty="0" err="1" smtClean="0"/>
              <a:t>ks</a:t>
            </a:r>
            <a:r>
              <a:rPr lang="en-US" sz="2600" dirty="0" smtClean="0"/>
              <a:t> with ACIS-I in 2009.</a:t>
            </a:r>
          </a:p>
          <a:p>
            <a:endParaRPr lang="en-US" sz="2600" dirty="0"/>
          </a:p>
          <a:p>
            <a:r>
              <a:rPr lang="en-US" sz="2600" dirty="0" smtClean="0"/>
              <a:t>We subtract source spectrum from nearby cluster emission background and fit spectrum with absorbed power-law.</a:t>
            </a:r>
          </a:p>
          <a:p>
            <a:endParaRPr lang="en-US" sz="2600" dirty="0"/>
          </a:p>
          <a:p>
            <a:r>
              <a:rPr lang="en-US" sz="2600" dirty="0" smtClean="0"/>
              <a:t>Total counts:</a:t>
            </a:r>
          </a:p>
          <a:p>
            <a:pPr lvl="1"/>
            <a:r>
              <a:rPr lang="en-US" sz="2600" dirty="0"/>
              <a:t>230000 for 2009 </a:t>
            </a:r>
            <a:r>
              <a:rPr lang="en-US" sz="2600" dirty="0" smtClean="0"/>
              <a:t>ACIS-I </a:t>
            </a:r>
            <a:r>
              <a:rPr lang="en-US" sz="2600" dirty="0"/>
              <a:t>‘</a:t>
            </a:r>
            <a:r>
              <a:rPr lang="en-US" sz="2600" dirty="0" smtClean="0"/>
              <a:t>edge-of-chip’ observations</a:t>
            </a:r>
          </a:p>
          <a:p>
            <a:pPr lvl="1"/>
            <a:r>
              <a:rPr lang="en-US" sz="2600" dirty="0"/>
              <a:t>242000 for 2009 </a:t>
            </a:r>
            <a:r>
              <a:rPr lang="en-US" sz="2600" dirty="0" smtClean="0"/>
              <a:t>ACIS-I </a:t>
            </a:r>
            <a:r>
              <a:rPr lang="en-US" sz="2600" dirty="0"/>
              <a:t>‘</a:t>
            </a:r>
            <a:r>
              <a:rPr lang="en-US" sz="2600" dirty="0" smtClean="0"/>
              <a:t>midway’ observations</a:t>
            </a:r>
          </a:p>
          <a:p>
            <a:pPr lvl="1"/>
            <a:r>
              <a:rPr lang="en-US" sz="2600" dirty="0"/>
              <a:t>183000 for </a:t>
            </a:r>
            <a:r>
              <a:rPr lang="en-US" sz="2600" dirty="0" smtClean="0"/>
              <a:t>2002-4 ACIS-S on-axis observations </a:t>
            </a:r>
            <a:endParaRPr lang="en-US" sz="26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17/05/2017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Nicholas Jennings (University of Oxford)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8944-775B-0D4A-B3C1-0DE14A47E3F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66" y="4835018"/>
            <a:ext cx="4030367" cy="1236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6567" y="4255286"/>
            <a:ext cx="13088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On-axis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5394" y="4253332"/>
            <a:ext cx="13599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Midway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0933" y="4253332"/>
            <a:ext cx="13599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11931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Simple-Banner</Template>
  <TotalTime>3380</TotalTime>
  <Words>1002</Words>
  <Application>Microsoft Macintosh PowerPoint</Application>
  <PresentationFormat>On-screen Show (4:3)</PresentationFormat>
  <Paragraphs>236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Cambria Math</vt:lpstr>
      <vt:lpstr>Courier New</vt:lpstr>
      <vt:lpstr>Helvetica</vt:lpstr>
      <vt:lpstr>Arial</vt:lpstr>
      <vt:lpstr>Conception personnalisée</vt:lpstr>
      <vt:lpstr>Searching for ALPs with NGC1275  Nicholas Jennings Rudolf Peierls Centre for Theoretical Physics, University of Oxford </vt:lpstr>
      <vt:lpstr>Searching for ALPs with NGC1275</vt:lpstr>
      <vt:lpstr>Axion-Like Particles</vt:lpstr>
      <vt:lpstr>Photon-ALP oscillations</vt:lpstr>
      <vt:lpstr>Perseus Cluster</vt:lpstr>
      <vt:lpstr>NGC 1275</vt:lpstr>
      <vt:lpstr>Photon survival probability in Perseus</vt:lpstr>
      <vt:lpstr>Photon survival probability in Perseus</vt:lpstr>
      <vt:lpstr>The data</vt:lpstr>
      <vt:lpstr>Complete extraction for ACIS-I edge</vt:lpstr>
      <vt:lpstr>Pile-up contamination</vt:lpstr>
      <vt:lpstr>Extraction for ACIS-I edge excluding centre</vt:lpstr>
      <vt:lpstr>ACIS-I midway excluding centre</vt:lpstr>
      <vt:lpstr>Extraction for ACIS-S with pileup model</vt:lpstr>
      <vt:lpstr>Features</vt:lpstr>
      <vt:lpstr>Bounds calculation – Magnetic Field Model</vt:lpstr>
      <vt:lpstr>Bounds calculation</vt:lpstr>
      <vt:lpstr>Bounds calculation</vt:lpstr>
      <vt:lpstr>New bounds</vt:lpstr>
      <vt:lpstr>New bounds</vt:lpstr>
      <vt:lpstr>Other Point Sources</vt:lpstr>
      <vt:lpstr>New Satellite - Athena</vt:lpstr>
      <vt:lpstr>Conclusions</vt:lpstr>
      <vt:lpstr>Extra slides</vt:lpstr>
      <vt:lpstr>Extra slides – 3C 273</vt:lpstr>
      <vt:lpstr>Quick summary of systematics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Jennings</dc:creator>
  <cp:lastModifiedBy>Nicholas Jennings</cp:lastModifiedBy>
  <cp:revision>79</cp:revision>
  <dcterms:created xsi:type="dcterms:W3CDTF">2015-10-19T12:59:13Z</dcterms:created>
  <dcterms:modified xsi:type="dcterms:W3CDTF">2017-05-17T13:26:40Z</dcterms:modified>
</cp:coreProperties>
</file>