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75" r:id="rId4"/>
    <p:sldId id="258" r:id="rId5"/>
    <p:sldId id="270" r:id="rId6"/>
    <p:sldId id="259" r:id="rId7"/>
    <p:sldId id="272" r:id="rId8"/>
    <p:sldId id="260" r:id="rId9"/>
    <p:sldId id="273" r:id="rId10"/>
    <p:sldId id="274" r:id="rId11"/>
    <p:sldId id="264" r:id="rId12"/>
    <p:sldId id="277" r:id="rId13"/>
    <p:sldId id="266" r:id="rId14"/>
    <p:sldId id="267" r:id="rId15"/>
    <p:sldId id="268" r:id="rId16"/>
    <p:sldId id="276" r:id="rId17"/>
    <p:sldId id="290" r:id="rId18"/>
    <p:sldId id="289" r:id="rId19"/>
    <p:sldId id="285" r:id="rId20"/>
    <p:sldId id="262" r:id="rId21"/>
    <p:sldId id="278" r:id="rId22"/>
    <p:sldId id="291" r:id="rId23"/>
    <p:sldId id="279" r:id="rId24"/>
    <p:sldId id="281" r:id="rId25"/>
    <p:sldId id="288" r:id="rId26"/>
    <p:sldId id="282" r:id="rId27"/>
    <p:sldId id="271" r:id="rId28"/>
    <p:sldId id="269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32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2145E-9248-1142-9B20-60D62CC91B83}" type="datetimeFigureOut">
              <a:rPr lang="en-US" smtClean="0"/>
              <a:t>17-05-12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0D7FB-F9E7-6D42-9667-9BFE29615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593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99538-8734-2D4C-98A5-7D2B46B99F6B}" type="datetimeFigureOut">
              <a:rPr lang="en-US" smtClean="0"/>
              <a:t>17-05-12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582B2-AC7F-3B4A-A573-7F8AB5F95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691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am mostly going to consider the case of a single </a:t>
            </a:r>
            <a:r>
              <a:rPr lang="en-US" dirty="0" err="1" smtClean="0"/>
              <a:t>axion</a:t>
            </a:r>
            <a:r>
              <a:rPr lang="en-US" dirty="0" smtClean="0"/>
              <a:t> field, but please bear in mind the complications. Especially around the “decay constant” and initial conditions.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582B2-AC7F-3B4A-A573-7F8AB5F950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1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inflation</a:t>
            </a:r>
            <a:r>
              <a:rPr lang="en-US" baseline="0" dirty="0" smtClean="0"/>
              <a:t>/DE needs large field range, while DM needs small field range. Tension?</a:t>
            </a:r>
          </a:p>
          <a:p>
            <a:r>
              <a:rPr lang="en-US" baseline="0" dirty="0" smtClean="0"/>
              <a:t>Best way to explore this is with statistics and random matrix models. See Stott et 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582B2-AC7F-3B4A-A573-7F8AB5F950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00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Solid is \alpha=2.48, c=2.1, dashed is \alpha=c=1.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582B2-AC7F-3B4A-A573-7F8AB5F950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92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Vertical lines of constant decay time: in equilibrium decays.</a:t>
            </a:r>
          </a:p>
          <a:p>
            <a:r>
              <a:rPr lang="en-US" dirty="0" smtClean="0"/>
              <a:t>Horizontal lines: out of equilibrium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582B2-AC7F-3B4A-A573-7F8AB5F950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51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Basis dependent. No unique “f” in complex models.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582B2-AC7F-3B4A-A573-7F8AB5F950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88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74D1-6CCB-5548-8EF9-A42D2C351D39}" type="datetime1">
              <a:rPr lang="en-CA" smtClean="0"/>
              <a:t>17-05-12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J. E. Marsh, PATRAS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E059-EAB5-1B4C-8166-1406179CF23A}" type="datetime1">
              <a:rPr lang="en-CA" smtClean="0"/>
              <a:t>17-05-12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J. E. Marsh, PATRAS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D4A5-CFA0-844E-8735-EB9D3BBB62C7}" type="datetime1">
              <a:rPr lang="en-CA" smtClean="0"/>
              <a:t>17-05-12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J. E. Marsh, PATRAS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Gill Sans Light"/>
                <a:cs typeface="Gill Sans Light"/>
              </a:defRPr>
            </a:lvl1pPr>
          </a:lstStyle>
          <a:p>
            <a:r>
              <a:rPr lang="en-CA" dirty="0" smtClean="0"/>
              <a:t>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DD7E-F1AE-B246-8225-6E4957815D1D}" type="datetime1">
              <a:rPr lang="en-CA" smtClean="0"/>
              <a:t>17-05-12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J. E. Marsh, PATRAS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E6D6-6795-F84A-8811-6D51CF767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74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Gill Sans Light"/>
                <a:cs typeface="Gill Sans Light"/>
              </a:defRPr>
            </a:lvl1pPr>
          </a:lstStyle>
          <a:p>
            <a:r>
              <a:rPr lang="en-CA" dirty="0" smtClean="0"/>
              <a:t>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D81A-9AC1-734B-B523-42AB764D43B0}" type="datetime1">
              <a:rPr lang="en-CA" smtClean="0"/>
              <a:t>17-05-12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J. E. Marsh, PATRAS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E6D6-6795-F84A-8811-6D51CF767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69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Gill Sans Light"/>
                <a:cs typeface="Gill Sans Light"/>
              </a:defRPr>
            </a:lvl1pPr>
          </a:lstStyle>
          <a:p>
            <a:r>
              <a:rPr lang="en-CA" dirty="0" smtClean="0"/>
              <a:t>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16BF-766B-9045-A03F-38E09B4349AB}" type="datetime1">
              <a:rPr lang="en-CA" smtClean="0"/>
              <a:t>17-05-12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J. E. Marsh, PATRAS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E6D6-6795-F84A-8811-6D51CF767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69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029C-FB6C-F249-9020-8ACA6C726786}" type="datetime1">
              <a:rPr lang="en-CA" smtClean="0"/>
              <a:t>17-05-12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J. E. Marsh, PATRAS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D539-47BA-5243-B422-B071F9A01722}" type="datetime1">
              <a:rPr lang="en-CA" smtClean="0"/>
              <a:t>17-05-12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J. E. Marsh, PATRAS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AD84-6BC6-8D46-A35D-52C04557C06E}" type="datetime1">
              <a:rPr lang="en-CA" smtClean="0"/>
              <a:t>17-05-12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J. E. Marsh, PATRAS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5E88-010F-0D4B-B172-329F68308D63}" type="datetime1">
              <a:rPr lang="en-CA" smtClean="0"/>
              <a:t>17-05-12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J. E. Marsh, PATRAS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09C7-C524-014E-B976-BD8570F95833}" type="datetime1">
              <a:rPr lang="en-CA" smtClean="0"/>
              <a:t>17-05-12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J. E. Marsh, PATRAS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1672-2B8B-1044-9FC0-EE94B22182C4}" type="datetime1">
              <a:rPr lang="en-CA" smtClean="0"/>
              <a:t>17-05-12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J. E. Marsh, PATRAS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1771-BDE9-E94E-A47E-E0470B3F1DE1}" type="datetime1">
              <a:rPr lang="en-CA" smtClean="0"/>
              <a:t>17-05-12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J. E. Marsh, PATRAS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85C6-59A0-2C40-B6CC-FE3211A3B2D1}" type="datetime1">
              <a:rPr lang="en-CA" smtClean="0"/>
              <a:t>17-05-12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J. E. Marsh, PATRAS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9A5E6-31D5-4B4B-91EF-A861E06C7AC8}" type="datetime1">
              <a:rPr lang="en-CA" smtClean="0"/>
              <a:t>17-05-12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David J. E. Marsh, PATRAS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102A9-73EB-654D-AC73-EDCF42FE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7" Type="http://schemas.openxmlformats.org/officeDocument/2006/relationships/image" Target="../media/image30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png"/><Relationship Id="rId7" Type="http://schemas.openxmlformats.org/officeDocument/2006/relationships/image" Target="../media/image36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em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3.emf"/><Relationship Id="rId3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6" Type="http://schemas.openxmlformats.org/officeDocument/2006/relationships/image" Target="../media/image48.emf"/><Relationship Id="rId7" Type="http://schemas.openxmlformats.org/officeDocument/2006/relationships/image" Target="../media/image49.emf"/><Relationship Id="rId8" Type="http://schemas.openxmlformats.org/officeDocument/2006/relationships/image" Target="../media/image50.emf"/><Relationship Id="rId9" Type="http://schemas.openxmlformats.org/officeDocument/2006/relationships/image" Target="../media/image51.em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5" Type="http://schemas.openxmlformats.org/officeDocument/2006/relationships/image" Target="../media/image55.emf"/><Relationship Id="rId6" Type="http://schemas.openxmlformats.org/officeDocument/2006/relationships/image" Target="../media/image56.emf"/><Relationship Id="rId7" Type="http://schemas.openxmlformats.org/officeDocument/2006/relationships/image" Target="../media/image57.em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4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4" Type="http://schemas.openxmlformats.org/officeDocument/2006/relationships/image" Target="../media/image65.emf"/><Relationship Id="rId5" Type="http://schemas.openxmlformats.org/officeDocument/2006/relationships/image" Target="../media/image66.emf"/><Relationship Id="rId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emf"/><Relationship Id="rId3" Type="http://schemas.openxmlformats.org/officeDocument/2006/relationships/image" Target="../media/image7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4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mi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r="13614"/>
          <a:stretch/>
        </p:blipFill>
        <p:spPr>
          <a:xfrm>
            <a:off x="4947460" y="200347"/>
            <a:ext cx="3704280" cy="37090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4050" y="951438"/>
            <a:ext cx="42480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Gill Sans Light"/>
                <a:cs typeface="Gill Sans Light"/>
              </a:rPr>
              <a:t>Axions</a:t>
            </a:r>
            <a:r>
              <a:rPr lang="en-US" sz="4400" dirty="0" smtClean="0">
                <a:latin typeface="Gill Sans Light"/>
                <a:cs typeface="Gill Sans Light"/>
              </a:rPr>
              <a:t> and ALPs: a very short introduction</a:t>
            </a:r>
          </a:p>
        </p:txBody>
      </p:sp>
      <p:pic>
        <p:nvPicPr>
          <p:cNvPr id="6" name="Picture 5" descr="kings_logo_v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22" y="3568652"/>
            <a:ext cx="1587500" cy="1460500"/>
          </a:xfrm>
          <a:prstGeom prst="rect">
            <a:avLst/>
          </a:prstGeom>
        </p:spPr>
      </p:pic>
      <p:pic>
        <p:nvPicPr>
          <p:cNvPr id="7" name="Picture 6" descr="ras_logo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5" y="3394121"/>
            <a:ext cx="1677511" cy="16831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78538" y="3953572"/>
            <a:ext cx="5134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David J. E. Marsh</a:t>
            </a:r>
            <a:endParaRPr lang="en-US" sz="2800" dirty="0">
              <a:solidFill>
                <a:srgbClr val="FFFFFF"/>
              </a:solidFill>
              <a:latin typeface="Gill Sans Light"/>
              <a:cs typeface="Gill Sans Light"/>
            </a:endParaRPr>
          </a:p>
          <a:p>
            <a:pPr algn="r"/>
            <a:r>
              <a:rPr lang="en-US" sz="28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Phys. Rep. 643, 1 (2016)</a:t>
            </a:r>
            <a:endParaRPr lang="en-US" sz="2800" dirty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102342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695" y="99393"/>
            <a:ext cx="8094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The (Multi)-</a:t>
            </a:r>
            <a:r>
              <a:rPr lang="en-US" sz="40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Axion</a:t>
            </a:r>
            <a:r>
              <a:rPr lang="en-US"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Effective Action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217" y="806186"/>
            <a:ext cx="8669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Canonical fields, after expanding potential: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89" y="1334078"/>
            <a:ext cx="6362700" cy="22352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09212" y="1311992"/>
            <a:ext cx="8705030" cy="3773810"/>
            <a:chOff x="309212" y="1311992"/>
            <a:chExt cx="8705030" cy="3773810"/>
          </a:xfrm>
        </p:grpSpPr>
        <p:sp>
          <p:nvSpPr>
            <p:cNvPr id="6" name="Rounded Rectangle 5"/>
            <p:cNvSpPr/>
            <p:nvPr/>
          </p:nvSpPr>
          <p:spPr>
            <a:xfrm>
              <a:off x="1645479" y="1311992"/>
              <a:ext cx="4406347" cy="718400"/>
            </a:xfrm>
            <a:prstGeom prst="round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590264" y="2070147"/>
              <a:ext cx="5941388" cy="1532260"/>
            </a:xfrm>
            <a:prstGeom prst="roundRect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9212" y="3602407"/>
              <a:ext cx="8636008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Gill Sans Light"/>
                  <a:cs typeface="Gill Sans Light"/>
                </a:rPr>
                <a:t>Kinetic term and potential determine phase, mass, field range, &amp; </a:t>
              </a:r>
              <a:r>
                <a:rPr lang="en-US" sz="2400" dirty="0" err="1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Gill Sans Light"/>
                  <a:cs typeface="Gill Sans Light"/>
                </a:rPr>
                <a:t>ints</a:t>
              </a:r>
              <a:r>
                <a:rPr lang="en-US" sz="24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Gill Sans Light"/>
                  <a:cs typeface="Gill Sans Light"/>
                </a:rPr>
                <a:t>.</a:t>
              </a:r>
            </a:p>
            <a:p>
              <a:r>
                <a:rPr lang="en-US" sz="2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ill Sans Light"/>
                  <a:cs typeface="Gill Sans Light"/>
                </a:rPr>
                <a:t>General interaction </a:t>
              </a:r>
              <a:r>
                <a:rPr lang="en-US" sz="2400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ill Sans Light"/>
                  <a:cs typeface="Gill Sans Light"/>
                </a:rPr>
                <a:t>Largrangian</a:t>
              </a:r>
              <a:r>
                <a:rPr lang="en-US" sz="2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ill Sans Light"/>
                  <a:cs typeface="Gill Sans Light"/>
                </a:rPr>
                <a:t> has all available terms.</a:t>
              </a:r>
            </a:p>
            <a:p>
              <a:r>
                <a:rPr lang="en-US" sz="2400" dirty="0">
                  <a:solidFill>
                    <a:srgbClr val="FFFFFF"/>
                  </a:solidFill>
                  <a:latin typeface="Gill Sans Light"/>
                  <a:cs typeface="Gill Sans Light"/>
                </a:rPr>
                <a:t>Other </a:t>
              </a:r>
              <a:r>
                <a:rPr lang="en-US" sz="2400" dirty="0" err="1">
                  <a:solidFill>
                    <a:srgbClr val="FFFFFF"/>
                  </a:solidFill>
                  <a:latin typeface="Gill Sans Light"/>
                  <a:cs typeface="Gill Sans Light"/>
                </a:rPr>
                <a:t>axions</a:t>
              </a:r>
              <a:r>
                <a:rPr lang="en-US" sz="2400" dirty="0">
                  <a:solidFill>
                    <a:srgbClr val="FFFFFF"/>
                  </a:solidFill>
                  <a:latin typeface="Gill Sans Light"/>
                  <a:cs typeface="Gill Sans Light"/>
                </a:rPr>
                <a:t>/</a:t>
              </a:r>
              <a:r>
                <a:rPr lang="en-US" sz="2400" dirty="0" err="1">
                  <a:solidFill>
                    <a:srgbClr val="FFFFFF"/>
                  </a:solidFill>
                  <a:latin typeface="Gill Sans Light"/>
                  <a:cs typeface="Gill Sans Light"/>
                </a:rPr>
                <a:t>instantons</a:t>
              </a:r>
              <a:r>
                <a:rPr lang="en-US" sz="2400" dirty="0">
                  <a:solidFill>
                    <a:srgbClr val="FFFFFF"/>
                  </a:solidFill>
                  <a:latin typeface="Gill Sans Light"/>
                  <a:cs typeface="Gill Sans Light"/>
                </a:rPr>
                <a:t> can affect solution to strong CP problem</a:t>
              </a:r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.</a:t>
              </a:r>
              <a:endParaRPr lang="en-US" sz="2400" dirty="0">
                <a:solidFill>
                  <a:srgbClr val="FFFFFF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27739" y="4778025"/>
              <a:ext cx="62865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Planckian</a:t>
              </a:r>
              <a:r>
                <a:rPr lang="en-US" sz="1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 problem for QCD </a:t>
              </a:r>
              <a:r>
                <a:rPr lang="en-US" sz="1400" dirty="0" err="1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axion</a:t>
              </a:r>
              <a:r>
                <a:rPr lang="en-US" sz="1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, see e.g. March-Russell &amp; </a:t>
              </a:r>
              <a:r>
                <a:rPr lang="en-US" sz="1400" dirty="0" err="1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Kamionkowski</a:t>
              </a:r>
              <a:r>
                <a:rPr lang="en-US" sz="1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 (1992)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00722" y="1422897"/>
              <a:ext cx="28114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Generic results for mass and kinetic term from random matrix theory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4258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olem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383" y="598556"/>
            <a:ext cx="4643547" cy="39630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36" y="1786279"/>
            <a:ext cx="41015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Axion</a:t>
            </a:r>
            <a:r>
              <a:rPr lang="en-US" sz="4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Cosmology</a:t>
            </a:r>
          </a:p>
        </p:txBody>
      </p:sp>
    </p:spTree>
    <p:extLst>
      <p:ext uri="{BB962C8B-B14F-4D97-AF65-F5344CB8AC3E}">
        <p14:creationId xmlns:p14="http://schemas.microsoft.com/office/powerpoint/2010/main" val="1675009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696" y="99393"/>
            <a:ext cx="828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Production of </a:t>
            </a:r>
            <a:r>
              <a:rPr lang="en-US" sz="40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Axions</a:t>
            </a:r>
            <a:endParaRPr lang="en-US" sz="4000" dirty="0" smtClean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000" y="807279"/>
            <a:ext cx="8691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Populations of </a:t>
            </a:r>
            <a:r>
              <a:rPr lang="en-US" sz="2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axions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can be hot or cold, particles or coherent fields.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696" y="1446702"/>
            <a:ext cx="4428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Gill Sans Light"/>
                <a:cs typeface="Gill Sans Light"/>
              </a:rPr>
              <a:t>Vacuum realignment</a:t>
            </a:r>
            <a:r>
              <a:rPr lang="en-US" sz="2400" dirty="0">
                <a:solidFill>
                  <a:srgbClr val="FFFFFF"/>
                </a:solidFill>
                <a:latin typeface="Gill Sans Light"/>
                <a:cs typeface="Gill Sans Light"/>
              </a:rPr>
              <a:t>: cold field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ill Sans Light"/>
                <a:cs typeface="Gill Sans Light"/>
              </a:rPr>
              <a:t>Decay of defect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: cold particles (later interactions 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 condense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).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ill Sans Light"/>
                <a:cs typeface="Gill Sans Light"/>
              </a:rPr>
              <a:t>Decay of parent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(e.g. modulus): hot particles.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ill Sans Light"/>
                <a:cs typeface="Gill Sans Light"/>
              </a:rPr>
              <a:t>Thermal bath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: hot particles.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05132" y="1424612"/>
            <a:ext cx="43400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7AAED"/>
                </a:solidFill>
                <a:latin typeface="Gill Sans Light"/>
                <a:cs typeface="Gill Sans Light"/>
              </a:rPr>
              <a:t>Coherent effects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on Earth and in galaxies from </a:t>
            </a:r>
            <a:r>
              <a:rPr lang="en-US" sz="2400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l</a:t>
            </a:r>
            <a:r>
              <a:rPr lang="en-US" sz="2400" baseline="-250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dB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Uncertainty on </a:t>
            </a:r>
            <a:r>
              <a:rPr lang="en-US" sz="2400" dirty="0" smtClean="0">
                <a:solidFill>
                  <a:srgbClr val="FF9E40"/>
                </a:solidFill>
                <a:latin typeface="Gill Sans Light"/>
                <a:cs typeface="Gill Sans Light"/>
              </a:rPr>
              <a:t>relic abundance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 QCD </a:t>
            </a:r>
            <a:r>
              <a:rPr lang="en-US" sz="2400" dirty="0" err="1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axion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 DM for low </a:t>
            </a:r>
            <a:r>
              <a:rPr lang="en-US" sz="2400" dirty="0" err="1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f</a:t>
            </a:r>
            <a:r>
              <a:rPr lang="en-US" sz="2400" baseline="-25000" dirty="0" err="1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a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``</a:t>
            </a:r>
            <a:r>
              <a:rPr lang="en-US" sz="2400" dirty="0" smtClean="0">
                <a:solidFill>
                  <a:srgbClr val="E113FF"/>
                </a:solidFill>
                <a:latin typeface="Gill Sans Light"/>
                <a:cs typeface="Gill Sans Light"/>
              </a:rPr>
              <a:t>Cosmic </a:t>
            </a:r>
            <a:r>
              <a:rPr lang="en-US" sz="2400" dirty="0" err="1" smtClean="0">
                <a:solidFill>
                  <a:srgbClr val="E113FF"/>
                </a:solidFill>
                <a:latin typeface="Gill Sans Light"/>
                <a:cs typeface="Gill Sans Light"/>
              </a:rPr>
              <a:t>Axion</a:t>
            </a:r>
            <a:r>
              <a:rPr lang="en-US" sz="2400" dirty="0" smtClean="0">
                <a:solidFill>
                  <a:srgbClr val="E113FF"/>
                </a:solidFill>
                <a:latin typeface="Gill Sans Light"/>
                <a:cs typeface="Gill Sans Light"/>
              </a:rPr>
              <a:t> Background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’’, N</a:t>
            </a:r>
            <a:r>
              <a:rPr lang="en-US" sz="2400" baseline="-25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eff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bounds and conversion.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``</a:t>
            </a:r>
            <a:r>
              <a:rPr lang="en-US" sz="2400" dirty="0" smtClean="0">
                <a:solidFill>
                  <a:srgbClr val="9DF131"/>
                </a:solidFill>
                <a:latin typeface="Gill Sans Light"/>
                <a:cs typeface="Gill Sans Light"/>
              </a:rPr>
              <a:t>Neutrino-like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’’ constraints, m</a:t>
            </a:r>
            <a:r>
              <a:rPr lang="en-US" sz="2400" baseline="-25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a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&lt;(few) </a:t>
            </a:r>
            <a:r>
              <a:rPr lang="en-US" sz="2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eV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. Negligible for QCD </a:t>
            </a:r>
            <a:r>
              <a:rPr lang="en-US" sz="2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axion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with stellar bounds.</a:t>
            </a:r>
          </a:p>
        </p:txBody>
      </p:sp>
    </p:spTree>
    <p:extLst>
      <p:ext uri="{BB962C8B-B14F-4D97-AF65-F5344CB8AC3E}">
        <p14:creationId xmlns:p14="http://schemas.microsoft.com/office/powerpoint/2010/main" val="225887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ymm_no_back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142" y="913915"/>
            <a:ext cx="4285614" cy="286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948784" y="1727659"/>
            <a:ext cx="277367" cy="21898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C000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916734" y="3108784"/>
            <a:ext cx="2310657" cy="480346"/>
          </a:xfrm>
          <a:prstGeom prst="ellipse">
            <a:avLst/>
          </a:prstGeom>
          <a:noFill/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6696" y="99393"/>
            <a:ext cx="7774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Symmetry Breaking in Cosmology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9217" y="1038091"/>
            <a:ext cx="469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Temperature determines the PQ </a:t>
            </a:r>
            <a:r>
              <a:rPr lang="en-US" sz="2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vev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: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667" y="1707606"/>
            <a:ext cx="2451100" cy="3175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740" y="1499756"/>
            <a:ext cx="3505200" cy="7112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6" y="1713947"/>
            <a:ext cx="965200" cy="3048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43873" y="2258514"/>
            <a:ext cx="4801561" cy="461665"/>
            <a:chOff x="343873" y="2258514"/>
            <a:chExt cx="4801561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343873" y="2258514"/>
              <a:ext cx="2788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Gill Sans Light"/>
                  <a:cs typeface="Gill Sans Light"/>
                </a:rPr>
                <a:t>The </a:t>
              </a:r>
              <a:r>
                <a:rPr lang="en-US" sz="2400" dirty="0" err="1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Gill Sans Light"/>
                  <a:cs typeface="Gill Sans Light"/>
                </a:rPr>
                <a:t>axion</a:t>
              </a:r>
              <a:r>
                <a:rPr lang="en-US" sz="24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Gill Sans Light"/>
                  <a:cs typeface="Gill Sans Light"/>
                </a:rPr>
                <a:t> is born:</a:t>
              </a:r>
            </a:p>
          </p:txBody>
        </p:sp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2134" y="2381250"/>
              <a:ext cx="2273300" cy="31750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343873" y="2877951"/>
            <a:ext cx="8568214" cy="2123341"/>
            <a:chOff x="343873" y="2877951"/>
            <a:chExt cx="8568214" cy="2123341"/>
          </a:xfrm>
        </p:grpSpPr>
        <p:sp>
          <p:nvSpPr>
            <p:cNvPr id="26" name="TextBox 25"/>
            <p:cNvSpPr txBox="1"/>
            <p:nvPr/>
          </p:nvSpPr>
          <p:spPr>
            <a:xfrm>
              <a:off x="343873" y="2877951"/>
              <a:ext cx="52677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Crucial role is played by </a:t>
              </a:r>
              <a:r>
                <a:rPr lang="en-US" sz="240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Gill Sans Light"/>
                  <a:cs typeface="Gill Sans Light"/>
                </a:rPr>
                <a:t>inflation</a:t>
              </a:r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: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3873" y="4170295"/>
              <a:ext cx="85682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2B2C"/>
                  </a:solidFill>
                  <a:latin typeface="Gill Sans Light"/>
                  <a:cs typeface="Gill Sans Light"/>
                </a:rPr>
                <a:t>Before SSB</a:t>
              </a:r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 Phase transition relics: strings, DWs, </a:t>
              </a:r>
              <a:r>
                <a:rPr lang="en-US" sz="2400" dirty="0" err="1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miniclusters</a:t>
              </a:r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. </a:t>
              </a:r>
            </a:p>
            <a:p>
              <a:r>
                <a:rPr lang="en-US" sz="2400" dirty="0" smtClean="0">
                  <a:solidFill>
                    <a:srgbClr val="FF2B2C"/>
                  </a:solidFill>
                  <a:latin typeface="Gill Sans Light"/>
                  <a:cs typeface="Gill Sans Light"/>
                </a:rPr>
                <a:t>After SSB </a:t>
              </a:r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Cold condensate, no relics. </a:t>
              </a:r>
              <a:r>
                <a:rPr lang="en-US" sz="2400" dirty="0" err="1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Isocurvature</a:t>
              </a:r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 perturbations.</a:t>
              </a:r>
            </a:p>
          </p:txBody>
        </p:sp>
        <p:pic>
          <p:nvPicPr>
            <p:cNvPr id="28" name="Picture 27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967" y="3462182"/>
              <a:ext cx="3581400" cy="63500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3670582" y="3802481"/>
              <a:ext cx="28409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From r&lt;0.07, BICEP2 (2016)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8732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9368E-6 2.89218E-6 C 0.0158 0.0074 -0.00974 -0.00532 0.01128 0.00856 C 0.02257 0.01596 0.03404 0.02059 0.04481 0.02985 C 0.05089 0.0435 0.05662 0.05738 0.06391 0.07034 C 0.06739 0.08954 0.06443 0.08237 0.07034 0.0937 C 0.0726 0.10319 0.07312 0.11221 0.07677 0.12147 C 0.07868 0.13211 0.08094 0.1453 0.08476 0.15548 C 0.0858 0.15849 0.08806 0.16057 0.08945 0.16381 C 0.09657 0.18093 0.08893 0.16913 0.09587 0.17885 C 0.09761 0.18625 0.09796 0.19227 0.1023 0.19805 C 0.10352 0.20985 0.10369 0.22119 0.11029 0.22998 C 0.11377 0.24456 0.11081 0.23947 0.11672 0.24687 C 0.11776 0.25104 0.11741 0.25613 0.11985 0.2596 C 0.12436 0.26585 0.12957 0.27047 0.13426 0.27672 C 0.13478 0.2788 0.13496 0.28089 0.13583 0.28297 C 0.1393 0.29084 0.13895 0.28413 0.13895 0.28945 L 0.12141 0.26168 L 0.13739 0.28528 " pathEditMode="relative" ptsTypes="fffffffffffffff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1" y="843108"/>
            <a:ext cx="8564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Axion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acquires mass*, evolves according to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Gill Sans Light"/>
                <a:cs typeface="Gill Sans Light"/>
              </a:rPr>
              <a:t>Klein-Gordon</a:t>
            </a:r>
            <a:r>
              <a:rPr lang="en-US" sz="2400" dirty="0" smtClean="0">
                <a:solidFill>
                  <a:schemeClr val="bg1"/>
                </a:solidFill>
                <a:latin typeface="Gill Sans Light"/>
                <a:cs typeface="Gill Sans Light"/>
              </a:rPr>
              <a:t>: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625" y="1317182"/>
            <a:ext cx="4000500" cy="546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16783" y="4677108"/>
            <a:ext cx="4504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(* I am ignoring T-dependence and </a:t>
            </a:r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anharmonicities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)</a:t>
            </a:r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39" y="1943693"/>
            <a:ext cx="1701800" cy="3937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4789" y="2354131"/>
            <a:ext cx="3498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Axion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is “frozen” by Hubble friction term. </a:t>
            </a:r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89" y="3191941"/>
            <a:ext cx="2755900" cy="3937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89" y="3575172"/>
            <a:ext cx="2273300" cy="3937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7201" y="3963699"/>
            <a:ext cx="463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ill Sans Light"/>
                <a:cs typeface="Gill Sans Light"/>
              </a:rPr>
              <a:t>Light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ill Sans Light"/>
                <a:cs typeface="Gill Sans Light"/>
              </a:rPr>
              <a:t>axions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ill Sans Light"/>
                <a:cs typeface="Gill Sans Light"/>
              </a:rPr>
              <a:t> can be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ill Sans Light"/>
                <a:cs typeface="Gill Sans Light"/>
              </a:rPr>
              <a:t>inflatons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ill Sans Light"/>
                <a:cs typeface="Gill Sans Light"/>
              </a:rPr>
              <a:t>/DE. 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Problem is field range.</a:t>
            </a:r>
          </a:p>
        </p:txBody>
      </p:sp>
      <p:pic>
        <p:nvPicPr>
          <p:cNvPr id="26" name="Picture 25" descr="phi2_potenti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09" y="1957011"/>
            <a:ext cx="3496810" cy="2766312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5328367" y="2991799"/>
            <a:ext cx="277367" cy="21898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C000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5646006" y="2762165"/>
            <a:ext cx="402982" cy="607571"/>
          </a:xfrm>
          <a:prstGeom prst="straightConnector1">
            <a:avLst/>
          </a:prstGeom>
          <a:ln w="50800">
            <a:solidFill>
              <a:schemeClr val="accent5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887" y="2456652"/>
            <a:ext cx="338582" cy="2730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6696" y="99393"/>
            <a:ext cx="7774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Vacuum Realignment: Inflation and DE</a:t>
            </a:r>
          </a:p>
        </p:txBody>
      </p:sp>
    </p:spTree>
    <p:extLst>
      <p:ext uri="{BB962C8B-B14F-4D97-AF65-F5344CB8AC3E}">
        <p14:creationId xmlns:p14="http://schemas.microsoft.com/office/powerpoint/2010/main" val="3541970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1" y="843108"/>
            <a:ext cx="8564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Axion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acquires mass, evolves according to </a:t>
            </a:r>
            <a:r>
              <a:rPr lang="en-US" sz="2400" dirty="0" smtClean="0">
                <a:solidFill>
                  <a:srgbClr val="FF2B2C"/>
                </a:solidFill>
                <a:latin typeface="Gill Sans Light"/>
                <a:cs typeface="Gill Sans Light"/>
              </a:rPr>
              <a:t>Klein-Gordon</a:t>
            </a:r>
            <a:r>
              <a:rPr lang="en-US" sz="2400" dirty="0" smtClean="0">
                <a:solidFill>
                  <a:schemeClr val="bg1"/>
                </a:solidFill>
                <a:latin typeface="Gill Sans Light"/>
                <a:cs typeface="Gill Sans Light"/>
              </a:rPr>
              <a:t>: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625" y="1317182"/>
            <a:ext cx="4000500" cy="546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07116" y="4722464"/>
            <a:ext cx="7014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QCD </a:t>
            </a:r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axion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: </a:t>
            </a:r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Preskill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Wise &amp; </a:t>
            </a:r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Wilczek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; Abbott &amp; </a:t>
            </a:r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Sikivie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; Dine &amp; </a:t>
            </a:r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Fischler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(1983); also Turner (1983) </a:t>
            </a:r>
          </a:p>
        </p:txBody>
      </p:sp>
      <p:pic>
        <p:nvPicPr>
          <p:cNvPr id="10" name="Picture 9" descr="phi2_potenti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09" y="1935813"/>
            <a:ext cx="3496810" cy="276631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328367" y="2948515"/>
            <a:ext cx="277367" cy="21898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C000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614570" y="2543384"/>
            <a:ext cx="304797" cy="624120"/>
          </a:xfrm>
          <a:prstGeom prst="straightConnector1">
            <a:avLst/>
          </a:prstGeom>
          <a:ln w="50800">
            <a:solidFill>
              <a:schemeClr val="accent5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801" y="3163315"/>
            <a:ext cx="584200" cy="2794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728" y="1909107"/>
            <a:ext cx="1701800" cy="393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1" y="2315820"/>
            <a:ext cx="3703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Field oscillates &amp; damps.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WKB (or exact) 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</a:t>
            </a:r>
            <a:endParaRPr lang="en-US" sz="2400" dirty="0" smtClean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77" y="3163315"/>
            <a:ext cx="3314700" cy="520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3191" y="3727252"/>
            <a:ext cx="4327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E113FF"/>
                </a:solidFill>
                <a:latin typeface="Gill Sans Light"/>
                <a:cs typeface="Gill Sans Light"/>
              </a:rPr>
              <a:t>Osc</a:t>
            </a:r>
            <a:r>
              <a:rPr lang="en-US" sz="2400" dirty="0" smtClean="0">
                <a:solidFill>
                  <a:srgbClr val="E113FF"/>
                </a:solidFill>
                <a:latin typeface="Gill Sans Light"/>
                <a:cs typeface="Gill Sans Light"/>
              </a:rPr>
              <a:t>. </a:t>
            </a:r>
            <a:r>
              <a:rPr lang="en-US" sz="2400" dirty="0">
                <a:solidFill>
                  <a:srgbClr val="E113FF"/>
                </a:solidFill>
                <a:latin typeface="Gill Sans Light"/>
                <a:cs typeface="Gill Sans Light"/>
              </a:rPr>
              <a:t>s</a:t>
            </a:r>
            <a:r>
              <a:rPr lang="en-US" sz="2400" dirty="0" smtClean="0">
                <a:solidFill>
                  <a:srgbClr val="E113FF"/>
                </a:solidFill>
                <a:latin typeface="Gill Sans Light"/>
                <a:cs typeface="Gill Sans Light"/>
              </a:rPr>
              <a:t>calar ~ matter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(above the Jeans/ de Broglie scale)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6696" y="99393"/>
            <a:ext cx="828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Vacuum Realignment: Production of DM</a:t>
            </a:r>
          </a:p>
        </p:txBody>
      </p:sp>
    </p:spTree>
    <p:extLst>
      <p:ext uri="{BB962C8B-B14F-4D97-AF65-F5344CB8AC3E}">
        <p14:creationId xmlns:p14="http://schemas.microsoft.com/office/powerpoint/2010/main" val="245195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3 0.03841 C 0.00782 0.04466 0.00782 0.05114 0.00886 0.05762 C 0.01077 0.07011 0.01807 0.07705 0.02328 0.08723 C 0.02606 0.10227 0.03005 0.12472 0.03926 0.13628 C 0.04082 0.13814 0.0443 0.1423 0.04569 0.14485 C 0.04986 0.15179 0.0535 0.15942 0.05837 0.16613 C 0.05854 0.16683 0.06167 0.17793 0.06167 0.17886 C 0.06115 0.18325 0.05906 0.18719 0.05837 0.19158 C 0.05802 0.19274 0.05837 0.19436 0.05837 0.19575 C 0.06584 0.21032 0.05611 0.19274 0.06966 0.21079 C 0.07695 0.2205 0.08303 0.233 0.09033 0.24272 C 0.09432 0.24804 0.10006 0.25267 0.10475 0.25752 C 0.107 0.25984 0.10839 0.26423 0.11117 0.26609 C 0.11482 0.2684 0.12264 0.27071 0.12715 0.27233 C 0.12976 0.27164 0.13271 0.27187 0.13514 0.27025 C 0.13671 0.26886 0.13706 0.26585 0.13827 0.264 C 0.14175 0.25776 0.144 0.25359 0.14956 0.25105 C 0.15634 0.2374 0.15443 0.21912 0.16224 0.20847 C 0.16363 0.20223 0.16519 0.20014 0.16867 0.19575 C 0.15425 0.1895 0.14765 0.19228 0.13827 0.20431 C 0.13497 0.21727 0.12733 0.22976 0.1176 0.23416 C 0.11708 0.23624 0.11725 0.23901 0.11604 0.2404 C 0.11308 0.24295 0.10631 0.2448 0.10631 0.2448 C 0.10388 0.25382 0.10614 0.2522 0.09676 0.24896 C 0.09346 0.24781 0.0872 0.2448 0.0872 0.2448 C 0.08512 0.24179 0.08199 0.23971 0.08078 0.23624 C 0.0747 0.22027 0.08199 0.22536 0.07279 0.22143 C 0.06879 0.21588 0.07018 0.21865 0.0681 0.21287 C 0.06966 0.21056 0.07053 0.20685 0.07279 0.20639 C 0.08581 0.20315 0.08929 0.21102 0.09676 0.22143 C 0.09867 0.23485 0.09936 0.2404 0.10961 0.2448 C 0.11326 0.2441 0.11708 0.2441 0.12073 0.24272 C 0.12212 0.24202 0.12246 0.23925 0.12385 0.23832 C 0.12524 0.23693 0.12698 0.23693 0.12872 0.23624 C 0.13028 0.22907 0.13028 0.23184 0.13028 0.22768 C 0.1249 0.22837 0.11951 0.2286 0.1143 0.22976 C 0.10909 0.23069 0.10961 0.23022 0.10961 0.23416 " pathEditMode="relative" ptsTypes="fffffffffffffffffffffffff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696" y="99393"/>
            <a:ext cx="828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Vacuum Realignment: Production of DM</a:t>
            </a:r>
          </a:p>
        </p:txBody>
      </p:sp>
      <p:pic>
        <p:nvPicPr>
          <p:cNvPr id="4" name="Picture 3" descr="exact_backgrou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91" y="842743"/>
            <a:ext cx="3869102" cy="344611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114175" y="841126"/>
            <a:ext cx="3587003" cy="3537668"/>
            <a:chOff x="4428522" y="1957407"/>
            <a:chExt cx="4593218" cy="4544933"/>
          </a:xfrm>
        </p:grpSpPr>
        <p:pic>
          <p:nvPicPr>
            <p:cNvPr id="6" name="Picture 5" descr="alp_misalignment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867"/>
            <a:stretch/>
          </p:blipFill>
          <p:spPr>
            <a:xfrm>
              <a:off x="4428522" y="1957407"/>
              <a:ext cx="4593218" cy="4544933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5386971" y="3313932"/>
              <a:ext cx="3415998" cy="2189889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8331">
              <a:off x="5760536" y="4593744"/>
              <a:ext cx="2221344" cy="351282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5614569" y="2934730"/>
              <a:ext cx="304797" cy="408776"/>
            </a:xfrm>
            <a:prstGeom prst="straightConnector1">
              <a:avLst/>
            </a:prstGeom>
            <a:ln w="50800">
              <a:solidFill>
                <a:schemeClr val="accent6">
                  <a:lumMod val="60000"/>
                  <a:lumOff val="40000"/>
                </a:schemeClr>
              </a:solidFill>
              <a:tailEnd type="stealth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6190494" y="3343506"/>
              <a:ext cx="304797" cy="408776"/>
            </a:xfrm>
            <a:prstGeom prst="straightConnector1">
              <a:avLst/>
            </a:prstGeom>
            <a:ln w="50800">
              <a:solidFill>
                <a:schemeClr val="accent6">
                  <a:lumMod val="60000"/>
                  <a:lumOff val="40000"/>
                </a:schemeClr>
              </a:solidFill>
              <a:tailEnd type="stealth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7499386" y="4216138"/>
              <a:ext cx="304797" cy="408776"/>
            </a:xfrm>
            <a:prstGeom prst="straightConnector1">
              <a:avLst/>
            </a:prstGeom>
            <a:ln w="50800">
              <a:solidFill>
                <a:schemeClr val="accent6">
                  <a:lumMod val="60000"/>
                  <a:lumOff val="40000"/>
                </a:schemeClr>
              </a:solidFill>
              <a:tailEnd type="stealth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8050982" y="4537318"/>
              <a:ext cx="304797" cy="408776"/>
            </a:xfrm>
            <a:prstGeom prst="straightConnector1">
              <a:avLst/>
            </a:prstGeom>
            <a:ln w="50800">
              <a:solidFill>
                <a:schemeClr val="accent6">
                  <a:lumMod val="60000"/>
                  <a:lumOff val="40000"/>
                </a:schemeClr>
              </a:solidFill>
              <a:tailEnd type="stealth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22311" y="2608726"/>
              <a:ext cx="3415998" cy="2189889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1972364">
              <a:off x="6189023" y="3790628"/>
              <a:ext cx="1633109" cy="474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Gill Sans Light"/>
                  <a:cs typeface="Gill Sans Light"/>
                </a:rPr>
                <a:t>&gt;1% DM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40189" y="4232861"/>
            <a:ext cx="8504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Field range + mass 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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relic density.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34802" y="4232861"/>
            <a:ext cx="3980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Light </a:t>
            </a:r>
            <a:r>
              <a:rPr lang="en-US" sz="2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axions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 </a:t>
            </a:r>
            <a:r>
              <a:rPr lang="en-US" sz="2400" dirty="0" err="1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f</a:t>
            </a:r>
            <a:r>
              <a:rPr lang="en-US" sz="2400" baseline="-25000" dirty="0" err="1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a</a:t>
            </a:r>
            <a:r>
              <a:rPr lang="en-US" sz="2400" dirty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~ M</a:t>
            </a:r>
            <a:r>
              <a:rPr lang="en-US" sz="2400" baseline="-25000" dirty="0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GUT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 –</a:t>
            </a:r>
            <a:r>
              <a:rPr lang="en-US" sz="2400" dirty="0" err="1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M</a:t>
            </a:r>
            <a:r>
              <a:rPr lang="en-US" sz="2400" baseline="-25000" dirty="0" err="1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pl</a:t>
            </a:r>
            <a:endParaRPr lang="en-US" sz="2400" baseline="-25000" dirty="0" smtClean="0">
              <a:solidFill>
                <a:srgbClr val="FFFFFF"/>
              </a:solidFill>
              <a:latin typeface="Gill Sans Light"/>
              <a:cs typeface="Gill Sans Light"/>
              <a:sym typeface="Wingdings"/>
            </a:endParaRPr>
          </a:p>
          <a:p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Anthropic bound m</a:t>
            </a:r>
            <a:r>
              <a:rPr lang="en-US" sz="2400" baseline="-25000" dirty="0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a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~10</a:t>
            </a:r>
            <a:r>
              <a:rPr lang="en-US" sz="2400" baseline="30000" dirty="0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-18 </a:t>
            </a:r>
            <a:r>
              <a:rPr lang="en-US" sz="2400" dirty="0" err="1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eV</a:t>
            </a:r>
            <a:endParaRPr lang="en-US" sz="2400" dirty="0" smtClean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264515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696" y="99393"/>
            <a:ext cx="828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When </a:t>
            </a:r>
            <a:r>
              <a:rPr lang="en-US" sz="40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Axions</a:t>
            </a:r>
            <a:r>
              <a:rPr lang="en-US"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Aren’t CDM</a:t>
            </a:r>
            <a:endParaRPr lang="en-US" sz="4000" baseline="-25000" dirty="0" smtClean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207" y="829755"/>
            <a:ext cx="848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Basic QM: </a:t>
            </a:r>
            <a:r>
              <a:rPr lang="en-US" sz="2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axion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field is coherent below the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Gill Sans Light"/>
                <a:cs typeface="Gill Sans Light"/>
              </a:rPr>
              <a:t>de Broglie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wavelength.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Origin: </a:t>
            </a:r>
            <a:r>
              <a:rPr lang="en-US" sz="2400" dirty="0" smtClean="0">
                <a:solidFill>
                  <a:srgbClr val="FF2B2C"/>
                </a:solidFill>
                <a:latin typeface="Gill Sans Light"/>
                <a:cs typeface="Gill Sans Light"/>
              </a:rPr>
              <a:t>gradient energy 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in the Klein-Gordon eq. 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 pressure.</a:t>
            </a:r>
            <a:endParaRPr lang="en-US" sz="2400" dirty="0" smtClean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207" y="2787399"/>
            <a:ext cx="4026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Cosmology: structure formation, and “</a:t>
            </a:r>
            <a:r>
              <a:rPr lang="en-US" sz="2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axion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stars”.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Non-</a:t>
            </a:r>
            <a:r>
              <a:rPr lang="en-US" sz="2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rel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: Schrodinger-Poisson.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Linear </a:t>
            </a:r>
            <a:r>
              <a:rPr lang="en-US" sz="2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perts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: sound speed. </a:t>
            </a:r>
            <a:endParaRPr lang="en-US" sz="2400" dirty="0" smtClean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91207" y="1685943"/>
            <a:ext cx="8632236" cy="830997"/>
            <a:chOff x="291207" y="1449903"/>
            <a:chExt cx="8632236" cy="830997"/>
          </a:xfrm>
        </p:grpSpPr>
        <p:sp>
          <p:nvSpPr>
            <p:cNvPr id="5" name="TextBox 4"/>
            <p:cNvSpPr txBox="1"/>
            <p:nvPr/>
          </p:nvSpPr>
          <p:spPr>
            <a:xfrm>
              <a:off x="291207" y="1449903"/>
              <a:ext cx="25511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DM searches and coherence effects:</a:t>
              </a:r>
              <a:endParaRPr lang="en-US" sz="2400" dirty="0" smtClean="0">
                <a:solidFill>
                  <a:srgbClr val="FFFFFF"/>
                </a:solidFill>
                <a:latin typeface="Gill Sans Light"/>
                <a:cs typeface="Gill Sans Light"/>
              </a:endParaRPr>
            </a:p>
          </p:txBody>
        </p:sp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1220" y="1498926"/>
              <a:ext cx="2654300" cy="7112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630535" y="1449903"/>
              <a:ext cx="32929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Velocity ~ 200 km s</a:t>
              </a:r>
              <a:r>
                <a:rPr lang="en-US" sz="2400" baseline="300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-1</a:t>
              </a:r>
            </a:p>
            <a:p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“</a:t>
              </a:r>
              <a:r>
                <a:rPr lang="en-US" sz="2400" dirty="0" err="1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axion</a:t>
              </a:r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 wind” from grads.</a:t>
              </a:r>
              <a:endParaRPr lang="en-US" sz="2400" dirty="0" smtClean="0">
                <a:solidFill>
                  <a:srgbClr val="FFFFFF"/>
                </a:solidFill>
                <a:latin typeface="Gill Sans Light"/>
                <a:cs typeface="Gill Sans Ligh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76696" y="4485535"/>
            <a:ext cx="4026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Gill Sans Light"/>
                <a:cs typeface="Gill Sans Light"/>
              </a:rPr>
              <a:t>Sims: see talk by Jens Niemeyer</a:t>
            </a:r>
            <a:endParaRPr lang="en-US" sz="2400" dirty="0" smtClean="0">
              <a:solidFill>
                <a:schemeClr val="accent5">
                  <a:lumMod val="60000"/>
                  <a:lumOff val="40000"/>
                </a:schemeClr>
              </a:solidFill>
              <a:latin typeface="Gill Sans Light"/>
              <a:cs typeface="Gill Sans Light"/>
            </a:endParaRPr>
          </a:p>
        </p:txBody>
      </p:sp>
      <p:pic>
        <p:nvPicPr>
          <p:cNvPr id="13" name="Picture 12" descr="schive_soliton_collision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4" t="49371"/>
          <a:stretch/>
        </p:blipFill>
        <p:spPr>
          <a:xfrm>
            <a:off x="4629395" y="2597702"/>
            <a:ext cx="2405951" cy="24442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21018" y="4716368"/>
            <a:ext cx="2098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Fig: </a:t>
            </a:r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Schive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et al (2014)</a:t>
            </a:r>
            <a:endParaRPr lang="en-US" sz="1400" dirty="0" smtClean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644878" y="2633510"/>
            <a:ext cx="3223369" cy="1390250"/>
            <a:chOff x="5644878" y="2633510"/>
            <a:chExt cx="3223369" cy="1390250"/>
          </a:xfrm>
        </p:grpSpPr>
        <p:sp>
          <p:nvSpPr>
            <p:cNvPr id="15" name="Oval 14"/>
            <p:cNvSpPr/>
            <p:nvPr/>
          </p:nvSpPr>
          <p:spPr>
            <a:xfrm>
              <a:off x="5644878" y="3641615"/>
              <a:ext cx="438305" cy="382145"/>
            </a:xfrm>
            <a:prstGeom prst="ellipse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083183" y="3119642"/>
              <a:ext cx="438305" cy="382145"/>
            </a:xfrm>
            <a:prstGeom prst="ellipse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18468" y="2633510"/>
              <a:ext cx="14497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Gill Sans Light"/>
                  <a:cs typeface="Gill Sans Light"/>
                </a:rPr>
                <a:t>Axion</a:t>
              </a:r>
              <a:r>
                <a:rPr lang="en-US" sz="14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Gill Sans Light"/>
                  <a:cs typeface="Gill Sans Light"/>
                </a:rPr>
                <a:t> star/</a:t>
              </a:r>
              <a:r>
                <a:rPr lang="en-US" sz="1400" dirty="0" err="1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Gill Sans Light"/>
                  <a:cs typeface="Gill Sans Light"/>
                </a:rPr>
                <a:t>soliton</a:t>
              </a:r>
              <a:r>
                <a:rPr lang="en-US" sz="14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Gill Sans Light"/>
                  <a:cs typeface="Gill Sans Light"/>
                </a:rPr>
                <a:t>.</a:t>
              </a:r>
              <a:endParaRPr lang="en-US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18468" y="3009186"/>
              <a:ext cx="14497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Gill Sans Light"/>
                  <a:cs typeface="Gill Sans Light"/>
                </a:rPr>
                <a:t>Quasi-particles/coherence length</a:t>
              </a:r>
              <a:r>
                <a:rPr lang="en-US" sz="14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Gill Sans Light"/>
                  <a:cs typeface="Gill Sans Light"/>
                </a:rPr>
                <a:t>.</a:t>
              </a:r>
              <a:endParaRPr lang="en-US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ill Sans Light"/>
                <a:cs typeface="Gill Sans Light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418468" y="3629635"/>
            <a:ext cx="15049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ULAs: coherence time ~10</a:t>
            </a:r>
            <a:r>
              <a:rPr lang="en-US" sz="1400" baseline="30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6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years.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Length ~ </a:t>
            </a:r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kpc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.</a:t>
            </a:r>
            <a:endParaRPr lang="en-US" sz="1400" dirty="0" smtClean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444213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696" y="99393"/>
            <a:ext cx="828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QCD </a:t>
            </a:r>
            <a:r>
              <a:rPr lang="en-US" sz="40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Axion</a:t>
            </a:r>
            <a:r>
              <a:rPr lang="en-US"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DM: low </a:t>
            </a:r>
            <a:r>
              <a:rPr lang="en-US" sz="40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f</a:t>
            </a:r>
            <a:r>
              <a:rPr lang="en-US" sz="4000" baseline="-250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a</a:t>
            </a:r>
            <a:r>
              <a:rPr lang="en-US"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, high H</a:t>
            </a:r>
            <a:r>
              <a:rPr lang="en-US" sz="4000" baseline="-25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696" y="740429"/>
            <a:ext cx="8658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When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Gill Sans Light"/>
                <a:cs typeface="Gill Sans Light"/>
              </a:rPr>
              <a:t>SSB occurs after inflation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Gill Sans Light"/>
                <a:cs typeface="Gill Sans Light"/>
              </a:rPr>
              <a:t>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Gill Sans Light"/>
                <a:cs typeface="Gill Sans Light"/>
                <a:sym typeface="Wingdings"/>
              </a:rPr>
              <a:t> bound on mass 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from </a:t>
            </a:r>
            <a:r>
              <a:rPr lang="en-US" sz="2400" dirty="0" smtClean="0">
                <a:solidFill>
                  <a:srgbClr val="FFFFFF"/>
                </a:solidFill>
                <a:latin typeface="Symbol" charset="2"/>
                <a:cs typeface="Symbol" charset="2"/>
                <a:sym typeface="Wingdings"/>
              </a:rPr>
              <a:t>W</a:t>
            </a:r>
            <a:r>
              <a:rPr lang="en-US" sz="2400" baseline="-25000" dirty="0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a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h</a:t>
            </a:r>
            <a:r>
              <a:rPr lang="en-US" sz="2400" baseline="30000" dirty="0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2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=0.12</a:t>
            </a:r>
            <a:endParaRPr lang="en-US" sz="2400" dirty="0" smtClean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87738" y="1181662"/>
            <a:ext cx="4185479" cy="3695243"/>
            <a:chOff x="187738" y="1181662"/>
            <a:chExt cx="4185479" cy="3695243"/>
          </a:xfrm>
        </p:grpSpPr>
        <p:sp>
          <p:nvSpPr>
            <p:cNvPr id="7" name="TextBox 6"/>
            <p:cNvSpPr txBox="1"/>
            <p:nvPr/>
          </p:nvSpPr>
          <p:spPr>
            <a:xfrm>
              <a:off x="187738" y="1181662"/>
              <a:ext cx="4185479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Gill Sans Light"/>
                  <a:cs typeface="Gill Sans Light"/>
                </a:rPr>
                <a:t>Anharmonicities</a:t>
              </a:r>
              <a:r>
                <a:rPr lang="en-US" sz="2400" dirty="0">
                  <a:solidFill>
                    <a:srgbClr val="FFFFFF"/>
                  </a:solidFill>
                  <a:latin typeface="Gill Sans Light"/>
                  <a:cs typeface="Gill Sans Light"/>
                </a:rPr>
                <a:t> in </a:t>
              </a:r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V (fit):</a:t>
              </a:r>
              <a:endParaRPr lang="en-US" sz="2400" dirty="0">
                <a:solidFill>
                  <a:srgbClr val="FFFFFF"/>
                </a:solidFill>
                <a:latin typeface="Gill Sans Light"/>
                <a:cs typeface="Gill Sans Light"/>
              </a:endParaRPr>
            </a:p>
            <a:p>
              <a:endParaRPr lang="en-US" sz="2400" dirty="0" smtClean="0">
                <a:solidFill>
                  <a:srgbClr val="FFFFFF"/>
                </a:solidFill>
                <a:latin typeface="Gill Sans Light"/>
                <a:cs typeface="Gill Sans Light"/>
              </a:endParaRPr>
            </a:p>
            <a:p>
              <a:r>
                <a:rPr lang="en-US" sz="2400" dirty="0" smtClean="0">
                  <a:solidFill>
                    <a:srgbClr val="FF9E40"/>
                  </a:solidFill>
                  <a:latin typeface="Gill Sans Light"/>
                  <a:cs typeface="Gill Sans Light"/>
                </a:rPr>
                <a:t>Average </a:t>
              </a:r>
              <a:r>
                <a:rPr lang="en-US" sz="2400" dirty="0" smtClean="0">
                  <a:solidFill>
                    <a:srgbClr val="FF9E40"/>
                  </a:solidFill>
                  <a:latin typeface="Symbol" charset="2"/>
                  <a:cs typeface="Symbol" charset="2"/>
                </a:rPr>
                <a:t>q</a:t>
              </a:r>
              <a:r>
                <a:rPr lang="en-US" sz="2400" dirty="0" smtClean="0">
                  <a:solidFill>
                    <a:srgbClr val="FF9E40"/>
                  </a:solidFill>
                  <a:latin typeface="Gill Sans Light"/>
                  <a:cs typeface="Gill Sans Light"/>
                </a:rPr>
                <a:t> </a:t>
              </a:r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fixed (many volumes):</a:t>
              </a:r>
            </a:p>
            <a:p>
              <a:endParaRPr lang="en-US" sz="2400" dirty="0" smtClean="0">
                <a:solidFill>
                  <a:srgbClr val="FFFFFF"/>
                </a:solidFill>
                <a:latin typeface="Gill Sans Light"/>
                <a:cs typeface="Gill Sans Light"/>
              </a:endParaRPr>
            </a:p>
            <a:p>
              <a:r>
                <a:rPr lang="en-US" sz="2400" dirty="0" smtClean="0">
                  <a:solidFill>
                    <a:srgbClr val="FF9E40"/>
                  </a:solidFill>
                  <a:latin typeface="Gill Sans Light"/>
                  <a:cs typeface="Gill Sans Light"/>
                </a:rPr>
                <a:t>T</a:t>
              </a:r>
              <a:r>
                <a:rPr lang="en-US" sz="2400" dirty="0">
                  <a:solidFill>
                    <a:srgbClr val="FF9E40"/>
                  </a:solidFill>
                  <a:latin typeface="Gill Sans Light"/>
                  <a:cs typeface="Gill Sans Light"/>
                </a:rPr>
                <a:t>-evolution </a:t>
              </a:r>
              <a:r>
                <a:rPr lang="en-US" sz="2400" dirty="0">
                  <a:solidFill>
                    <a:srgbClr val="FFFFFF"/>
                  </a:solidFill>
                  <a:latin typeface="Gill Sans Light"/>
                  <a:cs typeface="Gill Sans Light"/>
                </a:rPr>
                <a:t>of  </a:t>
              </a:r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m</a:t>
              </a:r>
              <a:r>
                <a:rPr lang="en-US" sz="2400" baseline="-250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a</a:t>
              </a:r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 (QCD):</a:t>
              </a:r>
              <a:endParaRPr lang="en-US" sz="2400" dirty="0">
                <a:solidFill>
                  <a:srgbClr val="FFFFFF"/>
                </a:solidFill>
                <a:latin typeface="Gill Sans Light"/>
                <a:cs typeface="Gill Sans Light"/>
              </a:endParaRPr>
            </a:p>
            <a:p>
              <a:endParaRPr lang="en-US" sz="2400" dirty="0" smtClean="0">
                <a:solidFill>
                  <a:srgbClr val="FFFFFF"/>
                </a:solidFill>
                <a:latin typeface="Gill Sans Light"/>
                <a:cs typeface="Gill Sans Light"/>
              </a:endParaRPr>
            </a:p>
            <a:p>
              <a:r>
                <a:rPr lang="en-US" sz="2400" dirty="0" smtClean="0">
                  <a:solidFill>
                    <a:srgbClr val="FF9E40"/>
                  </a:solidFill>
                  <a:latin typeface="Gill Sans Light"/>
                  <a:cs typeface="Gill Sans Light"/>
                </a:rPr>
                <a:t>Thermal history </a:t>
              </a:r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(up to </a:t>
              </a:r>
              <a:r>
                <a:rPr lang="en-US" sz="2400" dirty="0" err="1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TeV</a:t>
              </a:r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):</a:t>
              </a:r>
              <a:endParaRPr lang="en-US" sz="2400" dirty="0">
                <a:solidFill>
                  <a:srgbClr val="FFFFFF"/>
                </a:solidFill>
                <a:latin typeface="Gill Sans Light"/>
                <a:cs typeface="Gill Sans Light"/>
              </a:endParaRPr>
            </a:p>
            <a:p>
              <a:endParaRPr lang="en-US" sz="2400" dirty="0" smtClean="0">
                <a:solidFill>
                  <a:srgbClr val="FFFFFF"/>
                </a:solidFill>
                <a:latin typeface="Gill Sans Light"/>
                <a:cs typeface="Gill Sans Light"/>
              </a:endParaRPr>
            </a:p>
            <a:p>
              <a:r>
                <a:rPr lang="en-US" sz="24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Gill Sans Light"/>
                  <a:cs typeface="Gill Sans Light"/>
                </a:rPr>
                <a:t>Decays</a:t>
              </a:r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 of defects (N</a:t>
              </a:r>
              <a:r>
                <a:rPr lang="en-US" sz="2400" baseline="-250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DW</a:t>
              </a:r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=1):</a:t>
              </a:r>
            </a:p>
          </p:txBody>
        </p:sp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22" y="3113915"/>
              <a:ext cx="3022600" cy="330200"/>
            </a:xfrm>
            <a:prstGeom prst="rect">
              <a:avLst/>
            </a:prstGeom>
          </p:spPr>
        </p:pic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04" y="3848417"/>
              <a:ext cx="1892300" cy="355600"/>
            </a:xfrm>
            <a:prstGeom prst="rect">
              <a:avLst/>
            </a:prstGeom>
          </p:spPr>
        </p:pic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22" y="1634651"/>
              <a:ext cx="2044700" cy="317500"/>
            </a:xfrm>
            <a:prstGeom prst="rect">
              <a:avLst/>
            </a:prstGeom>
          </p:spPr>
        </p:pic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04" y="4559405"/>
              <a:ext cx="2133600" cy="3175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149822" y="3869345"/>
              <a:ext cx="2098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Wantz</a:t>
              </a:r>
              <a:r>
                <a:rPr lang="en-US" sz="1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 &amp; </a:t>
              </a:r>
              <a:r>
                <a:rPr lang="en-US" sz="1400" dirty="0" err="1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Shellard</a:t>
              </a:r>
              <a:r>
                <a:rPr lang="en-US" sz="1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 (2009)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85330" y="1644374"/>
              <a:ext cx="2098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Lyth</a:t>
              </a:r>
              <a:r>
                <a:rPr lang="en-US" sz="1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 (1992)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38784" y="4554154"/>
              <a:ext cx="2098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Kawasaki et al (2015)</a:t>
              </a:r>
            </a:p>
          </p:txBody>
        </p:sp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304" y="2339383"/>
              <a:ext cx="2171700" cy="35560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4143032" y="1268526"/>
            <a:ext cx="4850506" cy="3716911"/>
            <a:chOff x="4143032" y="1268526"/>
            <a:chExt cx="4850506" cy="3716911"/>
          </a:xfrm>
        </p:grpSpPr>
        <p:pic>
          <p:nvPicPr>
            <p:cNvPr id="5" name="Picture 4" descr="relic_contour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3218" y="1268526"/>
              <a:ext cx="4370284" cy="3374523"/>
            </a:xfrm>
            <a:prstGeom prst="rect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143032" y="4677660"/>
              <a:ext cx="4850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Dashed: c=a=1; Solid: c=2.1, a=2.48; </a:t>
              </a:r>
              <a:r>
                <a:rPr lang="en-US" sz="1400" dirty="0" err="1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Borsanyi</a:t>
              </a:r>
              <a:r>
                <a:rPr lang="en-US" sz="1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 et al Lattice n=3.34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69094" y="1587679"/>
              <a:ext cx="2098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Gill Sans Light"/>
                  <a:cs typeface="Gill Sans Light"/>
                </a:rPr>
                <a:t>Tensor r&lt;0.07 </a:t>
              </a:r>
              <a:r>
                <a:rPr lang="en-US" sz="1400" dirty="0" smtClean="0">
                  <a:solidFill>
                    <a:schemeClr val="bg1"/>
                  </a:solidFill>
                  <a:latin typeface="Gill Sans Light"/>
                  <a:cs typeface="Gill Sans Light"/>
                  <a:sym typeface="Wingdings"/>
                </a:rPr>
                <a:t> SSB before inflation</a:t>
              </a:r>
              <a:endParaRPr lang="en-US" sz="1400" dirty="0" smtClean="0">
                <a:solidFill>
                  <a:schemeClr val="bg1"/>
                </a:solidFill>
                <a:latin typeface="Gill Sans Light"/>
                <a:cs typeface="Gill Sans Light"/>
              </a:endParaRPr>
            </a:p>
          </p:txBody>
        </p:sp>
      </p:grp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04" y="3387420"/>
            <a:ext cx="21717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8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696" y="99393"/>
            <a:ext cx="828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Crucial Epochs and Energies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5044" y="795165"/>
            <a:ext cx="8536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ill Sans Light"/>
                <a:cs typeface="Gill Sans Light"/>
              </a:rPr>
              <a:t>SSB. Thermal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. Compare </a:t>
            </a:r>
            <a:r>
              <a:rPr lang="en-US" sz="2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f</a:t>
            </a:r>
            <a:r>
              <a:rPr lang="en-US" sz="2400" baseline="-250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a</a:t>
            </a:r>
            <a:r>
              <a:rPr lang="en-US" sz="2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~T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. Early Universe. Before or after inflation?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855" y="1422411"/>
            <a:ext cx="3390900" cy="35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9304" y="1822185"/>
            <a:ext cx="415234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QCD: from black hole spins.</a:t>
            </a:r>
          </a:p>
          <a:p>
            <a:pPr algn="r"/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String theory: WGC &amp; GUTs.</a:t>
            </a:r>
          </a:p>
          <a:p>
            <a:pPr algn="r"/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SSB must be before inflation.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870" y="1822185"/>
            <a:ext cx="4318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QCD: from stellar cooling.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String theory: LVS.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SSB is model dependent.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68261" y="472660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870" y="3034637"/>
            <a:ext cx="8669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ill Sans Light"/>
                <a:cs typeface="Gill Sans Light"/>
              </a:rPr>
              <a:t>Oscillations. Non-thermal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. Compare </a:t>
            </a:r>
            <a:r>
              <a:rPr lang="en-US" sz="2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m</a:t>
            </a:r>
            <a:r>
              <a:rPr lang="en-US" sz="2400" baseline="-250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a</a:t>
            </a:r>
            <a:r>
              <a:rPr lang="en-US" sz="2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~H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. Relic abundance. Late time.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7388086" y="3608751"/>
            <a:ext cx="1501914" cy="1238221"/>
            <a:chOff x="7388086" y="3608751"/>
            <a:chExt cx="1501914" cy="1238221"/>
          </a:xfrm>
        </p:grpSpPr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782" y="3608751"/>
              <a:ext cx="1143000" cy="2794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388086" y="4015975"/>
              <a:ext cx="1501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Today </a:t>
              </a:r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  <a:sym typeface="Wingdings"/>
                </a:rPr>
                <a:t> </a:t>
              </a:r>
              <a:r>
                <a:rPr lang="en-US" sz="2400" dirty="0" err="1" smtClean="0">
                  <a:solidFill>
                    <a:srgbClr val="FFFFFF"/>
                  </a:solidFill>
                  <a:latin typeface="Gill Sans Light"/>
                  <a:cs typeface="Gill Sans Light"/>
                  <a:sym typeface="Wingdings"/>
                </a:rPr>
                <a:t>axion</a:t>
              </a:r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  <a:sym typeface="Wingdings"/>
                </a:rPr>
                <a:t> DE</a:t>
              </a:r>
              <a:endParaRPr lang="en-US" sz="2400" dirty="0" smtClean="0">
                <a:solidFill>
                  <a:srgbClr val="FFFFFF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645886" y="3624488"/>
            <a:ext cx="1546087" cy="1248439"/>
            <a:chOff x="5543826" y="3624488"/>
            <a:chExt cx="1546087" cy="1248439"/>
          </a:xfrm>
        </p:grpSpPr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891" y="3624488"/>
              <a:ext cx="1143000" cy="2794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543826" y="4041930"/>
              <a:ext cx="15460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Equality </a:t>
              </a:r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  <a:sym typeface="Wingdings"/>
                </a:rPr>
                <a:t> </a:t>
              </a:r>
              <a:r>
                <a:rPr lang="en-US" sz="2400" dirty="0" err="1" smtClean="0">
                  <a:solidFill>
                    <a:srgbClr val="FFFFFF"/>
                  </a:solidFill>
                  <a:latin typeface="Gill Sans Light"/>
                  <a:cs typeface="Gill Sans Light"/>
                  <a:sym typeface="Wingdings"/>
                </a:rPr>
                <a:t>axion</a:t>
              </a:r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  <a:sym typeface="Wingdings"/>
                </a:rPr>
                <a:t> DM</a:t>
              </a:r>
              <a:endParaRPr lang="en-US" sz="2400" dirty="0" smtClean="0">
                <a:solidFill>
                  <a:srgbClr val="FFFFFF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709891" y="3602402"/>
            <a:ext cx="1913598" cy="1270525"/>
            <a:chOff x="3619171" y="3602402"/>
            <a:chExt cx="1913598" cy="1270525"/>
          </a:xfrm>
        </p:grpSpPr>
        <p:pic>
          <p:nvPicPr>
            <p:cNvPr id="20" name="Picture 19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4465" y="3602402"/>
              <a:ext cx="1143000" cy="2921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619171" y="4041930"/>
              <a:ext cx="19135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Linear scales </a:t>
              </a:r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  <a:sym typeface="Wingdings"/>
                </a:rPr>
                <a:t> precision.</a:t>
              </a:r>
              <a:endParaRPr lang="en-US" sz="2400" dirty="0" smtClean="0">
                <a:solidFill>
                  <a:srgbClr val="FFFFFF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864439" y="3648230"/>
            <a:ext cx="1940026" cy="1224697"/>
            <a:chOff x="1864439" y="3648230"/>
            <a:chExt cx="1940026" cy="1224697"/>
          </a:xfrm>
        </p:grpSpPr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2305" y="3648230"/>
              <a:ext cx="1143000" cy="2794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864439" y="4041930"/>
              <a:ext cx="19400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BBN </a:t>
              </a:r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  <a:sym typeface="Wingdings"/>
                </a:rPr>
                <a:t> define ULAs.</a:t>
              </a:r>
              <a:endParaRPr lang="en-US" sz="2400" dirty="0" smtClean="0">
                <a:solidFill>
                  <a:srgbClr val="FFFFFF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31301" y="3641880"/>
            <a:ext cx="1479826" cy="861715"/>
            <a:chOff x="331301" y="3641880"/>
            <a:chExt cx="1479826" cy="861715"/>
          </a:xfrm>
        </p:grpSpPr>
        <p:pic>
          <p:nvPicPr>
            <p:cNvPr id="19" name="Picture 18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" y="3641880"/>
              <a:ext cx="1193800" cy="2921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31301" y="4041930"/>
              <a:ext cx="1479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Inflation.</a:t>
              </a: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2595216" y="1289959"/>
            <a:ext cx="3666435" cy="565355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76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sPl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0"/>
            <a:ext cx="6407498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10352" y="3248231"/>
            <a:ext cx="1618358" cy="6181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Gill Sans Light"/>
                <a:cs typeface="Gill Sans Light"/>
              </a:rPr>
              <a:t>QCD </a:t>
            </a:r>
            <a:r>
              <a:rPr lang="en-US" sz="1400" dirty="0" err="1" smtClean="0">
                <a:solidFill>
                  <a:schemeClr val="bg1"/>
                </a:solidFill>
                <a:latin typeface="Gill Sans Light"/>
                <a:cs typeface="Gill Sans Light"/>
              </a:rPr>
              <a:t>axion</a:t>
            </a:r>
            <a:r>
              <a:rPr lang="en-US" sz="1400" dirty="0" smtClean="0">
                <a:solidFill>
                  <a:schemeClr val="bg1"/>
                </a:solidFill>
                <a:latin typeface="Gill Sans Light"/>
                <a:cs typeface="Gill Sans Light"/>
              </a:rPr>
              <a:t>: the edge of discovery?</a:t>
            </a:r>
            <a:endParaRPr lang="en-US" sz="1400" dirty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259095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ucl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440" y="254086"/>
            <a:ext cx="3753419" cy="45916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336" y="1786279"/>
            <a:ext cx="49465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Constraints on </a:t>
            </a:r>
            <a:r>
              <a:rPr lang="en-US" sz="4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Axions</a:t>
            </a:r>
            <a:endParaRPr lang="en-US" sz="4400" dirty="0" smtClean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589369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696" y="99393"/>
            <a:ext cx="828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Axion</a:t>
            </a:r>
            <a:r>
              <a:rPr lang="en-US"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-Photon Conversion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696" y="992422"/>
            <a:ext cx="431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Magnetic field, </a:t>
            </a:r>
            <a:r>
              <a:rPr lang="en-US" sz="2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Primakoff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process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.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Mainstay of many </a:t>
            </a:r>
            <a:r>
              <a:rPr lang="en-US" sz="2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axion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searches.</a:t>
            </a:r>
            <a:endParaRPr lang="en-US" sz="2400" dirty="0" smtClean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pic>
        <p:nvPicPr>
          <p:cNvPr id="6" name="Picture 5" descr="primakof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0" y="1823419"/>
            <a:ext cx="3871374" cy="2435086"/>
          </a:xfrm>
          <a:prstGeom prst="rect">
            <a:avLst/>
          </a:prstGeom>
        </p:spPr>
      </p:pic>
      <p:pic>
        <p:nvPicPr>
          <p:cNvPr id="7" name="Picture 6" descr="gagamma_review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304" y="1025548"/>
            <a:ext cx="4064000" cy="3433256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872369" y="4484415"/>
            <a:ext cx="2840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From </a:t>
            </a:r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Carosi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et al (2013)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24769" y="386511"/>
            <a:ext cx="2840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Sikivie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(1983); van Bibber et al (1987)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6575" y="4227971"/>
            <a:ext cx="4026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Gill Sans Light"/>
                <a:cs typeface="Gill Sans Light"/>
              </a:rPr>
              <a:t>GAMBIT update: see talk by Sebastian Hoof</a:t>
            </a:r>
            <a:endParaRPr lang="en-US" sz="2400" dirty="0" smtClean="0">
              <a:solidFill>
                <a:schemeClr val="accent5">
                  <a:lumMod val="60000"/>
                  <a:lumOff val="40000"/>
                </a:schemeClr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187131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696" y="99393"/>
            <a:ext cx="828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Decays of Heavy </a:t>
            </a:r>
            <a:r>
              <a:rPr lang="en-US" sz="40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Axions</a:t>
            </a:r>
            <a:endParaRPr lang="en-US" sz="4000" dirty="0" smtClean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203" y="852237"/>
            <a:ext cx="3877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Lifetime for decay to photons:</a:t>
            </a:r>
            <a:endParaRPr lang="en-US" sz="2400" dirty="0" smtClean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6" y="1504975"/>
            <a:ext cx="4445000" cy="660400"/>
          </a:xfrm>
          <a:prstGeom prst="rect">
            <a:avLst/>
          </a:prstGeom>
        </p:spPr>
      </p:pic>
      <p:pic>
        <p:nvPicPr>
          <p:cNvPr id="5" name="Picture 4" descr="axion_decay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966601"/>
            <a:ext cx="4080751" cy="3999542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42921" y="194143"/>
            <a:ext cx="3110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Ellis et al (1992); </a:t>
            </a:r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Masso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&amp; </a:t>
            </a:r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Toldra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(1995)</a:t>
            </a:r>
          </a:p>
          <a:p>
            <a:pPr algn="r"/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Milea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et al (2015)</a:t>
            </a:r>
            <a:endParaRPr lang="en-US" sz="1400" dirty="0" smtClean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203" y="2343113"/>
            <a:ext cx="4484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ill Sans Light"/>
                <a:cs typeface="Gill Sans Light"/>
              </a:rPr>
              <a:t>CMB Anisotropies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: heating changes N</a:t>
            </a:r>
            <a:r>
              <a:rPr lang="en-US" sz="2400" baseline="-25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eff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and baryon abundance. </a:t>
            </a:r>
          </a:p>
          <a:p>
            <a:r>
              <a:rPr lang="en-US" sz="2400" dirty="0" smtClean="0">
                <a:solidFill>
                  <a:srgbClr val="FF9E40"/>
                </a:solidFill>
                <a:latin typeface="Gill Sans Light"/>
                <a:cs typeface="Gill Sans Light"/>
              </a:rPr>
              <a:t>BBN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: light element abundances </a:t>
            </a:r>
            <a:r>
              <a:rPr lang="en-US" sz="2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Y</a:t>
            </a:r>
            <a:r>
              <a:rPr lang="en-US" sz="2400" baseline="-250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p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(He) and D/H from expansion rate</a:t>
            </a:r>
          </a:p>
          <a:p>
            <a:r>
              <a:rPr lang="en-US" sz="2400" dirty="0" smtClean="0">
                <a:solidFill>
                  <a:srgbClr val="FF9E40"/>
                </a:solidFill>
                <a:latin typeface="Gill Sans Light"/>
                <a:cs typeface="Gill Sans Light"/>
              </a:rPr>
              <a:t>Spectral distortions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: CMB black body spectrum (COBE).</a:t>
            </a:r>
            <a:endParaRPr lang="en-US" sz="2400" dirty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603117" y="966601"/>
            <a:ext cx="3016884" cy="2730846"/>
            <a:chOff x="5603117" y="966601"/>
            <a:chExt cx="3016884" cy="2730846"/>
          </a:xfrm>
        </p:grpSpPr>
        <p:cxnSp>
          <p:nvCxnSpPr>
            <p:cNvPr id="15" name="Straight Connector 14"/>
            <p:cNvCxnSpPr/>
            <p:nvPr/>
          </p:nvCxnSpPr>
          <p:spPr>
            <a:xfrm flipH="1" flipV="1">
              <a:off x="5742921" y="966601"/>
              <a:ext cx="1989232" cy="23153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035359" y="1640975"/>
              <a:ext cx="15846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Gill Sans Light"/>
                  <a:cs typeface="Gill Sans Light"/>
                </a:rPr>
                <a:t>Decay in equilibrium</a:t>
              </a:r>
              <a:endParaRPr lang="en-US" sz="2400" dirty="0" smtClean="0">
                <a:solidFill>
                  <a:schemeClr val="bg1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03117" y="2866450"/>
              <a:ext cx="19155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Gill Sans Light"/>
                  <a:cs typeface="Gill Sans Light"/>
                </a:rPr>
                <a:t>Decay </a:t>
              </a:r>
              <a:r>
                <a:rPr lang="en-US" sz="2400" dirty="0" smtClean="0">
                  <a:solidFill>
                    <a:schemeClr val="bg1"/>
                  </a:solidFill>
                  <a:latin typeface="Gill Sans Light"/>
                  <a:cs typeface="Gill Sans Light"/>
                </a:rPr>
                <a:t>out of</a:t>
              </a:r>
              <a:r>
                <a:rPr lang="en-US" sz="2400" dirty="0" smtClean="0">
                  <a:solidFill>
                    <a:schemeClr val="bg1"/>
                  </a:solidFill>
                  <a:latin typeface="Gill Sans Light"/>
                  <a:cs typeface="Gill Sans Light"/>
                </a:rPr>
                <a:t> equilibrium</a:t>
              </a:r>
              <a:endParaRPr lang="en-US" sz="2400" dirty="0" smtClean="0">
                <a:solidFill>
                  <a:schemeClr val="bg1"/>
                </a:solidFill>
                <a:latin typeface="Gill Sans Light"/>
                <a:cs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0312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696" y="99393"/>
            <a:ext cx="828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Axion</a:t>
            </a:r>
            <a:r>
              <a:rPr lang="en-US"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Mediated Forces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97967" y="126238"/>
            <a:ext cx="3247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Moody &amp; </a:t>
            </a:r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Wilczek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(1984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)</a:t>
            </a:r>
          </a:p>
          <a:p>
            <a:pPr algn="r"/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Raffelt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(2012); </a:t>
            </a:r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Arvanitaki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&amp; </a:t>
            </a:r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Geraci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(2014)</a:t>
            </a:r>
            <a:endParaRPr lang="en-US" sz="1400" dirty="0" smtClean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726" y="807279"/>
            <a:ext cx="8595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Not a standard “fifth force”: </a:t>
            </a:r>
            <a:r>
              <a:rPr lang="en-US" sz="2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axions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couple to spin 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 dipole force.</a:t>
            </a:r>
            <a:endParaRPr lang="en-US" sz="2400" dirty="0" smtClean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9415"/>
            <a:ext cx="9144000" cy="620633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2111956" y="1387161"/>
            <a:ext cx="7032044" cy="552887"/>
            <a:chOff x="2111956" y="1387161"/>
            <a:chExt cx="7032044" cy="552887"/>
          </a:xfrm>
        </p:grpSpPr>
        <p:sp>
          <p:nvSpPr>
            <p:cNvPr id="25" name="Rounded Rectangle 24"/>
            <p:cNvSpPr/>
            <p:nvPr/>
          </p:nvSpPr>
          <p:spPr>
            <a:xfrm>
              <a:off x="2111956" y="1404149"/>
              <a:ext cx="888748" cy="535899"/>
            </a:xfrm>
            <a:prstGeom prst="round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8459304" y="1387161"/>
              <a:ext cx="684696" cy="535899"/>
            </a:xfrm>
            <a:prstGeom prst="roundRect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76696" y="2210993"/>
            <a:ext cx="8769224" cy="1745325"/>
            <a:chOff x="176696" y="2210993"/>
            <a:chExt cx="8769224" cy="1745325"/>
          </a:xfrm>
        </p:grpSpPr>
        <p:sp>
          <p:nvSpPr>
            <p:cNvPr id="18" name="TextBox 17"/>
            <p:cNvSpPr txBox="1"/>
            <p:nvPr/>
          </p:nvSpPr>
          <p:spPr>
            <a:xfrm>
              <a:off x="176696" y="2210993"/>
              <a:ext cx="8769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Lab </a:t>
              </a:r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  <a:sym typeface="Wingdings"/>
                </a:rPr>
                <a:t>constraints weak:</a:t>
              </a:r>
              <a:endParaRPr lang="en-US" sz="2400" dirty="0" smtClean="0">
                <a:solidFill>
                  <a:srgbClr val="FFFFFF"/>
                </a:solidFill>
                <a:latin typeface="Gill Sans Light"/>
                <a:cs typeface="Gill Sans Light"/>
              </a:endParaRPr>
            </a:p>
          </p:txBody>
        </p:sp>
        <p:pic>
          <p:nvPicPr>
            <p:cNvPr id="27" name="Picture 26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051" y="2783091"/>
              <a:ext cx="2451100" cy="368300"/>
            </a:xfrm>
            <a:prstGeom prst="rect">
              <a:avLst/>
            </a:prstGeom>
          </p:spPr>
        </p:pic>
        <p:pic>
          <p:nvPicPr>
            <p:cNvPr id="28" name="Picture 27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630" y="3151391"/>
              <a:ext cx="1968500" cy="368300"/>
            </a:xfrm>
            <a:prstGeom prst="rect">
              <a:avLst/>
            </a:prstGeom>
          </p:spPr>
        </p:pic>
        <p:pic>
          <p:nvPicPr>
            <p:cNvPr id="29" name="Picture 28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30" y="3600718"/>
              <a:ext cx="2057400" cy="355600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176696" y="2071111"/>
            <a:ext cx="8769224" cy="2904001"/>
            <a:chOff x="176696" y="2071111"/>
            <a:chExt cx="8769224" cy="2904001"/>
          </a:xfrm>
        </p:grpSpPr>
        <p:sp>
          <p:nvSpPr>
            <p:cNvPr id="17" name="TextBox 16"/>
            <p:cNvSpPr txBox="1"/>
            <p:nvPr/>
          </p:nvSpPr>
          <p:spPr>
            <a:xfrm>
              <a:off x="176696" y="4071878"/>
              <a:ext cx="46591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CP-violation </a:t>
              </a:r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  <a:sym typeface="Wingdings"/>
                </a:rPr>
                <a:t> monopole potential</a:t>
              </a:r>
            </a:p>
            <a:p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  <a:sym typeface="Wingdings"/>
                </a:rPr>
                <a:t> ARIADNE proposal.</a:t>
              </a:r>
              <a:endParaRPr lang="en-US" sz="2400" dirty="0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endParaRPr>
            </a:p>
          </p:txBody>
        </p:sp>
        <p:pic>
          <p:nvPicPr>
            <p:cNvPr id="30" name="Picture 29" descr="Screen Shot 2017-05-15 at 9.32.58 P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4637" y="2071111"/>
              <a:ext cx="4211283" cy="2904001"/>
            </a:xfrm>
            <a:prstGeom prst="rect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95437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696" y="99393"/>
            <a:ext cx="828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Black Hole </a:t>
            </a:r>
            <a:r>
              <a:rPr lang="en-US" sz="40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Superradiance</a:t>
            </a:r>
            <a:endParaRPr lang="en-US" sz="4000" dirty="0" smtClean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30954" y="231900"/>
            <a:ext cx="308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solidFill>
                  <a:srgbClr val="FFFFFF"/>
                </a:solidFill>
                <a:latin typeface="Gill Sans Light"/>
                <a:cs typeface="Gill Sans Light"/>
              </a:rPr>
              <a:t>Brito</a:t>
            </a:r>
            <a:r>
              <a:rPr lang="en-US" sz="1400" dirty="0">
                <a:solidFill>
                  <a:srgbClr val="FFFFFF"/>
                </a:solidFill>
                <a:latin typeface="Gill Sans Light"/>
                <a:cs typeface="Gill Sans Light"/>
              </a:rPr>
              <a:t> et al (2015); 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Arvanitaki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&amp; </a:t>
            </a:r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Dubovsky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(2010); </a:t>
            </a:r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Arvanitaki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et al (2014)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696" y="753152"/>
            <a:ext cx="874422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ill Sans Light"/>
                <a:cs typeface="Gill Sans Light"/>
              </a:rPr>
              <a:t>Most generic </a:t>
            </a:r>
            <a:r>
              <a:rPr lang="en-US" sz="2400" dirty="0" smtClean="0">
                <a:solidFill>
                  <a:srgbClr val="E113FF"/>
                </a:solidFill>
                <a:latin typeface="Gill Sans Light"/>
                <a:cs typeface="Gill Sans Light"/>
              </a:rPr>
              <a:t>constraint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on light bosons. Predict gaps in (</a:t>
            </a:r>
            <a:r>
              <a:rPr lang="en-US" sz="2400" dirty="0">
                <a:solidFill>
                  <a:srgbClr val="FFFFFF"/>
                </a:solidFill>
                <a:latin typeface="Gill Sans Light"/>
                <a:cs typeface="Gill Sans Light"/>
              </a:rPr>
              <a:t>M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,J) plane.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“Gravitational atom”:                            Light bosons 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 bigger BH.</a:t>
            </a:r>
          </a:p>
          <a:p>
            <a:r>
              <a:rPr lang="en-US" sz="2400" dirty="0">
                <a:solidFill>
                  <a:srgbClr val="FFFFFF"/>
                </a:solidFill>
                <a:latin typeface="Gill Sans Light"/>
                <a:cs typeface="Gill Sans Light"/>
              </a:rPr>
              <a:t>Stable orbits </a:t>
            </a:r>
            <a:r>
              <a:rPr lang="en-US" sz="2400" dirty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 potential barrier  “mirror” for extracting spin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.</a:t>
            </a:r>
            <a:endParaRPr lang="en-US" sz="2400" dirty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21" y="1226702"/>
            <a:ext cx="1981200" cy="279400"/>
          </a:xfrm>
          <a:prstGeom prst="rect">
            <a:avLst/>
          </a:prstGeom>
        </p:spPr>
      </p:pic>
      <p:pic>
        <p:nvPicPr>
          <p:cNvPr id="12" name="Picture 11" descr="arvanitaki_bhspinlim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83" y="2079320"/>
            <a:ext cx="4002558" cy="2446008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13" name="Picture 12" descr="arvanitaki_SMbhspinlim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341" y="2068080"/>
            <a:ext cx="4003205" cy="2446008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2204" y="4529539"/>
            <a:ext cx="4667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Stellar mass BH: </a:t>
            </a:r>
            <a:r>
              <a:rPr lang="en-US" sz="2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f</a:t>
            </a:r>
            <a:r>
              <a:rPr lang="en-US" sz="2400" baseline="-250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a</a:t>
            </a:r>
            <a:r>
              <a:rPr lang="en-US" sz="2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~M</a:t>
            </a:r>
            <a:r>
              <a:rPr lang="en-US" sz="2400" baseline="-250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pl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QCD </a:t>
            </a:r>
            <a:r>
              <a:rPr lang="en-US" sz="2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axion</a:t>
            </a:r>
            <a:endParaRPr lang="en-US" sz="2400" dirty="0" smtClean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99341" y="4529539"/>
            <a:ext cx="4484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SMBH: super-</a:t>
            </a:r>
            <a:r>
              <a:rPr lang="en-US" sz="2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Planckian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or ULA.</a:t>
            </a:r>
            <a:endParaRPr lang="en-US" sz="2400" dirty="0" smtClean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309181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696" y="99393"/>
            <a:ext cx="828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Axion</a:t>
            </a:r>
            <a:r>
              <a:rPr lang="en-US"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Inflation and 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696" y="807279"/>
            <a:ext cx="8836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For m&lt;</a:t>
            </a:r>
            <a:r>
              <a:rPr lang="en-US" sz="2400" dirty="0">
                <a:solidFill>
                  <a:srgbClr val="FFFFFF"/>
                </a:solidFill>
                <a:latin typeface="Gill Sans Light"/>
                <a:cs typeface="Gill Sans Light"/>
              </a:rPr>
              <a:t>H 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and </a:t>
            </a:r>
            <a:r>
              <a:rPr lang="en-US" sz="24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r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~M</a:t>
            </a:r>
            <a:r>
              <a:rPr lang="en-US" sz="2400" baseline="-25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pl</a:t>
            </a:r>
            <a:r>
              <a:rPr lang="en-US" sz="2400" baseline="30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2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H</a:t>
            </a:r>
            <a:r>
              <a:rPr lang="en-US" sz="2400" baseline="30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2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scalar field can drive accelerated expansion.</a:t>
            </a:r>
          </a:p>
          <a:p>
            <a:r>
              <a:rPr lang="en-US" sz="2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Axions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: mass protected from corrections (natural). But need </a:t>
            </a:r>
            <a:r>
              <a:rPr lang="en-US" sz="2400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f</a:t>
            </a:r>
            <a:r>
              <a:rPr lang="en-US" sz="2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~f</a:t>
            </a:r>
            <a:r>
              <a:rPr lang="en-US" sz="2400" baseline="-250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a</a:t>
            </a:r>
            <a:r>
              <a:rPr lang="en-US" sz="2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~M</a:t>
            </a:r>
            <a:r>
              <a:rPr lang="en-US" sz="2400" baseline="-250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pl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.</a:t>
            </a:r>
            <a:endParaRPr lang="en-US" sz="2400" dirty="0" smtClean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8788" y="232621"/>
            <a:ext cx="3976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Inflation: </a:t>
            </a:r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Freese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et al (1990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)</a:t>
            </a:r>
          </a:p>
          <a:p>
            <a:pPr algn="r"/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DE: Hill &amp; Ross (1988); </a:t>
            </a:r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Friemann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et al (1995)</a:t>
            </a:r>
            <a:endParaRPr lang="en-US" sz="1400" dirty="0" smtClean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696" y="2627352"/>
            <a:ext cx="9013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Getting around the field range: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“Hilltop”: 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ill Sans Light"/>
                <a:cs typeface="Gill Sans Light"/>
              </a:rPr>
              <a:t>tune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the initial angle to nearly </a:t>
            </a:r>
            <a:r>
              <a:rPr lang="en-US" sz="24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p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. Natural with N~O(20).</a:t>
            </a:r>
            <a:endParaRPr lang="en-US" sz="2400" dirty="0" smtClean="0">
              <a:solidFill>
                <a:srgbClr val="FFFFFF"/>
              </a:solidFill>
              <a:latin typeface="Gill Sans Light"/>
              <a:cs typeface="Gill Sans Ligh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“N-</a:t>
            </a:r>
            <a:r>
              <a:rPr lang="en-US" sz="2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flation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”: variant of </a:t>
            </a:r>
            <a:r>
              <a:rPr lang="en-US" sz="2400" dirty="0" smtClean="0">
                <a:solidFill>
                  <a:srgbClr val="FF9E40"/>
                </a:solidFill>
                <a:latin typeface="Gill Sans Light"/>
                <a:cs typeface="Gill Sans Light"/>
              </a:rPr>
              <a:t>assisted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. Pythagoras in field space. N~O(100’s).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“Alignment”: cancellation in V and/or K. </a:t>
            </a:r>
            <a:r>
              <a:rPr lang="en-US" sz="2400" dirty="0" smtClean="0">
                <a:solidFill>
                  <a:srgbClr val="FF9E40"/>
                </a:solidFill>
                <a:latin typeface="Gill Sans Light"/>
                <a:cs typeface="Gill Sans Light"/>
              </a:rPr>
              <a:t>Rotate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to canonical basis.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“</a:t>
            </a:r>
            <a:r>
              <a:rPr lang="en-US" sz="2400" dirty="0" err="1">
                <a:solidFill>
                  <a:srgbClr val="FFFFFF"/>
                </a:solidFill>
                <a:latin typeface="Gill Sans Light"/>
                <a:cs typeface="Gill Sans Light"/>
              </a:rPr>
              <a:t>Monodromy</a:t>
            </a:r>
            <a:r>
              <a:rPr lang="en-US" sz="2400" dirty="0">
                <a:solidFill>
                  <a:srgbClr val="FFFFFF"/>
                </a:solidFill>
                <a:latin typeface="Gill Sans Light"/>
                <a:cs typeface="Gill Sans Light"/>
              </a:rPr>
              <a:t>”: </a:t>
            </a:r>
            <a:r>
              <a:rPr lang="en-US" sz="2400" dirty="0" smtClean="0">
                <a:solidFill>
                  <a:srgbClr val="FF9E40"/>
                </a:solidFill>
                <a:latin typeface="Gill Sans Light"/>
                <a:cs typeface="Gill Sans Light"/>
              </a:rPr>
              <a:t>lift 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V. Potential </a:t>
            </a:r>
            <a:r>
              <a:rPr lang="en-US" sz="2400" dirty="0">
                <a:solidFill>
                  <a:srgbClr val="FFFFFF"/>
                </a:solidFill>
                <a:latin typeface="Gill Sans Light"/>
                <a:cs typeface="Gill Sans Light"/>
              </a:rPr>
              <a:t>branches from complex plane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.</a:t>
            </a:r>
            <a:endParaRPr lang="en-US" sz="2400" dirty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696" y="1640971"/>
            <a:ext cx="8836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Note: f here is NOT defined by the coupling to EDM, but in potential.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Single field in string theory large f constrained by “WGC”.</a:t>
            </a:r>
          </a:p>
        </p:txBody>
      </p:sp>
    </p:spTree>
    <p:extLst>
      <p:ext uri="{BB962C8B-B14F-4D97-AF65-F5344CB8AC3E}">
        <p14:creationId xmlns:p14="http://schemas.microsoft.com/office/powerpoint/2010/main" val="945173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870174" y="3929326"/>
            <a:ext cx="417443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Jeans scale 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 </a:t>
            </a:r>
            <a:r>
              <a:rPr lang="en-US" sz="2400" dirty="0" smtClean="0">
                <a:solidFill>
                  <a:srgbClr val="FF2B2C"/>
                </a:solidFill>
                <a:latin typeface="Gill Sans Light"/>
                <a:cs typeface="Gill Sans Light"/>
                <a:sym typeface="Wingdings"/>
              </a:rPr>
              <a:t>less structure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.</a:t>
            </a:r>
            <a:endParaRPr lang="en-US" sz="2400" dirty="0" smtClean="0">
              <a:solidFill>
                <a:srgbClr val="FFFFFF"/>
              </a:solidFill>
              <a:latin typeface="Gill Sans Light"/>
              <a:cs typeface="Gill Sans Light"/>
            </a:endParaRPr>
          </a:p>
          <a:p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High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-z galaxies/Lyman-a: </a:t>
            </a:r>
            <a:r>
              <a:rPr lang="en-US" sz="2400" dirty="0" smtClean="0">
                <a:solidFill>
                  <a:srgbClr val="FF2B2C"/>
                </a:solidFill>
                <a:latin typeface="Gill Sans Light"/>
                <a:cs typeface="Gill Sans Light"/>
              </a:rPr>
              <a:t>ma&gt;10</a:t>
            </a:r>
            <a:r>
              <a:rPr lang="en-US" sz="2400" baseline="30000" dirty="0" smtClean="0">
                <a:solidFill>
                  <a:srgbClr val="FF2B2C"/>
                </a:solidFill>
                <a:latin typeface="Gill Sans Light"/>
                <a:cs typeface="Gill Sans Light"/>
              </a:rPr>
              <a:t>-</a:t>
            </a:r>
            <a:r>
              <a:rPr lang="en-US" sz="2400" baseline="30000" dirty="0" smtClean="0">
                <a:solidFill>
                  <a:srgbClr val="FF2B2C"/>
                </a:solidFill>
                <a:latin typeface="Gill Sans Light"/>
                <a:cs typeface="Gill Sans Light"/>
              </a:rPr>
              <a:t>22-21 </a:t>
            </a:r>
            <a:r>
              <a:rPr lang="en-US" sz="2400" dirty="0" err="1" smtClean="0">
                <a:solidFill>
                  <a:srgbClr val="FF2B2C"/>
                </a:solidFill>
                <a:latin typeface="Gill Sans Light"/>
                <a:cs typeface="Gill Sans Light"/>
              </a:rPr>
              <a:t>eV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. Need </a:t>
            </a:r>
            <a:r>
              <a:rPr lang="en-US" sz="2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sims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304" y="4190397"/>
            <a:ext cx="8238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Gill Sans Light"/>
                <a:cs typeface="Gill Sans Light"/>
              </a:rPr>
              <a:t>Constraints on ULA couplings: See talk by Michal </a:t>
            </a:r>
            <a:r>
              <a:rPr lang="en-U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Gill Sans Light"/>
                <a:cs typeface="Gill Sans Light"/>
              </a:rPr>
              <a:t>Rawlik</a:t>
            </a:r>
            <a:endParaRPr lang="en-US" sz="2400" dirty="0" smtClean="0">
              <a:solidFill>
                <a:schemeClr val="accent5">
                  <a:lumMod val="60000"/>
                  <a:lumOff val="40000"/>
                </a:schemeClr>
              </a:solidFill>
              <a:latin typeface="Gill Sans Light"/>
              <a:cs typeface="Gill Sans Light"/>
            </a:endParaRPr>
          </a:p>
          <a:p>
            <a:pPr algn="ctr"/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Gill Sans Light"/>
                <a:cs typeface="Gill Sans Light"/>
              </a:rPr>
              <a:t>ULAs and GWs: see talk by </a:t>
            </a:r>
            <a:r>
              <a:rPr lang="en-U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Gill Sans Light"/>
                <a:cs typeface="Gill Sans Light"/>
              </a:rPr>
              <a:t>ArataAoki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Gill Sans Light"/>
                <a:cs typeface="Gill Sans Light"/>
              </a:rPr>
              <a:t>.</a:t>
            </a:r>
            <a:endParaRPr lang="en-US" sz="2400" dirty="0" smtClean="0">
              <a:solidFill>
                <a:schemeClr val="accent5">
                  <a:lumMod val="60000"/>
                  <a:lumOff val="40000"/>
                </a:schemeClr>
              </a:solidFill>
              <a:latin typeface="Gill Sans Light"/>
              <a:cs typeface="Gill Sans Ligh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958335" y="869046"/>
            <a:ext cx="3865403" cy="3084141"/>
            <a:chOff x="4958335" y="891526"/>
            <a:chExt cx="3865403" cy="3084141"/>
          </a:xfrm>
        </p:grpSpPr>
        <p:pic>
          <p:nvPicPr>
            <p:cNvPr id="19" name="Picture 18" descr="cumulative_lum_z8_model_rev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8335" y="891526"/>
              <a:ext cx="3865403" cy="3084141"/>
            </a:xfrm>
            <a:prstGeom prst="rect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</p:pic>
        <p:sp>
          <p:nvSpPr>
            <p:cNvPr id="22" name="Rectangle 21"/>
            <p:cNvSpPr/>
            <p:nvPr/>
          </p:nvSpPr>
          <p:spPr>
            <a:xfrm>
              <a:off x="7542696" y="1954696"/>
              <a:ext cx="839304" cy="159026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54344" y="2098261"/>
              <a:ext cx="971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Light"/>
                <a:cs typeface="Gill Sans Light"/>
              </a:endParaRPr>
            </a:p>
            <a:p>
              <a:r>
                <a:rPr lang="en-US" sz="2400" dirty="0" smtClean="0">
                  <a:solidFill>
                    <a:schemeClr val="bg1"/>
                  </a:solidFill>
                  <a:latin typeface="Gill Sans Light"/>
                  <a:cs typeface="Gill Sans Light"/>
                </a:rPr>
                <a:t>CDM</a:t>
              </a:r>
              <a:endParaRPr lang="en-US" sz="2400" dirty="0">
                <a:solidFill>
                  <a:schemeClr val="bg1"/>
                </a:solidFill>
                <a:latin typeface="Gill Sans Light"/>
                <a:cs typeface="Gill Sans Light"/>
              </a:endParaRPr>
            </a:p>
            <a:p>
              <a:r>
                <a:rPr lang="en-US" sz="2400" dirty="0" smtClean="0">
                  <a:solidFill>
                    <a:srgbClr val="008000"/>
                  </a:solidFill>
                  <a:latin typeface="Gill Sans Light"/>
                  <a:cs typeface="Gill Sans Light"/>
                </a:rPr>
                <a:t>10</a:t>
              </a:r>
              <a:r>
                <a:rPr lang="en-US" sz="2400" baseline="30000" dirty="0" smtClean="0">
                  <a:solidFill>
                    <a:srgbClr val="008000"/>
                  </a:solidFill>
                  <a:latin typeface="Gill Sans Light"/>
                  <a:cs typeface="Gill Sans Light"/>
                </a:rPr>
                <a:t>-23</a:t>
              </a:r>
            </a:p>
            <a:p>
              <a:r>
                <a:rPr lang="en-US" sz="2400" dirty="0" smtClean="0">
                  <a:solidFill>
                    <a:srgbClr val="37AAED"/>
                  </a:solidFill>
                  <a:latin typeface="Gill Sans Light"/>
                  <a:cs typeface="Gill Sans Light"/>
                </a:rPr>
                <a:t>10-22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86781" y="1643318"/>
              <a:ext cx="10049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ill Sans Light"/>
                  <a:cs typeface="Gill Sans Light"/>
                </a:rPr>
                <a:t>100%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27913" y="1060174"/>
              <a:ext cx="10049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ill Sans Light"/>
                  <a:cs typeface="Gill Sans Light"/>
                </a:rPr>
                <a:t>50%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864082" y="3083292"/>
              <a:ext cx="10049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  <a:latin typeface="Gill Sans Light"/>
                  <a:cs typeface="Gill Sans Light"/>
                </a:rPr>
                <a:t>50%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6696" y="99393"/>
            <a:ext cx="828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Ultralight</a:t>
            </a:r>
            <a:r>
              <a:rPr lang="en-US"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Axions</a:t>
            </a:r>
            <a:r>
              <a:rPr lang="en-US"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and Fuzzy DM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49391" y="206028"/>
            <a:ext cx="2595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Hu et al (2000); DJEM+(2013+); </a:t>
            </a:r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Hui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et al (2016)</a:t>
            </a:r>
          </a:p>
        </p:txBody>
      </p:sp>
      <p:pic>
        <p:nvPicPr>
          <p:cNvPr id="5" name="Picture 4" descr="contours_combinedLinea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50" y="890662"/>
            <a:ext cx="4083871" cy="3062903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31123" y="3935413"/>
            <a:ext cx="462721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Gill Sans Light"/>
                <a:cs typeface="Gill Sans Light"/>
              </a:rPr>
              <a:t>w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=-1 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 </a:t>
            </a:r>
            <a:r>
              <a:rPr lang="en-US" sz="2400" dirty="0" smtClean="0">
                <a:solidFill>
                  <a:srgbClr val="FF2B2C"/>
                </a:solidFill>
                <a:latin typeface="Gill Sans Light"/>
                <a:cs typeface="Gill Sans Light"/>
                <a:sym typeface="Wingdings"/>
              </a:rPr>
              <a:t>Silk damping + ISW.</a:t>
            </a:r>
            <a:endParaRPr lang="en-US" sz="2400" dirty="0" smtClean="0">
              <a:solidFill>
                <a:srgbClr val="FF2B2C"/>
              </a:solidFill>
              <a:latin typeface="Gill Sans Light"/>
              <a:cs typeface="Gill Sans Light"/>
            </a:endParaRPr>
          </a:p>
          <a:p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CMB 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absolute lower bound </a:t>
            </a:r>
            <a:r>
              <a:rPr lang="en-US" sz="2400" dirty="0" smtClean="0">
                <a:solidFill>
                  <a:srgbClr val="FF2B2C"/>
                </a:solidFill>
                <a:latin typeface="Gill Sans Light"/>
                <a:cs typeface="Gill Sans Light"/>
              </a:rPr>
              <a:t>m</a:t>
            </a:r>
            <a:r>
              <a:rPr lang="en-US" sz="2400" baseline="-25000" dirty="0" smtClean="0">
                <a:solidFill>
                  <a:srgbClr val="FF2B2C"/>
                </a:solidFill>
                <a:latin typeface="Gill Sans Light"/>
                <a:cs typeface="Gill Sans Light"/>
              </a:rPr>
              <a:t>a</a:t>
            </a:r>
            <a:r>
              <a:rPr lang="en-US" sz="2400" dirty="0" smtClean="0">
                <a:solidFill>
                  <a:srgbClr val="FF2B2C"/>
                </a:solidFill>
                <a:latin typeface="Gill Sans Light"/>
                <a:cs typeface="Gill Sans Light"/>
              </a:rPr>
              <a:t>&gt;10</a:t>
            </a:r>
            <a:r>
              <a:rPr lang="en-US" sz="2400" baseline="30000" dirty="0" smtClean="0">
                <a:solidFill>
                  <a:srgbClr val="FF2B2C"/>
                </a:solidFill>
                <a:latin typeface="Gill Sans Light"/>
                <a:cs typeface="Gill Sans Light"/>
              </a:rPr>
              <a:t>-24 </a:t>
            </a:r>
            <a:r>
              <a:rPr lang="en-US" sz="2400" dirty="0" err="1" smtClean="0">
                <a:solidFill>
                  <a:srgbClr val="FF2B2C"/>
                </a:solidFill>
                <a:latin typeface="Gill Sans Light"/>
                <a:cs typeface="Gill Sans Light"/>
              </a:rPr>
              <a:t>eV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, mixed DM at ~ 1%.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6891130" y="1389329"/>
            <a:ext cx="1535045" cy="738664"/>
            <a:chOff x="6891130" y="1389329"/>
            <a:chExt cx="1535045" cy="738664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6891130" y="1822174"/>
              <a:ext cx="750957" cy="0"/>
            </a:xfrm>
            <a:prstGeom prst="straightConnector1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608958" y="1389329"/>
              <a:ext cx="8172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ill Sans Light"/>
                  <a:cs typeface="Gill Sans Light"/>
                </a:rPr>
                <a:t>Predict no faint galaxies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32870" y="1049130"/>
            <a:ext cx="1093305" cy="2495827"/>
            <a:chOff x="7332870" y="1049130"/>
            <a:chExt cx="1093305" cy="2495827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7332870" y="1049130"/>
              <a:ext cx="0" cy="2495827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7454344" y="2127993"/>
              <a:ext cx="9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Gill Sans Light"/>
                  <a:cs typeface="Gill Sans Light"/>
                </a:rPr>
                <a:t>JWST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0180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6" grpId="0"/>
      <p:bldP spid="2" grpId="0"/>
      <p:bldP spid="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4671" y="1789047"/>
            <a:ext cx="6150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7369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696" y="99393"/>
            <a:ext cx="6084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The QCD </a:t>
            </a:r>
            <a:r>
              <a:rPr lang="en-US" sz="40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Axion</a:t>
            </a:r>
            <a:endParaRPr lang="en-US" sz="4000" dirty="0" smtClean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2522" y="284059"/>
            <a:ext cx="5104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KSVZ: Kim (1978); </a:t>
            </a:r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Shifman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Vainshstein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Zakharov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(1980)</a:t>
            </a:r>
          </a:p>
          <a:p>
            <a:pPr algn="r"/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DFSZ: Dine, </a:t>
            </a:r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Fischler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Srednicki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(1981); </a:t>
            </a:r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Zhitnitsky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(1980)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76696" y="2630938"/>
            <a:ext cx="8467545" cy="1942544"/>
            <a:chOff x="176696" y="2774497"/>
            <a:chExt cx="8467545" cy="1942544"/>
          </a:xfrm>
        </p:grpSpPr>
        <p:pic>
          <p:nvPicPr>
            <p:cNvPr id="19" name="Picture 18" descr="eft_ksvz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0458" y="2774497"/>
              <a:ext cx="5453783" cy="194254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76696" y="2883818"/>
              <a:ext cx="295854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Consider KSVZ model. Heavy quark charged under U(1) </a:t>
              </a:r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  <a:sym typeface="Wingdings"/>
                </a:rPr>
                <a:t> couple </a:t>
              </a:r>
              <a:r>
                <a:rPr lang="en-US" sz="2400" dirty="0" err="1" smtClean="0">
                  <a:solidFill>
                    <a:srgbClr val="FFFFFF"/>
                  </a:solidFill>
                  <a:latin typeface="Gill Sans Light"/>
                  <a:cs typeface="Gill Sans Light"/>
                  <a:sym typeface="Wingdings"/>
                </a:rPr>
                <a:t>axion</a:t>
              </a:r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  <a:sym typeface="Wingdings"/>
                </a:rPr>
                <a:t> to </a:t>
              </a:r>
              <a:r>
                <a:rPr lang="en-US" sz="2400" dirty="0" smtClean="0">
                  <a:solidFill>
                    <a:srgbClr val="FFFFFF"/>
                  </a:solidFill>
                  <a:latin typeface="Symbol" charset="2"/>
                  <a:cs typeface="Symbol" charset="2"/>
                  <a:sym typeface="Wingdings"/>
                </a:rPr>
                <a:t>q</a:t>
              </a:r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  <a:sym typeface="Wingdings"/>
                </a:rPr>
                <a:t>-term.</a:t>
              </a:r>
              <a:endParaRPr lang="en-US" sz="2400" dirty="0" smtClean="0">
                <a:solidFill>
                  <a:srgbClr val="FFFFFF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97686" y="916616"/>
            <a:ext cx="8759658" cy="461665"/>
            <a:chOff x="231918" y="2760870"/>
            <a:chExt cx="8759658" cy="461665"/>
          </a:xfrm>
        </p:grpSpPr>
        <p:sp>
          <p:nvSpPr>
            <p:cNvPr id="23" name="TextBox 22"/>
            <p:cNvSpPr txBox="1"/>
            <p:nvPr/>
          </p:nvSpPr>
          <p:spPr>
            <a:xfrm>
              <a:off x="231918" y="2760870"/>
              <a:ext cx="87596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Good: </a:t>
              </a:r>
              <a:r>
                <a:rPr lang="en-US" sz="2400" dirty="0" smtClean="0">
                  <a:latin typeface="Gill Sans Light"/>
                  <a:cs typeface="Gill Sans Light"/>
                </a:rPr>
                <a:t>vacuum energy depends on </a:t>
              </a:r>
              <a:r>
                <a:rPr lang="en-US" sz="2400" dirty="0" smtClean="0">
                  <a:latin typeface="Symbol" charset="2"/>
                  <a:cs typeface="Symbol" charset="2"/>
                </a:rPr>
                <a:t>q</a:t>
              </a:r>
              <a:r>
                <a:rPr lang="en-US" sz="2400" dirty="0" smtClean="0">
                  <a:latin typeface="Gill Sans Light"/>
                  <a:cs typeface="Gill Sans Light"/>
                </a:rPr>
                <a:t> </a:t>
              </a:r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due to “</a:t>
              </a:r>
              <a:r>
                <a:rPr lang="en-US" sz="2400" dirty="0" err="1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Gill Sans Light"/>
                  <a:cs typeface="Gill Sans Light"/>
                </a:rPr>
                <a:t>instantons</a:t>
              </a:r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”.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52794" y="2881629"/>
              <a:ext cx="27387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 e.g. Coleman’s book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65661" y="1446698"/>
            <a:ext cx="3290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Bad: topologically distinct </a:t>
            </a:r>
            <a:r>
              <a:rPr lang="en-US" sz="2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vacua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prevent transition:</a:t>
            </a:r>
          </a:p>
        </p:txBody>
      </p: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913" y="1638851"/>
            <a:ext cx="1651000" cy="4064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472" y="1672534"/>
            <a:ext cx="2857500" cy="3302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218562" y="2041564"/>
            <a:ext cx="2738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e.g. </a:t>
            </a:r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Callan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et al (1978)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86258" y="4427367"/>
            <a:ext cx="4821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Axial coupling 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 spin structure </a:t>
            </a:r>
            <a:endParaRPr lang="en-US" sz="2400" dirty="0" smtClean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309150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4336" y="1786279"/>
            <a:ext cx="56001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Axion</a:t>
            </a:r>
            <a:r>
              <a:rPr lang="en-US" sz="4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Theory </a:t>
            </a:r>
          </a:p>
          <a:p>
            <a:r>
              <a:rPr lang="en-US" sz="4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and Models</a:t>
            </a:r>
          </a:p>
        </p:txBody>
      </p:sp>
      <p:pic>
        <p:nvPicPr>
          <p:cNvPr id="2" name="Picture 1" descr="democrit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747" y="0"/>
            <a:ext cx="401193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92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696" y="99393"/>
            <a:ext cx="6084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The QCD </a:t>
            </a:r>
            <a:r>
              <a:rPr lang="en-US" sz="40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Axion</a:t>
            </a:r>
            <a:endParaRPr lang="en-US" sz="4000" dirty="0" smtClean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934" y="868834"/>
            <a:ext cx="8613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Introduced by PQWW to solve the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ill Sans Light"/>
                <a:cs typeface="Gill Sans Light"/>
              </a:rPr>
              <a:t>strong CP problem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.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76" y="1704546"/>
            <a:ext cx="6807200" cy="647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1918" y="1461600"/>
            <a:ext cx="172277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QCD “topological term”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2794" y="2283314"/>
            <a:ext cx="2738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e.g. </a:t>
            </a:r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Crewther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et al (1979)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42522" y="231908"/>
            <a:ext cx="5104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PQ: </a:t>
            </a:r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Peccei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&amp; Quinn (1977)</a:t>
            </a:r>
          </a:p>
          <a:p>
            <a:pPr algn="r"/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WW: </a:t>
            </a:r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Wilczek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(1978); Weinberg (1978)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24250" y="2757861"/>
            <a:ext cx="8525570" cy="1279128"/>
            <a:chOff x="168422" y="927311"/>
            <a:chExt cx="8525570" cy="1279128"/>
          </a:xfrm>
        </p:grpSpPr>
        <p:sp>
          <p:nvSpPr>
            <p:cNvPr id="22" name="TextBox 21"/>
            <p:cNvSpPr txBox="1"/>
            <p:nvPr/>
          </p:nvSpPr>
          <p:spPr>
            <a:xfrm>
              <a:off x="168422" y="927311"/>
              <a:ext cx="8525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Neutron EDM is measured small </a:t>
              </a:r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  <a:sym typeface="Wingdings"/>
                </a:rPr>
                <a:t></a:t>
              </a:r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 </a:t>
              </a:r>
              <a:r>
                <a:rPr lang="en-US" sz="2400" dirty="0" smtClean="0">
                  <a:solidFill>
                    <a:srgbClr val="FFFFFF"/>
                  </a:solidFill>
                  <a:latin typeface="Symbol" charset="2"/>
                  <a:cs typeface="Symbol" charset="2"/>
                </a:rPr>
                <a:t>q</a:t>
              </a:r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 has a </a:t>
              </a:r>
              <a:r>
                <a:rPr lang="en-US" sz="2400" dirty="0" smtClean="0">
                  <a:solidFill>
                    <a:srgbClr val="E113FF"/>
                  </a:solidFill>
                  <a:latin typeface="Gill Sans Light"/>
                  <a:cs typeface="Gill Sans Light"/>
                </a:rPr>
                <a:t>fine tuning</a:t>
              </a:r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 problem.</a:t>
              </a:r>
            </a:p>
          </p:txBody>
        </p:sp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124" y="1488659"/>
              <a:ext cx="3009900" cy="355600"/>
            </a:xfrm>
            <a:prstGeom prst="rect">
              <a:avLst/>
            </a:prstGeom>
          </p:spPr>
        </p:pic>
        <p:pic>
          <p:nvPicPr>
            <p:cNvPr id="24" name="Picture 23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2617" y="1478116"/>
              <a:ext cx="3937000" cy="3937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53124" y="1889130"/>
              <a:ext cx="27387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90% C.L. </a:t>
              </a:r>
              <a:r>
                <a:rPr lang="en-US" sz="1400" dirty="0" err="1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Pendlebury</a:t>
              </a:r>
              <a:r>
                <a:rPr lang="en-US" sz="1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 et al (2015)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42573" y="1898662"/>
              <a:ext cx="35670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Axial current anomaly. Bell &amp; </a:t>
              </a:r>
              <a:r>
                <a:rPr lang="en-US" sz="1400" dirty="0" err="1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Jackiw</a:t>
              </a:r>
              <a:r>
                <a:rPr lang="en-US" sz="1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 (1969)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24250" y="4229146"/>
            <a:ext cx="8912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Solution: introduce </a:t>
            </a:r>
            <a:r>
              <a:rPr lang="en-US" sz="2400" dirty="0" smtClean="0">
                <a:solidFill>
                  <a:srgbClr val="E113FF"/>
                </a:solidFill>
                <a:latin typeface="Gill Sans Light"/>
                <a:cs typeface="Gill Sans Light"/>
              </a:rPr>
              <a:t>global chiral U(1) with SSB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: </a:t>
            </a:r>
            <a:r>
              <a:rPr lang="en-US" sz="24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q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is dynamical. </a:t>
            </a:r>
          </a:p>
        </p:txBody>
      </p:sp>
    </p:spTree>
    <p:extLst>
      <p:ext uri="{BB962C8B-B14F-4D97-AF65-F5344CB8AC3E}">
        <p14:creationId xmlns:p14="http://schemas.microsoft.com/office/powerpoint/2010/main" val="2187158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696" y="99393"/>
            <a:ext cx="6084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The QCD </a:t>
            </a:r>
            <a:r>
              <a:rPr lang="en-US" sz="40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Axion</a:t>
            </a:r>
            <a:endParaRPr lang="en-US" sz="4000" dirty="0" smtClean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696" y="807279"/>
            <a:ext cx="8801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Complex PQ field SSB potential </a:t>
            </a:r>
            <a:r>
              <a:rPr lang="en-US" sz="2400" dirty="0">
                <a:solidFill>
                  <a:srgbClr val="FFFFFF"/>
                </a:solidFill>
                <a:latin typeface="Gill Sans Light"/>
                <a:cs typeface="Gill Sans Light"/>
              </a:rPr>
              <a:t>d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efines the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ill Sans Light"/>
                <a:cs typeface="Gill Sans Light"/>
              </a:rPr>
              <a:t>axion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ill Sans Light"/>
                <a:cs typeface="Gill Sans Light"/>
              </a:rPr>
              <a:t> decay constant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, </a:t>
            </a:r>
            <a:r>
              <a:rPr lang="en-US" sz="2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f</a:t>
            </a:r>
            <a:r>
              <a:rPr lang="en-US" sz="2400" baseline="-250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a</a:t>
            </a:r>
            <a:r>
              <a:rPr lang="en-US" sz="2400" dirty="0">
                <a:solidFill>
                  <a:srgbClr val="FFFFFF"/>
                </a:solidFill>
                <a:latin typeface="Gill Sans Light"/>
                <a:cs typeface="Gill Sans Light"/>
              </a:rPr>
              <a:t>:</a:t>
            </a:r>
            <a:endParaRPr lang="en-US" sz="2400" dirty="0" smtClean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63" y="1417154"/>
            <a:ext cx="6057900" cy="3683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21481" y="1942501"/>
            <a:ext cx="8856867" cy="1180041"/>
            <a:chOff x="121481" y="1942501"/>
            <a:chExt cx="8856867" cy="1180041"/>
          </a:xfrm>
        </p:grpSpPr>
        <p:sp>
          <p:nvSpPr>
            <p:cNvPr id="6" name="TextBox 5"/>
            <p:cNvSpPr txBox="1"/>
            <p:nvPr/>
          </p:nvSpPr>
          <p:spPr>
            <a:xfrm>
              <a:off x="121481" y="1942501"/>
              <a:ext cx="88568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Once coupled to the </a:t>
              </a:r>
              <a:r>
                <a:rPr lang="en-US" sz="2400" dirty="0" smtClean="0">
                  <a:solidFill>
                    <a:srgbClr val="FFFFFF"/>
                  </a:solidFill>
                  <a:latin typeface="Symbol" charset="2"/>
                  <a:cs typeface="Symbol" charset="2"/>
                </a:rPr>
                <a:t>q</a:t>
              </a:r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-term the </a:t>
              </a:r>
              <a:r>
                <a:rPr lang="en-US" sz="2400" dirty="0" err="1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axion</a:t>
              </a:r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 has a potential (</a:t>
              </a:r>
              <a:r>
                <a:rPr lang="en-US" sz="2400" dirty="0" err="1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ChPT</a:t>
              </a:r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 not DIG):</a:t>
              </a:r>
            </a:p>
          </p:txBody>
        </p:sp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340" y="2536684"/>
              <a:ext cx="5041900" cy="558800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2149" y="2487542"/>
              <a:ext cx="2171700" cy="6350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176696" y="3213652"/>
            <a:ext cx="8801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Vafa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-Witten theorem: minimum must conserve CP 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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Gill Sans Light"/>
                <a:cs typeface="Gill Sans Light"/>
                <a:sym typeface="Wingdings"/>
              </a:rPr>
              <a:t>solved problem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.</a:t>
            </a:r>
            <a:endParaRPr lang="en-US" sz="2400" dirty="0" smtClean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061" y="3815522"/>
            <a:ext cx="4724400" cy="762000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3942522" y="284059"/>
            <a:ext cx="5104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KSVZ: Kim (1978); </a:t>
            </a:r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Shifman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Vainshstein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Zakharov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(1980)</a:t>
            </a:r>
          </a:p>
          <a:p>
            <a:pPr algn="r"/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DFSZ: Dine, </a:t>
            </a:r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Fischler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Srednicki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(1981); </a:t>
            </a:r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Zhitnitsky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(1980) </a:t>
            </a:r>
          </a:p>
        </p:txBody>
      </p:sp>
    </p:spTree>
    <p:extLst>
      <p:ext uri="{BB962C8B-B14F-4D97-AF65-F5344CB8AC3E}">
        <p14:creationId xmlns:p14="http://schemas.microsoft.com/office/powerpoint/2010/main" val="1470345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696" y="99393"/>
            <a:ext cx="6084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Axions</a:t>
            </a:r>
            <a:r>
              <a:rPr lang="en-US"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in String Theory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2522" y="250925"/>
            <a:ext cx="5104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e.g. </a:t>
            </a:r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Svrcek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&amp; Witten (2006); </a:t>
            </a:r>
          </a:p>
          <a:p>
            <a:pPr algn="r"/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Arvanitaki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et al (2010)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2527" y="894525"/>
            <a:ext cx="8669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Axions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are the CP-odd KK zero modes of p-form fields.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527" y="2340137"/>
            <a:ext cx="8812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a is integral of A on closed cycles 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 </a:t>
            </a:r>
            <a:r>
              <a:rPr lang="en-US" sz="2400" dirty="0" smtClean="0">
                <a:solidFill>
                  <a:srgbClr val="E113FF"/>
                </a:solidFill>
                <a:latin typeface="Gill Sans Light"/>
                <a:cs typeface="Gill Sans Light"/>
                <a:sym typeface="Wingdings"/>
              </a:rPr>
              <a:t># of </a:t>
            </a:r>
            <a:r>
              <a:rPr lang="en-US" sz="2400" dirty="0" err="1" smtClean="0">
                <a:solidFill>
                  <a:srgbClr val="E113FF"/>
                </a:solidFill>
                <a:latin typeface="Gill Sans Light"/>
                <a:cs typeface="Gill Sans Light"/>
                <a:sym typeface="Wingdings"/>
              </a:rPr>
              <a:t>axions</a:t>
            </a:r>
            <a:r>
              <a:rPr lang="en-US" sz="2400" dirty="0" smtClean="0">
                <a:solidFill>
                  <a:srgbClr val="E113FF"/>
                </a:solidFill>
                <a:latin typeface="Gill Sans Light"/>
                <a:cs typeface="Gill Sans Light"/>
                <a:sym typeface="Wingdings"/>
              </a:rPr>
              <a:t> fixed by topology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.</a:t>
            </a:r>
            <a:endParaRPr lang="en-US" sz="2400" dirty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679" y="3922622"/>
            <a:ext cx="2738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Symbol" charset="2"/>
                <a:cs typeface="Symbol" charset="2"/>
              </a:rPr>
              <a:t>w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=harmonic basis, </a:t>
            </a:r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d</a:t>
            </a:r>
            <a:r>
              <a:rPr lang="en-US" sz="1400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w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=0</a:t>
            </a:r>
          </a:p>
        </p:txBody>
      </p:sp>
      <p:pic>
        <p:nvPicPr>
          <p:cNvPr id="10" name="Picture 9" descr="CY-plot_lowr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263" y="2879110"/>
            <a:ext cx="2713394" cy="2073210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0" y="4315708"/>
            <a:ext cx="5812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Gauge invariance of F 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 shift symmetry for a.</a:t>
            </a:r>
            <a:endParaRPr lang="en-US" sz="2400" dirty="0" smtClean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23" y="2982822"/>
            <a:ext cx="4991100" cy="9398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965" y="1480476"/>
            <a:ext cx="4953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3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696" y="99393"/>
            <a:ext cx="6084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Axions</a:t>
            </a:r>
            <a:r>
              <a:rPr lang="en-US"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in String Theory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2522" y="250925"/>
            <a:ext cx="5104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Grimm &amp; Louis (2004); </a:t>
            </a:r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Hocker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&amp; Louis (2005)</a:t>
            </a:r>
          </a:p>
          <a:p>
            <a:pPr algn="r"/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Cicoli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et al (2012); </a:t>
            </a:r>
            <a:r>
              <a:rPr lang="en-US" sz="1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Ringwald</a:t>
            </a:r>
            <a:r>
              <a:rPr lang="en-US" sz="1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(2012)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5659" y="916609"/>
            <a:ext cx="8481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Example: Type-IIB </a:t>
            </a:r>
            <a:r>
              <a:rPr lang="en-US" sz="2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orientifolds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. Consider the C</a:t>
            </a:r>
            <a:r>
              <a:rPr lang="en-US" sz="2400" baseline="-25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4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-form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Gill Sans Light"/>
                <a:cs typeface="Gill Sans Light"/>
              </a:rPr>
              <a:t>(b</a:t>
            </a:r>
            <a:r>
              <a:rPr lang="en-US" sz="2400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Gill Sans Light"/>
                <a:cs typeface="Gill Sans Light"/>
              </a:rPr>
              <a:t>4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Gill Sans Light"/>
                <a:cs typeface="Gill Sans Light"/>
              </a:rPr>
              <a:t>=h</a:t>
            </a:r>
            <a:r>
              <a:rPr lang="en-US" sz="2400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Gill Sans Light"/>
                <a:cs typeface="Gill Sans Light"/>
              </a:rPr>
              <a:t>1,1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Gill Sans Light"/>
                <a:cs typeface="Gill Sans Light"/>
              </a:rPr>
              <a:t>~30)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.</a:t>
            </a:r>
          </a:p>
          <a:p>
            <a:r>
              <a:rPr lang="en-US" sz="2400" dirty="0" smtClean="0">
                <a:solidFill>
                  <a:srgbClr val="E113FF"/>
                </a:solidFill>
                <a:latin typeface="Gill Sans Light"/>
                <a:cs typeface="Gill Sans Light"/>
              </a:rPr>
              <a:t>Kinetic terms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from the </a:t>
            </a:r>
            <a:r>
              <a:rPr lang="en-US" sz="24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Kahler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potential.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ill Sans Light"/>
                <a:cs typeface="Gill Sans Light"/>
              </a:rPr>
              <a:t>Moduli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ymbol" charset="2"/>
                <a:cs typeface="Symbol" charset="2"/>
              </a:rPr>
              <a:t>s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ill Sans Light"/>
                <a:cs typeface="Gill Sans Light"/>
              </a:rPr>
              <a:t>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ill Sans Light"/>
                <a:cs typeface="Gill Sans Light"/>
                <a:sym typeface="Wingdings"/>
              </a:rPr>
              <a:t> size of cycles</a:t>
            </a:r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.</a:t>
            </a:r>
            <a:endParaRPr lang="en-US" sz="2400" dirty="0" smtClean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9" y="1877388"/>
            <a:ext cx="5651500" cy="762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537196" y="1918804"/>
            <a:ext cx="3142984" cy="635000"/>
            <a:chOff x="5537196" y="1918804"/>
            <a:chExt cx="3142984" cy="635000"/>
          </a:xfrm>
        </p:grpSpPr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880" y="1918804"/>
              <a:ext cx="1638300" cy="635000"/>
            </a:xfrm>
            <a:prstGeom prst="rect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5537196" y="1998842"/>
              <a:ext cx="16697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Canonically </a:t>
              </a:r>
              <a:r>
                <a:rPr lang="en-US" sz="1400" dirty="0" err="1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normalise</a:t>
              </a:r>
              <a:endParaRPr lang="en-US" sz="1400" dirty="0" smtClean="0">
                <a:solidFill>
                  <a:srgbClr val="FFFFFF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67592" y="4001862"/>
            <a:ext cx="3824346" cy="698500"/>
            <a:chOff x="4567592" y="4001862"/>
            <a:chExt cx="3824346" cy="698500"/>
          </a:xfrm>
        </p:grpSpPr>
        <p:sp>
          <p:nvSpPr>
            <p:cNvPr id="12" name="TextBox 11"/>
            <p:cNvSpPr txBox="1"/>
            <p:nvPr/>
          </p:nvSpPr>
          <p:spPr>
            <a:xfrm>
              <a:off x="4567592" y="4209452"/>
              <a:ext cx="1669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Diagonalise</a:t>
              </a:r>
              <a:endParaRPr lang="en-US" sz="1400" dirty="0" smtClean="0">
                <a:solidFill>
                  <a:srgbClr val="FFFFFF"/>
                </a:solidFill>
                <a:latin typeface="Gill Sans Light"/>
                <a:cs typeface="Gill Sans Light"/>
              </a:endParaRPr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7538" y="4001862"/>
              <a:ext cx="2184400" cy="698500"/>
            </a:xfrm>
            <a:prstGeom prst="rect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165659" y="2827127"/>
            <a:ext cx="8382000" cy="1895329"/>
            <a:chOff x="165659" y="2827127"/>
            <a:chExt cx="8382000" cy="1895329"/>
          </a:xfrm>
        </p:grpSpPr>
        <p:sp>
          <p:nvSpPr>
            <p:cNvPr id="8" name="TextBox 7"/>
            <p:cNvSpPr txBox="1"/>
            <p:nvPr/>
          </p:nvSpPr>
          <p:spPr>
            <a:xfrm>
              <a:off x="165659" y="2827127"/>
              <a:ext cx="838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E113FF"/>
                  </a:solidFill>
                  <a:latin typeface="Gill Sans Light"/>
                  <a:cs typeface="Gill Sans Light"/>
                </a:rPr>
                <a:t>Masses</a:t>
              </a:r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 come from D7-brane gauge group </a:t>
              </a:r>
              <a:r>
                <a:rPr lang="en-US" sz="2400" dirty="0" err="1" smtClean="0">
                  <a:solidFill>
                    <a:srgbClr val="E113FF"/>
                  </a:solidFill>
                  <a:latin typeface="Gill Sans Light"/>
                  <a:cs typeface="Gill Sans Light"/>
                </a:rPr>
                <a:t>instantons</a:t>
              </a:r>
              <a:r>
                <a:rPr lang="en-US" sz="2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 (7 wraps 4):</a:t>
              </a:r>
            </a:p>
          </p:txBody>
        </p:sp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358" y="4023956"/>
              <a:ext cx="4267200" cy="698500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487" y="3423200"/>
              <a:ext cx="7924800" cy="40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012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695" y="99393"/>
            <a:ext cx="8094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The (Multi)-</a:t>
            </a:r>
            <a:r>
              <a:rPr lang="en-US" sz="40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Axion</a:t>
            </a:r>
            <a:r>
              <a:rPr lang="en-US"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Effective Action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86" y="1446423"/>
            <a:ext cx="6032500" cy="2120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217" y="828272"/>
            <a:ext cx="8669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For non-canonical fields, before chiral symmetry breaking: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9217" y="1413294"/>
            <a:ext cx="8738153" cy="3530807"/>
            <a:chOff x="309217" y="1413294"/>
            <a:chExt cx="8738153" cy="3530807"/>
          </a:xfrm>
        </p:grpSpPr>
        <p:sp>
          <p:nvSpPr>
            <p:cNvPr id="6" name="Rounded Rectangle 5"/>
            <p:cNvSpPr/>
            <p:nvPr/>
          </p:nvSpPr>
          <p:spPr>
            <a:xfrm>
              <a:off x="3787911" y="1413294"/>
              <a:ext cx="3226090" cy="961067"/>
            </a:xfrm>
            <a:prstGeom prst="round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9217" y="3743773"/>
              <a:ext cx="73660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9DF131"/>
                  </a:solidFill>
                  <a:latin typeface="Gill Sans Light"/>
                  <a:cs typeface="Gill Sans Light"/>
                </a:rPr>
                <a:t>General kinetic term, with alignment.</a:t>
              </a:r>
            </a:p>
            <a:p>
              <a:r>
                <a:rPr lang="en-US" sz="24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Gill Sans Light"/>
                  <a:cs typeface="Gill Sans Light"/>
                </a:rPr>
                <a:t>General </a:t>
              </a:r>
              <a:r>
                <a:rPr lang="en-US" sz="2400" dirty="0" err="1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Gill Sans Light"/>
                  <a:cs typeface="Gill Sans Light"/>
                </a:rPr>
                <a:t>instanton</a:t>
              </a:r>
              <a:r>
                <a:rPr lang="en-US" sz="24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Gill Sans Light"/>
                  <a:cs typeface="Gill Sans Light"/>
                </a:rPr>
                <a:t> potential, with phases.</a:t>
              </a:r>
            </a:p>
            <a:p>
              <a:r>
                <a:rPr lang="en-US" sz="2400" dirty="0" smtClean="0">
                  <a:solidFill>
                    <a:srgbClr val="37AAED"/>
                  </a:solidFill>
                  <a:latin typeface="Gill Sans Light"/>
                  <a:cs typeface="Gill Sans Light"/>
                </a:rPr>
                <a:t>All possible shift-symmetric couplings to SM fields.</a:t>
              </a:r>
              <a:endParaRPr lang="en-US" sz="2400" dirty="0">
                <a:solidFill>
                  <a:srgbClr val="37AAED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466572" y="1413294"/>
              <a:ext cx="2001080" cy="961067"/>
            </a:xfrm>
            <a:prstGeom prst="roundRect">
              <a:avLst/>
            </a:prstGeom>
            <a:noFill/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466572" y="2429576"/>
              <a:ext cx="5170558" cy="1192962"/>
            </a:xfrm>
            <a:prstGeom prst="roundRect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42523" y="3850380"/>
              <a:ext cx="51048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Kinetic terms/charges see e.g. </a:t>
              </a:r>
              <a:r>
                <a:rPr lang="en-US" sz="1400" dirty="0" err="1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Bachlechner</a:t>
              </a:r>
              <a:r>
                <a:rPr lang="en-US" sz="1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 et al (2014)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7047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695" y="99393"/>
            <a:ext cx="8094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The (Multi)-</a:t>
            </a:r>
            <a:r>
              <a:rPr lang="en-US" sz="40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Axion</a:t>
            </a:r>
            <a:r>
              <a:rPr lang="en-US"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Effective Action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217" y="839315"/>
            <a:ext cx="8669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For non-canonical fields, after chiral symmetry breaking: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21" y="1455830"/>
            <a:ext cx="6972300" cy="21463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09217" y="1422701"/>
            <a:ext cx="8727110" cy="3552671"/>
            <a:chOff x="309217" y="1422701"/>
            <a:chExt cx="8727110" cy="3552671"/>
          </a:xfrm>
        </p:grpSpPr>
        <p:sp>
          <p:nvSpPr>
            <p:cNvPr id="6" name="Rounded Rectangle 5"/>
            <p:cNvSpPr/>
            <p:nvPr/>
          </p:nvSpPr>
          <p:spPr>
            <a:xfrm>
              <a:off x="3567039" y="1422701"/>
              <a:ext cx="3666437" cy="961067"/>
            </a:xfrm>
            <a:prstGeom prst="round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675266" y="2440629"/>
              <a:ext cx="3127515" cy="728873"/>
            </a:xfrm>
            <a:prstGeom prst="round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9217" y="3765855"/>
              <a:ext cx="85476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Gill Sans Light"/>
                  <a:cs typeface="Gill Sans Light"/>
                </a:rPr>
                <a:t>Masses and </a:t>
              </a:r>
              <a:r>
                <a:rPr lang="en-US" sz="2400" dirty="0" err="1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Gill Sans Light"/>
                  <a:cs typeface="Gill Sans Light"/>
                </a:rPr>
                <a:t>c</a:t>
              </a:r>
              <a:r>
                <a:rPr lang="en-US" sz="2400" baseline="30000" dirty="0" err="1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Gill Sans Light"/>
                  <a:cs typeface="Gill Sans Light"/>
                </a:rPr>
                <a:t>EM</a:t>
              </a:r>
              <a:r>
                <a:rPr lang="en-US" sz="24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Gill Sans Light"/>
                  <a:cs typeface="Gill Sans Light"/>
                </a:rPr>
                <a:t> shift &amp; EDM coupling if non-zero </a:t>
              </a:r>
              <a:r>
                <a:rPr lang="en-US" sz="2400" dirty="0" err="1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Gill Sans Light"/>
                  <a:cs typeface="Gill Sans Light"/>
                </a:rPr>
                <a:t>c</a:t>
              </a:r>
              <a:r>
                <a:rPr lang="en-US" sz="2400" baseline="30000" dirty="0" err="1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Gill Sans Light"/>
                  <a:cs typeface="Gill Sans Light"/>
                </a:rPr>
                <a:t>QCD</a:t>
              </a:r>
              <a:r>
                <a:rPr lang="en-US" sz="24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Gill Sans Light"/>
                  <a:cs typeface="Gill Sans Light"/>
                </a:rPr>
                <a:t>.</a:t>
              </a:r>
            </a:p>
            <a:p>
              <a:r>
                <a:rPr lang="en-US" sz="2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ill Sans Light"/>
                  <a:cs typeface="Gill Sans Light"/>
                </a:rPr>
                <a:t>Coupling to quarks </a:t>
              </a:r>
              <a:r>
                <a:rPr lang="en-US" sz="2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ill Sans Light"/>
                  <a:cs typeface="Gill Sans Light"/>
                  <a:sym typeface="Wingdings"/>
                </a:rPr>
                <a:t> coupling to nucleons.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366750" y="2447267"/>
              <a:ext cx="2268329" cy="708984"/>
            </a:xfrm>
            <a:prstGeom prst="round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298710" y="3200423"/>
              <a:ext cx="2710071" cy="543336"/>
            </a:xfrm>
            <a:prstGeom prst="roundRect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31480" y="4667595"/>
              <a:ext cx="51048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Couplings see e.g. Graham &amp; </a:t>
              </a:r>
              <a:r>
                <a:rPr lang="en-US" sz="1400" dirty="0" err="1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Rajendran</a:t>
              </a:r>
              <a:r>
                <a:rPr lang="en-US" sz="1400" dirty="0" smtClean="0">
                  <a:solidFill>
                    <a:srgbClr val="FFFFFF"/>
                  </a:solidFill>
                  <a:latin typeface="Gill Sans Light"/>
                  <a:cs typeface="Gill Sans Light"/>
                </a:rPr>
                <a:t> (2013)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754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FFFFFF"/>
            </a:solidFill>
            <a:latin typeface="Gill Sans Light"/>
            <a:cs typeface="Gill Sans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13903</TotalTime>
  <Words>1938</Words>
  <Application>Microsoft Macintosh PowerPoint</Application>
  <PresentationFormat>On-screen Show (16:9)</PresentationFormat>
  <Paragraphs>217</Paragraphs>
  <Slides>28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145</cp:revision>
  <dcterms:created xsi:type="dcterms:W3CDTF">2017-05-02T13:51:30Z</dcterms:created>
  <dcterms:modified xsi:type="dcterms:W3CDTF">2017-05-15T20:41:25Z</dcterms:modified>
</cp:coreProperties>
</file>