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67" r:id="rId2"/>
  </p:sldMasterIdLst>
  <p:notesMasterIdLst>
    <p:notesMasterId r:id="rId39"/>
  </p:notesMasterIdLst>
  <p:sldIdLst>
    <p:sldId id="587" r:id="rId3"/>
    <p:sldId id="369" r:id="rId4"/>
    <p:sldId id="527" r:id="rId5"/>
    <p:sldId id="528" r:id="rId6"/>
    <p:sldId id="517" r:id="rId7"/>
    <p:sldId id="601" r:id="rId8"/>
    <p:sldId id="656" r:id="rId9"/>
    <p:sldId id="500" r:id="rId10"/>
    <p:sldId id="525" r:id="rId11"/>
    <p:sldId id="670" r:id="rId12"/>
    <p:sldId id="680" r:id="rId13"/>
    <p:sldId id="529" r:id="rId14"/>
    <p:sldId id="678" r:id="rId15"/>
    <p:sldId id="675" r:id="rId16"/>
    <p:sldId id="679" r:id="rId17"/>
    <p:sldId id="532" r:id="rId18"/>
    <p:sldId id="531" r:id="rId19"/>
    <p:sldId id="654" r:id="rId20"/>
    <p:sldId id="669" r:id="rId21"/>
    <p:sldId id="672" r:id="rId22"/>
    <p:sldId id="520" r:id="rId23"/>
    <p:sldId id="526" r:id="rId24"/>
    <p:sldId id="657" r:id="rId25"/>
    <p:sldId id="658" r:id="rId26"/>
    <p:sldId id="659" r:id="rId27"/>
    <p:sldId id="660" r:id="rId28"/>
    <p:sldId id="661" r:id="rId29"/>
    <p:sldId id="663" r:id="rId30"/>
    <p:sldId id="664" r:id="rId31"/>
    <p:sldId id="665" r:id="rId32"/>
    <p:sldId id="666" r:id="rId33"/>
    <p:sldId id="667" r:id="rId34"/>
    <p:sldId id="673" r:id="rId35"/>
    <p:sldId id="674" r:id="rId36"/>
    <p:sldId id="676" r:id="rId37"/>
    <p:sldId id="516" r:id="rId38"/>
  </p:sldIdLst>
  <p:sldSz cx="12192000" cy="6858000"/>
  <p:notesSz cx="7099300" cy="10234613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47" autoAdjust="0"/>
    <p:restoredTop sz="94767" autoAdjust="0"/>
  </p:normalViewPr>
  <p:slideViewPr>
    <p:cSldViewPr snapToGrid="0">
      <p:cViewPr>
        <p:scale>
          <a:sx n="60" d="100"/>
          <a:sy n="60" d="100"/>
        </p:scale>
        <p:origin x="1134" y="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latinLnBrk="0">
              <a:defRPr lang="es-ES" sz="13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latinLnBrk="0">
              <a:defRPr lang="es-ES" sz="1300"/>
            </a:lvl1pPr>
          </a:lstStyle>
          <a:p>
            <a:fld id="{2447E72A-D913-4DC2-9E0A-E520CE8FCC86}" type="datetimeFigureOut">
              <a:rPr lang="en-US"/>
              <a:pPr/>
              <a:t>5/14/2017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latinLnBrk="0">
              <a:defRPr lang="es-ES" sz="13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latinLnBrk="0">
              <a:defRPr lang="es-ES" sz="1300"/>
            </a:lvl1pPr>
          </a:lstStyle>
          <a:p>
            <a:fld id="{A5D78FC6-CE17-4259-A63C-DDFC12E048FC}" type="slidenum">
              <a:rPr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60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27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2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36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958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48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227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AF771-913C-41D6-B757-584716A4630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58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AF771-913C-41D6-B757-584716A4630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5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AF771-913C-41D6-B757-584716A463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07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74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05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22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92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480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8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88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229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38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0038E9F-8EB6-4753-B7A6-E1532489FE6F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71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C8C8-64A5-4F28-BBE3-E5F176B22746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2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133F-8268-4C81-8E24-084703C590D4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 sz="1200" smtClean="0">
                <a:solidFill>
                  <a:schemeClr val="tx2"/>
                </a:solidFill>
              </a:rPr>
              <a:pPr algn="ctr"/>
              <a:t>‹Nº›</a:t>
            </a:fld>
            <a:endParaRPr lang="es-ES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0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CCEA-E9F2-4DE5-9369-9E713D7F9EF2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 sz="1200" smtClean="0">
                <a:solidFill>
                  <a:schemeClr val="tx2"/>
                </a:solidFill>
              </a:rPr>
              <a:pPr algn="ctr"/>
              <a:t>‹Nº›</a:t>
            </a:fld>
            <a:endParaRPr lang="es-E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3CB-3116-4E3B-A431-B6258B46428D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 sz="1200" smtClean="0">
                <a:solidFill>
                  <a:schemeClr val="tx2"/>
                </a:solidFill>
              </a:rPr>
              <a:pPr algn="ctr"/>
              <a:t>‹Nº›</a:t>
            </a:fld>
            <a:endParaRPr lang="es-E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1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7DF1-7FF3-4D92-A0CE-77D76B333AD2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 sz="1200" smtClean="0">
                <a:solidFill>
                  <a:schemeClr val="tx2"/>
                </a:solidFill>
              </a:rPr>
              <a:pPr algn="ctr"/>
              <a:t>‹Nº›</a:t>
            </a:fld>
            <a:endParaRPr lang="es-ES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7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DE17-47AA-4A54-A2BD-930FF666622B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D93096-5B34-4342-9326-69289CEAE4C2}" type="slidenum">
              <a:rPr lang="es-ES" smtClean="0"/>
              <a:pPr algn="ctr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3233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FDE-0554-4E87-8126-34EBC260CE41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 smtClean="0">
                <a:solidFill>
                  <a:schemeClr val="tx2"/>
                </a:solidFill>
              </a:rPr>
              <a:pPr algn="ctr"/>
              <a:t>‹Nº›</a:t>
            </a:fld>
            <a:endParaRPr lang="es-E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9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8CFE-29AF-4996-9579-5987DA289EAC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EAB7-EC9E-4BCC-AC5E-E60DE265ED1D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2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3BBCB1A-31AC-48D5-922F-9D807B5B0366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0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475FE3B-EFEB-41F2-AFAC-CEE21E9046B5}" type="datetime1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algn="ctr"/>
            <a:fld id="{72AC53DF-4216-466D-99A7-94400E6C2A25}" type="slidenum">
              <a:rPr lang="es-ES" smtClean="0">
                <a:solidFill>
                  <a:schemeClr val="tx2"/>
                </a:solidFill>
              </a:rPr>
              <a:pPr algn="ctr"/>
              <a:t>‹Nº›</a:t>
            </a:fld>
            <a:endParaRPr lang="es-E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0CAcQjRxqFQoTCOfAo9vQrcgCFQJdGgodpuYGQA&amp;url=https://inspirehep.net/record/1311453/plots&amp;psig=AFQjCNG7V2JPj8JI1WZZTVntLGaQkR3cPA&amp;ust=144421350203260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 err="1" smtClean="0"/>
              <a:t>Looking</a:t>
            </a:r>
            <a:r>
              <a:rPr lang="es-ES" sz="6000" dirty="0" smtClean="0"/>
              <a:t> </a:t>
            </a:r>
            <a:r>
              <a:rPr lang="es-ES" sz="6000" dirty="0" err="1" smtClean="0"/>
              <a:t>for</a:t>
            </a:r>
            <a:r>
              <a:rPr lang="es-ES" sz="6000" dirty="0" smtClean="0"/>
              <a:t> </a:t>
            </a:r>
            <a:r>
              <a:rPr lang="es-ES" sz="6000" dirty="0" err="1" smtClean="0"/>
              <a:t>low-mass</a:t>
            </a:r>
            <a:r>
              <a:rPr lang="es-ES" sz="6000" dirty="0" smtClean="0"/>
              <a:t> WIMPS </a:t>
            </a:r>
            <a:r>
              <a:rPr lang="es-ES" sz="6000" dirty="0" err="1" smtClean="0"/>
              <a:t>with</a:t>
            </a:r>
            <a:r>
              <a:rPr lang="es-ES" sz="6000" dirty="0" smtClean="0"/>
              <a:t> </a:t>
            </a:r>
            <a:r>
              <a:rPr lang="es-ES" sz="7000" dirty="0" smtClean="0"/>
              <a:t>TREX-DM</a:t>
            </a:r>
            <a:endParaRPr lang="es-ES" sz="7000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Theopisti Dafni, Universidad de Zaragoza</a:t>
            </a:r>
          </a:p>
          <a:p>
            <a:r>
              <a:rPr lang="en-US" dirty="0"/>
              <a:t>On behalf of the TREX-DM project</a:t>
            </a:r>
          </a:p>
          <a:p>
            <a:r>
              <a:rPr lang="en-US" dirty="0"/>
              <a:t>tdafni@unizar.es</a:t>
            </a:r>
          </a:p>
        </p:txBody>
      </p:sp>
    </p:spTree>
    <p:extLst>
      <p:ext uri="{BB962C8B-B14F-4D97-AF65-F5344CB8AC3E}">
        <p14:creationId xmlns:p14="http://schemas.microsoft.com/office/powerpoint/2010/main" val="41335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6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84718"/>
          </a:xfrm>
        </p:spPr>
        <p:txBody>
          <a:bodyPr>
            <a:normAutofit/>
          </a:bodyPr>
          <a:lstStyle/>
          <a:p>
            <a:r>
              <a:rPr lang="es-ES" sz="4900" dirty="0" smtClean="0"/>
              <a:t>TREX-DM: Gas </a:t>
            </a:r>
            <a:r>
              <a:rPr lang="es-ES" sz="4900" dirty="0" err="1" smtClean="0"/>
              <a:t>studies</a:t>
            </a:r>
            <a:endParaRPr lang="en-GB" sz="4900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570330" y="1767131"/>
            <a:ext cx="7267175" cy="3766185"/>
          </a:xfrm>
        </p:spPr>
        <p:txBody>
          <a:bodyPr>
            <a:normAutofit/>
          </a:bodyPr>
          <a:lstStyle/>
          <a:p>
            <a:r>
              <a:rPr lang="en-US" sz="1900" dirty="0" smtClean="0"/>
              <a:t>Operating in non-flammable gases simplifies installation underground</a:t>
            </a:r>
          </a:p>
          <a:p>
            <a:r>
              <a:rPr lang="en-US" sz="1900" dirty="0" smtClean="0"/>
              <a:t>Characterized microbulks in Ar-1%iC</a:t>
            </a:r>
            <a:r>
              <a:rPr lang="en-US" sz="1900" baseline="-25000" dirty="0"/>
              <a:t>4</a:t>
            </a:r>
            <a:r>
              <a:rPr lang="en-US" sz="1900" dirty="0" smtClean="0"/>
              <a:t>H</a:t>
            </a:r>
            <a:r>
              <a:rPr lang="en-US" sz="1900" baseline="-25000" dirty="0" smtClean="0"/>
              <a:t>10</a:t>
            </a:r>
            <a:r>
              <a:rPr lang="en-US" sz="1900" dirty="0" smtClean="0"/>
              <a:t> and Ne-2%iC</a:t>
            </a:r>
            <a:r>
              <a:rPr lang="en-US" sz="1900" baseline="-25000" dirty="0" smtClean="0"/>
              <a:t>4</a:t>
            </a:r>
            <a:r>
              <a:rPr lang="en-US" sz="1900" dirty="0" smtClean="0"/>
              <a:t>H</a:t>
            </a:r>
            <a:r>
              <a:rPr lang="en-US" sz="1900" baseline="-25000" dirty="0" smtClean="0"/>
              <a:t>10</a:t>
            </a:r>
            <a:endParaRPr lang="en-US" sz="1900" dirty="0" smtClean="0"/>
          </a:p>
          <a:p>
            <a:r>
              <a:rPr lang="en-US" sz="1900" dirty="0" smtClean="0"/>
              <a:t>Source: 109Cd (21keV) 	</a:t>
            </a:r>
          </a:p>
          <a:p>
            <a:r>
              <a:rPr lang="en-US" sz="1900" dirty="0" smtClean="0"/>
              <a:t>Pressures: 1-10 bar.</a:t>
            </a:r>
          </a:p>
          <a:p>
            <a:endParaRPr lang="en-US" sz="1900" dirty="0"/>
          </a:p>
          <a:p>
            <a:r>
              <a:rPr lang="en-US" sz="1900" dirty="0" smtClean="0"/>
              <a:t>Excellent </a:t>
            </a:r>
            <a:r>
              <a:rPr lang="en-US" sz="1900" dirty="0" err="1" smtClean="0"/>
              <a:t>behaviour</a:t>
            </a:r>
            <a:r>
              <a:rPr lang="en-US" sz="1900" dirty="0" smtClean="0"/>
              <a:t> in terms of gain: &gt; 2000 and &gt; 20000 respectively</a:t>
            </a:r>
          </a:p>
          <a:p>
            <a:r>
              <a:rPr lang="en-US" sz="1900" dirty="0" smtClean="0"/>
              <a:t>Good behavior in terms of energy resolution: </a:t>
            </a:r>
          </a:p>
          <a:p>
            <a:r>
              <a:rPr lang="en-US" sz="1900" dirty="0" smtClean="0"/>
              <a:t>                        some degradation at higher P as expected</a:t>
            </a:r>
            <a:endParaRPr lang="en-GB" sz="190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29" t="15556" r="13229" b="3704"/>
          <a:stretch/>
        </p:blipFill>
        <p:spPr>
          <a:xfrm>
            <a:off x="7941527" y="1411602"/>
            <a:ext cx="3486168" cy="24917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1979" t="15741" r="11250" b="4444"/>
          <a:stretch/>
        </p:blipFill>
        <p:spPr>
          <a:xfrm>
            <a:off x="7943831" y="3980475"/>
            <a:ext cx="3483864" cy="234250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665535" y="1068831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Ne-2%</a:t>
            </a:r>
            <a:r>
              <a:rPr lang="en-US" dirty="0">
                <a:solidFill>
                  <a:schemeClr val="accent1"/>
                </a:solidFill>
              </a:rPr>
              <a:t>iC</a:t>
            </a:r>
            <a:r>
              <a:rPr lang="en-US" baseline="-25000" dirty="0">
                <a:solidFill>
                  <a:schemeClr val="accent1"/>
                </a:solidFill>
              </a:rPr>
              <a:t>4</a:t>
            </a:r>
            <a:r>
              <a:rPr lang="en-US" dirty="0">
                <a:solidFill>
                  <a:schemeClr val="accent1"/>
                </a:solidFill>
              </a:rPr>
              <a:t>H</a:t>
            </a:r>
            <a:r>
              <a:rPr lang="en-US" baseline="-25000" dirty="0">
                <a:solidFill>
                  <a:schemeClr val="accent1"/>
                </a:solidFill>
              </a:rPr>
              <a:t>10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@ 10 bar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02608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RESTSoft</a:t>
            </a:r>
            <a:endParaRPr lang="en-GB" sz="4900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>
          <a:xfrm>
            <a:off x="455302" y="2141180"/>
            <a:ext cx="6275483" cy="3766185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100" dirty="0"/>
              <a:t>RestG4: interface with GEANT4</a:t>
            </a:r>
          </a:p>
          <a:p>
            <a:pPr lvl="2"/>
            <a:r>
              <a:rPr lang="en-GB" sz="1800" dirty="0"/>
              <a:t>Event generation, Physics processes, GDML for geometries</a:t>
            </a:r>
          </a:p>
          <a:p>
            <a:endParaRPr lang="en-GB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100" dirty="0"/>
              <a:t>REST</a:t>
            </a:r>
          </a:p>
          <a:p>
            <a:pPr lvl="2"/>
            <a:r>
              <a:rPr lang="en-GB" sz="1800" dirty="0"/>
              <a:t>Charge amplification, generic readout </a:t>
            </a:r>
            <a:r>
              <a:rPr lang="en-GB" sz="1800" dirty="0" smtClean="0"/>
              <a:t>description</a:t>
            </a:r>
            <a:r>
              <a:rPr lang="en-GB" sz="1800" dirty="0"/>
              <a:t>, hits, electronics response</a:t>
            </a:r>
          </a:p>
          <a:p>
            <a:endParaRPr lang="en-GB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100" dirty="0"/>
              <a:t>Framework ready to perform the Data analysis</a:t>
            </a:r>
          </a:p>
          <a:p>
            <a:endParaRPr lang="en-US" dirty="0" smtClean="0"/>
          </a:p>
          <a:p>
            <a:r>
              <a:rPr lang="en-US" sz="2000" dirty="0" smtClean="0">
                <a:solidFill>
                  <a:schemeClr val="accent1"/>
                </a:solidFill>
              </a:rPr>
              <a:t>Complete simulation of the detector response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s-ES" smtClean="0"/>
              <a:pPr/>
              <a:t>11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1" t="21273" r="11688" b="19695"/>
          <a:stretch/>
        </p:blipFill>
        <p:spPr>
          <a:xfrm>
            <a:off x="6506668" y="2225523"/>
            <a:ext cx="5370287" cy="33382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959460" y="1856191"/>
            <a:ext cx="91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loucester MT Extra Condensed" panose="02030808020601010101" pitchFamily="18" charset="0"/>
              </a:rPr>
              <a:t>REST 2.1.5</a:t>
            </a:r>
            <a:endParaRPr lang="en-GB" dirty="0">
              <a:latin typeface="Gloucester MT Extra Condensed" panose="02030808020601010101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462222" y="1397514"/>
            <a:ext cx="6830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Dedicated software developed by the </a:t>
            </a:r>
            <a:r>
              <a:rPr lang="en-US" sz="2000" b="1" dirty="0" smtClean="0">
                <a:solidFill>
                  <a:schemeClr val="accent1"/>
                </a:solidFill>
              </a:rPr>
              <a:t>UNIZAR group</a:t>
            </a:r>
            <a:r>
              <a:rPr lang="en-US" sz="2000" b="1" dirty="0">
                <a:solidFill>
                  <a:schemeClr val="accent1"/>
                </a:solidFill>
              </a:rPr>
              <a:t>, ROOT-based </a:t>
            </a:r>
          </a:p>
        </p:txBody>
      </p:sp>
    </p:spTree>
    <p:extLst>
      <p:ext uri="{BB962C8B-B14F-4D97-AF65-F5344CB8AC3E}">
        <p14:creationId xmlns:p14="http://schemas.microsoft.com/office/powerpoint/2010/main" val="20916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48292"/>
          </a:xfrm>
        </p:spPr>
        <p:txBody>
          <a:bodyPr>
            <a:normAutofit/>
          </a:bodyPr>
          <a:lstStyle/>
          <a:p>
            <a:r>
              <a:rPr lang="es-ES" sz="4900" dirty="0" smtClean="0"/>
              <a:t>TREX-DM: </a:t>
            </a:r>
            <a:r>
              <a:rPr lang="es-ES" sz="4900" dirty="0" err="1" smtClean="0"/>
              <a:t>Background</a:t>
            </a:r>
            <a:r>
              <a:rPr lang="es-ES" sz="4900" dirty="0" smtClean="0"/>
              <a:t> </a:t>
            </a:r>
            <a:r>
              <a:rPr lang="es-ES" sz="4900" dirty="0" err="1" smtClean="0"/>
              <a:t>model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7223" y="1360703"/>
            <a:ext cx="8398393" cy="2052666"/>
          </a:xfrm>
        </p:spPr>
        <p:txBody>
          <a:bodyPr/>
          <a:lstStyle/>
          <a:p>
            <a:endParaRPr lang="es-ES" sz="2000" dirty="0" smtClean="0"/>
          </a:p>
          <a:p>
            <a:r>
              <a:rPr lang="es-ES" sz="2000" dirty="0" err="1" smtClean="0">
                <a:solidFill>
                  <a:schemeClr val="accent1"/>
                </a:solidFill>
              </a:rPr>
              <a:t>Background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>
                <a:solidFill>
                  <a:schemeClr val="accent1"/>
                </a:solidFill>
              </a:rPr>
              <a:t>model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endParaRPr lang="en-GB" sz="2000" dirty="0">
              <a:solidFill>
                <a:schemeClr val="accent1"/>
              </a:solidFill>
            </a:endParaRPr>
          </a:p>
          <a:p>
            <a:pPr lvl="1"/>
            <a:r>
              <a:rPr lang="es-ES" sz="1800" dirty="0" err="1" smtClean="0"/>
              <a:t>Studies</a:t>
            </a:r>
            <a:r>
              <a:rPr lang="es-ES" sz="1800" dirty="0" smtClean="0"/>
              <a:t> </a:t>
            </a:r>
            <a:r>
              <a:rPr lang="es-ES" sz="1800" dirty="0" err="1" smtClean="0"/>
              <a:t>for</a:t>
            </a:r>
            <a:r>
              <a:rPr lang="es-ES" sz="1800" dirty="0" smtClean="0"/>
              <a:t> Ar-2</a:t>
            </a:r>
            <a:r>
              <a:rPr lang="es-ES" sz="1800" dirty="0"/>
              <a:t>% </a:t>
            </a:r>
            <a:r>
              <a:rPr lang="es-ES" sz="1800" dirty="0" smtClean="0"/>
              <a:t>iC</a:t>
            </a:r>
            <a:r>
              <a:rPr lang="es-ES" sz="1800" baseline="-25000" dirty="0" smtClean="0"/>
              <a:t>4</a:t>
            </a:r>
            <a:r>
              <a:rPr lang="es-ES" sz="1800" dirty="0" smtClean="0"/>
              <a:t>H</a:t>
            </a:r>
            <a:r>
              <a:rPr lang="es-ES" sz="1800" baseline="-25000" dirty="0" smtClean="0"/>
              <a:t>10</a:t>
            </a:r>
            <a:r>
              <a:rPr lang="en-GB" sz="1800" baseline="-25000" dirty="0" smtClean="0"/>
              <a:t> and</a:t>
            </a:r>
            <a:r>
              <a:rPr lang="en-GB" sz="1800" dirty="0" smtClean="0"/>
              <a:t> Ne</a:t>
            </a:r>
            <a:r>
              <a:rPr lang="es-ES" sz="1800" dirty="0"/>
              <a:t>-</a:t>
            </a:r>
            <a:r>
              <a:rPr lang="es-ES" sz="1800" dirty="0" smtClean="0"/>
              <a:t>2</a:t>
            </a:r>
            <a:r>
              <a:rPr lang="es-ES" sz="1800" dirty="0"/>
              <a:t>% iC</a:t>
            </a:r>
            <a:r>
              <a:rPr lang="es-ES" sz="1800" baseline="-25000" dirty="0"/>
              <a:t>4</a:t>
            </a:r>
            <a:r>
              <a:rPr lang="es-ES" sz="1800" dirty="0"/>
              <a:t>H</a:t>
            </a:r>
            <a:r>
              <a:rPr lang="es-ES" sz="1800" baseline="-25000" dirty="0"/>
              <a:t>10</a:t>
            </a:r>
            <a:endParaRPr lang="en-GB" sz="1800" baseline="-25000" dirty="0"/>
          </a:p>
          <a:p>
            <a:pPr lvl="1"/>
            <a:endParaRPr lang="en-GB" sz="1200" dirty="0" smtClean="0"/>
          </a:p>
          <a:p>
            <a:r>
              <a:rPr lang="es-ES" sz="2000" dirty="0" err="1" smtClean="0">
                <a:solidFill>
                  <a:schemeClr val="accent1"/>
                </a:solidFill>
              </a:rPr>
              <a:t>Successfull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validation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against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the</a:t>
            </a:r>
            <a:r>
              <a:rPr lang="es-ES" sz="2000" dirty="0" smtClean="0">
                <a:solidFill>
                  <a:schemeClr val="accent1"/>
                </a:solidFill>
              </a:rPr>
              <a:t> experimental data</a:t>
            </a:r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9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b="12593"/>
          <a:stretch/>
        </p:blipFill>
        <p:spPr>
          <a:xfrm>
            <a:off x="7844119" y="1982679"/>
            <a:ext cx="3984626" cy="3271757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547576" y="3618557"/>
            <a:ext cx="10753725" cy="220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err="1" smtClean="0">
                <a:solidFill>
                  <a:schemeClr val="accent1"/>
                </a:solidFill>
              </a:rPr>
              <a:t>Based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on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extensive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radioactivity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measurements</a:t>
            </a:r>
            <a:r>
              <a:rPr lang="es-ES" sz="2000" dirty="0" smtClean="0">
                <a:solidFill>
                  <a:schemeClr val="accent1"/>
                </a:solidFill>
              </a:rPr>
              <a:t> of </a:t>
            </a:r>
            <a:r>
              <a:rPr lang="es-ES" sz="2000" dirty="0" err="1" smtClean="0">
                <a:solidFill>
                  <a:schemeClr val="accent1"/>
                </a:solidFill>
              </a:rPr>
              <a:t>all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the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components</a:t>
            </a:r>
            <a:endParaRPr lang="es-ES" sz="2000" dirty="0" smtClean="0">
              <a:solidFill>
                <a:schemeClr val="accent1"/>
              </a:solidFill>
            </a:endParaRPr>
          </a:p>
          <a:p>
            <a:r>
              <a:rPr lang="es-ES" sz="2000" dirty="0" err="1" smtClean="0"/>
              <a:t>Expected</a:t>
            </a:r>
            <a:r>
              <a:rPr lang="es-ES" sz="2000" dirty="0" smtClean="0"/>
              <a:t> </a:t>
            </a:r>
            <a:r>
              <a:rPr lang="es-ES" sz="2000" dirty="0" err="1" smtClean="0"/>
              <a:t>background</a:t>
            </a:r>
            <a:r>
              <a:rPr lang="es-ES" sz="2000" dirty="0" smtClean="0"/>
              <a:t>: </a:t>
            </a:r>
            <a:r>
              <a:rPr lang="es-ES" sz="2000" dirty="0" smtClean="0">
                <a:solidFill>
                  <a:schemeClr val="accent1"/>
                </a:solidFill>
              </a:rPr>
              <a:t>1 - 10 c keV</a:t>
            </a:r>
            <a:r>
              <a:rPr lang="es-ES" sz="2000" baseline="30000" dirty="0" smtClean="0">
                <a:solidFill>
                  <a:schemeClr val="accent1"/>
                </a:solidFill>
              </a:rPr>
              <a:t>-1</a:t>
            </a:r>
            <a:r>
              <a:rPr lang="es-ES" sz="2000" dirty="0" smtClean="0">
                <a:solidFill>
                  <a:schemeClr val="accent1"/>
                </a:solidFill>
              </a:rPr>
              <a:t> kg</a:t>
            </a:r>
            <a:r>
              <a:rPr lang="es-ES" sz="2000" baseline="30000" dirty="0" smtClean="0">
                <a:solidFill>
                  <a:schemeClr val="accent1"/>
                </a:solidFill>
              </a:rPr>
              <a:t>-1s </a:t>
            </a:r>
            <a:r>
              <a:rPr lang="es-ES" sz="2000" dirty="0" smtClean="0">
                <a:solidFill>
                  <a:schemeClr val="accent1"/>
                </a:solidFill>
              </a:rPr>
              <a:t>d</a:t>
            </a:r>
            <a:r>
              <a:rPr lang="es-ES" sz="2000" baseline="30000" dirty="0" smtClean="0">
                <a:solidFill>
                  <a:schemeClr val="accent1"/>
                </a:solidFill>
              </a:rPr>
              <a:t>-1</a:t>
            </a:r>
            <a:r>
              <a:rPr lang="es-ES" sz="1200" dirty="0" smtClean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s-ES" sz="1600" dirty="0" err="1" smtClean="0"/>
              <a:t>intrinsic</a:t>
            </a:r>
            <a:r>
              <a:rPr lang="es-ES" sz="1600" dirty="0" smtClean="0"/>
              <a:t> </a:t>
            </a:r>
            <a:r>
              <a:rPr lang="es-ES" sz="1600" dirty="0" err="1" smtClean="0"/>
              <a:t>radioactivity</a:t>
            </a:r>
            <a:r>
              <a:rPr lang="es-ES" sz="1600" dirty="0" smtClean="0"/>
              <a:t> </a:t>
            </a:r>
          </a:p>
          <a:p>
            <a:pPr lvl="1"/>
            <a:r>
              <a:rPr lang="es-ES" sz="1600" dirty="0" err="1" smtClean="0"/>
              <a:t>Cosmogenic</a:t>
            </a:r>
            <a:r>
              <a:rPr lang="es-ES" sz="1600" dirty="0" smtClean="0"/>
              <a:t> </a:t>
            </a:r>
            <a:r>
              <a:rPr lang="es-ES" sz="1600" dirty="0" err="1" smtClean="0"/>
              <a:t>activation</a:t>
            </a:r>
            <a:r>
              <a:rPr lang="es-ES" sz="1600" dirty="0" smtClean="0"/>
              <a:t> (60Co, 3H)</a:t>
            </a:r>
          </a:p>
          <a:p>
            <a:pPr lvl="1"/>
            <a:r>
              <a:rPr lang="es-ES" sz="1600" dirty="0" err="1" smtClean="0"/>
              <a:t>Radon-related</a:t>
            </a:r>
            <a:endParaRPr lang="es-ES" sz="1600" dirty="0" smtClean="0"/>
          </a:p>
          <a:p>
            <a:pPr lvl="1"/>
            <a:r>
              <a:rPr lang="es-ES" sz="1600" dirty="0" err="1" smtClean="0"/>
              <a:t>External</a:t>
            </a:r>
            <a:r>
              <a:rPr lang="es-ES" sz="1600" dirty="0" smtClean="0"/>
              <a:t> </a:t>
            </a:r>
            <a:r>
              <a:rPr lang="es-ES" sz="1600" dirty="0" err="1" smtClean="0"/>
              <a:t>backgrounds</a:t>
            </a:r>
            <a:r>
              <a:rPr lang="es-ES" sz="1600" dirty="0" smtClean="0"/>
              <a:t>: </a:t>
            </a:r>
            <a:r>
              <a:rPr lang="es-ES" sz="1600" dirty="0" err="1" smtClean="0"/>
              <a:t>muons</a:t>
            </a:r>
            <a:r>
              <a:rPr lang="es-ES" sz="1600" dirty="0" smtClean="0"/>
              <a:t>, gamma, </a:t>
            </a:r>
            <a:r>
              <a:rPr lang="es-ES" sz="1600" dirty="0" err="1" smtClean="0"/>
              <a:t>neutrons</a:t>
            </a:r>
            <a:endParaRPr lang="es-ES" sz="1600" dirty="0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10971251" y="1632704"/>
            <a:ext cx="91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loucester MT Extra Condensed" panose="02030808020601010101" pitchFamily="18" charset="0"/>
              </a:rPr>
              <a:t>REST 2.1.5</a:t>
            </a:r>
            <a:endParaRPr lang="en-GB" dirty="0">
              <a:latin typeface="Gloucester MT Extra Condensed" panose="020308080206010101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11553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Background</a:t>
            </a:r>
            <a:r>
              <a:rPr lang="es-ES" sz="4900" dirty="0" smtClean="0"/>
              <a:t> </a:t>
            </a:r>
            <a:r>
              <a:rPr lang="es-ES" sz="4900" dirty="0" err="1" smtClean="0"/>
              <a:t>components</a:t>
            </a:r>
            <a:endParaRPr lang="en-GB" sz="490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s-ES" dirty="0" smtClean="0"/>
              <a:t>13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9828" t="37256" r="26966" b="9824"/>
          <a:stretch/>
        </p:blipFill>
        <p:spPr>
          <a:xfrm>
            <a:off x="4341251" y="1425388"/>
            <a:ext cx="7474231" cy="5149543"/>
          </a:xfrm>
          <a:prstGeom prst="rect">
            <a:avLst/>
          </a:prstGeom>
          <a:ln w="57150">
            <a:noFill/>
          </a:ln>
        </p:spPr>
      </p:pic>
      <p:sp>
        <p:nvSpPr>
          <p:cNvPr id="6" name="Rectángulo 5"/>
          <p:cNvSpPr/>
          <p:nvPr/>
        </p:nvSpPr>
        <p:spPr>
          <a:xfrm>
            <a:off x="4840941" y="2277036"/>
            <a:ext cx="6589058" cy="3406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ángulo 6"/>
          <p:cNvSpPr/>
          <p:nvPr/>
        </p:nvSpPr>
        <p:spPr>
          <a:xfrm>
            <a:off x="4921623" y="4482353"/>
            <a:ext cx="6589058" cy="3406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493019" y="2831870"/>
            <a:ext cx="43479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Possible</a:t>
            </a:r>
            <a:r>
              <a:rPr lang="es-ES" dirty="0" smtClean="0"/>
              <a:t> </a:t>
            </a:r>
            <a:r>
              <a:rPr lang="es-ES" dirty="0" err="1" smtClean="0"/>
              <a:t>contribution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mM</a:t>
            </a:r>
            <a:r>
              <a:rPr lang="es-ES" dirty="0" smtClean="0"/>
              <a:t>: 40K</a:t>
            </a:r>
          </a:p>
          <a:p>
            <a:r>
              <a:rPr lang="es-ES" dirty="0" err="1" smtClean="0"/>
              <a:t>Measurements</a:t>
            </a:r>
            <a:r>
              <a:rPr lang="es-ES" dirty="0" smtClean="0"/>
              <a:t> x25 </a:t>
            </a:r>
            <a:r>
              <a:rPr lang="es-ES" dirty="0" err="1" smtClean="0"/>
              <a:t>less</a:t>
            </a:r>
            <a:r>
              <a:rPr lang="es-ES" dirty="0" smtClean="0"/>
              <a:t> </a:t>
            </a:r>
            <a:r>
              <a:rPr lang="es-ES" dirty="0" err="1" smtClean="0"/>
              <a:t>exist</a:t>
            </a:r>
            <a:r>
              <a:rPr lang="es-ES" dirty="0" smtClean="0"/>
              <a:t>, </a:t>
            </a:r>
            <a:r>
              <a:rPr lang="es-ES" dirty="0" err="1" smtClean="0"/>
              <a:t>still</a:t>
            </a:r>
            <a:r>
              <a:rPr lang="es-ES" dirty="0" smtClean="0"/>
              <a:t> </a:t>
            </a:r>
            <a:r>
              <a:rPr lang="es-ES" dirty="0" err="1" smtClean="0"/>
              <a:t>checking</a:t>
            </a:r>
            <a:endParaRPr lang="es-ES" dirty="0" smtClean="0"/>
          </a:p>
          <a:p>
            <a:endParaRPr lang="es-ES" dirty="0">
              <a:solidFill>
                <a:schemeClr val="accent1"/>
              </a:solidFill>
            </a:endParaRPr>
          </a:p>
          <a:p>
            <a:r>
              <a:rPr lang="es-ES" dirty="0" err="1" smtClean="0">
                <a:solidFill>
                  <a:schemeClr val="accent1"/>
                </a:solidFill>
              </a:rPr>
              <a:t>Other</a:t>
            </a:r>
            <a:r>
              <a:rPr lang="es-ES" dirty="0" smtClean="0">
                <a:solidFill>
                  <a:schemeClr val="accent1"/>
                </a:solidFill>
              </a:rPr>
              <a:t> </a:t>
            </a:r>
            <a:r>
              <a:rPr lang="es-ES" dirty="0" err="1" smtClean="0">
                <a:solidFill>
                  <a:schemeClr val="accent1"/>
                </a:solidFill>
              </a:rPr>
              <a:t>important</a:t>
            </a:r>
            <a:r>
              <a:rPr lang="es-ES" dirty="0" smtClean="0">
                <a:solidFill>
                  <a:schemeClr val="accent1"/>
                </a:solidFill>
              </a:rPr>
              <a:t> </a:t>
            </a:r>
            <a:r>
              <a:rPr lang="es-ES" dirty="0" err="1" smtClean="0">
                <a:solidFill>
                  <a:schemeClr val="accent1"/>
                </a:solidFill>
              </a:rPr>
              <a:t>contribution</a:t>
            </a:r>
            <a:r>
              <a:rPr lang="es-ES" dirty="0" smtClean="0">
                <a:solidFill>
                  <a:schemeClr val="accent1"/>
                </a:solidFill>
              </a:rPr>
              <a:t>:</a:t>
            </a:r>
          </a:p>
          <a:p>
            <a:r>
              <a:rPr lang="es-ES" dirty="0" smtClean="0"/>
              <a:t>Cu </a:t>
            </a:r>
            <a:r>
              <a:rPr lang="es-ES" dirty="0" err="1" smtClean="0"/>
              <a:t>vessel</a:t>
            </a:r>
            <a:r>
              <a:rPr lang="es-ES" dirty="0" smtClean="0"/>
              <a:t> </a:t>
            </a:r>
            <a:r>
              <a:rPr lang="es-ES" dirty="0" err="1" smtClean="0"/>
              <a:t>cosmogenically</a:t>
            </a:r>
            <a:r>
              <a:rPr lang="es-ES" dirty="0" smtClean="0"/>
              <a:t> </a:t>
            </a:r>
            <a:r>
              <a:rPr lang="es-ES" dirty="0" err="1" smtClean="0"/>
              <a:t>activated</a:t>
            </a:r>
            <a:r>
              <a:rPr lang="es-ES" dirty="0" smtClean="0"/>
              <a:t>.</a:t>
            </a:r>
          </a:p>
          <a:p>
            <a:r>
              <a:rPr lang="es-ES" dirty="0" smtClean="0"/>
              <a:t>New </a:t>
            </a:r>
            <a:r>
              <a:rPr lang="es-ES" dirty="0" err="1" smtClean="0"/>
              <a:t>vessel</a:t>
            </a:r>
            <a:r>
              <a:rPr lang="es-ES" dirty="0" smtClean="0"/>
              <a:t> </a:t>
            </a:r>
            <a:r>
              <a:rPr lang="es-ES" dirty="0" err="1" smtClean="0"/>
              <a:t>might</a:t>
            </a:r>
            <a:r>
              <a:rPr lang="es-ES" dirty="0" smtClean="0"/>
              <a:t> be </a:t>
            </a:r>
            <a:r>
              <a:rPr lang="es-ES" dirty="0" err="1" smtClean="0"/>
              <a:t>needed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upgrade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50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37381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Cosmogenic</a:t>
            </a:r>
            <a:endParaRPr lang="en-GB" sz="49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57224" y="1435999"/>
            <a:ext cx="10753725" cy="4108722"/>
          </a:xfrm>
        </p:spPr>
        <p:txBody>
          <a:bodyPr/>
          <a:lstStyle/>
          <a:p>
            <a:r>
              <a:rPr lang="es-ES" dirty="0" smtClean="0">
                <a:solidFill>
                  <a:schemeClr val="accent1"/>
                </a:solidFill>
              </a:rPr>
              <a:t>In </a:t>
            </a:r>
            <a:r>
              <a:rPr lang="es-ES" dirty="0" err="1" smtClean="0">
                <a:solidFill>
                  <a:schemeClr val="accent1"/>
                </a:solidFill>
              </a:rPr>
              <a:t>Copper</a:t>
            </a:r>
            <a:endParaRPr lang="es-ES" dirty="0" smtClean="0">
              <a:solidFill>
                <a:schemeClr val="accent1"/>
              </a:solidFill>
            </a:endParaRPr>
          </a:p>
          <a:p>
            <a:r>
              <a:rPr lang="es-ES" dirty="0" smtClean="0"/>
              <a:t>A </a:t>
            </a:r>
            <a:r>
              <a:rPr lang="es-ES" dirty="0" err="1" smtClean="0"/>
              <a:t>piece</a:t>
            </a:r>
            <a:r>
              <a:rPr lang="es-ES" dirty="0" smtClean="0"/>
              <a:t> of </a:t>
            </a:r>
            <a:r>
              <a:rPr lang="es-ES" dirty="0" err="1" smtClean="0"/>
              <a:t>copper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history</a:t>
            </a:r>
            <a:r>
              <a:rPr lang="es-ES" dirty="0" smtClean="0"/>
              <a:t> as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vessel</a:t>
            </a:r>
            <a:r>
              <a:rPr lang="es-ES" dirty="0" smtClean="0"/>
              <a:t> </a:t>
            </a:r>
            <a:r>
              <a:rPr lang="es-ES" dirty="0" err="1" smtClean="0"/>
              <a:t>was</a:t>
            </a:r>
            <a:r>
              <a:rPr lang="es-ES" dirty="0" smtClean="0"/>
              <a:t> </a:t>
            </a:r>
            <a:r>
              <a:rPr lang="es-ES" dirty="0" err="1" smtClean="0"/>
              <a:t>measured</a:t>
            </a:r>
            <a:r>
              <a:rPr lang="es-ES" dirty="0" smtClean="0"/>
              <a:t> 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activation</a:t>
            </a:r>
            <a:r>
              <a:rPr lang="es-ES" dirty="0" smtClean="0"/>
              <a:t> </a:t>
            </a:r>
            <a:r>
              <a:rPr lang="es-ES" dirty="0" err="1" smtClean="0"/>
              <a:t>was</a:t>
            </a:r>
            <a:r>
              <a:rPr lang="es-ES" dirty="0" smtClean="0"/>
              <a:t> </a:t>
            </a:r>
            <a:r>
              <a:rPr lang="es-ES" dirty="0" err="1" smtClean="0"/>
              <a:t>derived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vessel</a:t>
            </a:r>
            <a:r>
              <a:rPr lang="es-ES" dirty="0" smtClean="0"/>
              <a:t> (</a:t>
            </a:r>
            <a:r>
              <a:rPr lang="es-ES" dirty="0" err="1" smtClean="0"/>
              <a:t>due</a:t>
            </a:r>
            <a:r>
              <a:rPr lang="es-ES" dirty="0" smtClean="0"/>
              <a:t> to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mass</a:t>
            </a:r>
            <a:r>
              <a:rPr lang="es-ES" dirty="0" smtClean="0"/>
              <a:t>) shows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important</a:t>
            </a:r>
            <a:r>
              <a:rPr lang="es-ES" dirty="0" smtClean="0"/>
              <a:t> </a:t>
            </a:r>
            <a:r>
              <a:rPr lang="es-ES" dirty="0" err="1" smtClean="0"/>
              <a:t>contribution</a:t>
            </a:r>
            <a:r>
              <a:rPr lang="es-ES" dirty="0" smtClean="0"/>
              <a:t> (60Co). </a:t>
            </a:r>
          </a:p>
          <a:p>
            <a:endParaRPr lang="es-ES" sz="1000" dirty="0"/>
          </a:p>
          <a:p>
            <a:r>
              <a:rPr lang="es-ES" dirty="0" smtClean="0">
                <a:solidFill>
                  <a:schemeClr val="accent1"/>
                </a:solidFill>
              </a:rPr>
              <a:t>In Gas (3H)</a:t>
            </a:r>
          </a:p>
          <a:p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could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a </a:t>
            </a:r>
            <a:r>
              <a:rPr lang="es-ES" dirty="0" err="1" smtClean="0"/>
              <a:t>significant</a:t>
            </a:r>
            <a:r>
              <a:rPr lang="es-ES" dirty="0" smtClean="0"/>
              <a:t> </a:t>
            </a:r>
            <a:r>
              <a:rPr lang="es-ES" dirty="0" err="1" smtClean="0"/>
              <a:t>contribution</a:t>
            </a:r>
            <a:r>
              <a:rPr lang="es-ES" dirty="0" smtClean="0"/>
              <a:t> (</a:t>
            </a:r>
            <a:r>
              <a:rPr lang="es-ES" dirty="0" err="1" smtClean="0"/>
              <a:t>signal</a:t>
            </a:r>
            <a:r>
              <a:rPr lang="es-ES" dirty="0" smtClean="0"/>
              <a:t> </a:t>
            </a:r>
            <a:r>
              <a:rPr lang="es-ES" dirty="0" err="1" smtClean="0"/>
              <a:t>indistinguishable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DM) </a:t>
            </a: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probably</a:t>
            </a:r>
            <a:r>
              <a:rPr lang="es-ES" dirty="0" smtClean="0"/>
              <a:t> </a:t>
            </a:r>
            <a:r>
              <a:rPr lang="es-ES" dirty="0" err="1" smtClean="0"/>
              <a:t>liquefaction</a:t>
            </a:r>
            <a:r>
              <a:rPr lang="es-ES" dirty="0" smtClean="0"/>
              <a:t> </a:t>
            </a:r>
            <a:r>
              <a:rPr lang="es-ES" dirty="0" err="1" smtClean="0"/>
              <a:t>eliminates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, as </a:t>
            </a:r>
            <a:r>
              <a:rPr lang="es-ES" dirty="0" err="1" smtClean="0"/>
              <a:t>liquid</a:t>
            </a:r>
            <a:r>
              <a:rPr lang="es-ES" dirty="0" smtClean="0"/>
              <a:t> </a:t>
            </a:r>
            <a:r>
              <a:rPr lang="es-ES" dirty="0" err="1" smtClean="0"/>
              <a:t>TPCs</a:t>
            </a:r>
            <a:r>
              <a:rPr lang="es-ES" dirty="0" smtClean="0"/>
              <a:t> </a:t>
            </a:r>
            <a:r>
              <a:rPr lang="es-ES" dirty="0" err="1" smtClean="0"/>
              <a:t>report</a:t>
            </a:r>
            <a:r>
              <a:rPr lang="es-ES" dirty="0" smtClean="0"/>
              <a:t> no </a:t>
            </a:r>
            <a:r>
              <a:rPr lang="es-ES" dirty="0" err="1" smtClean="0"/>
              <a:t>mention</a:t>
            </a:r>
            <a:r>
              <a:rPr lang="es-ES" dirty="0" smtClean="0"/>
              <a:t> of </a:t>
            </a:r>
            <a:r>
              <a:rPr lang="es-ES" dirty="0" err="1" smtClean="0"/>
              <a:t>it</a:t>
            </a:r>
            <a:r>
              <a:rPr lang="es-ES" dirty="0" smtClean="0"/>
              <a:t>.</a:t>
            </a:r>
          </a:p>
          <a:p>
            <a:r>
              <a:rPr lang="es-ES" dirty="0" smtClean="0"/>
              <a:t>iC4H10: </a:t>
            </a:r>
            <a:r>
              <a:rPr lang="es-ES" dirty="0" err="1" smtClean="0"/>
              <a:t>probably</a:t>
            </a:r>
            <a:r>
              <a:rPr lang="es-ES" dirty="0" smtClean="0"/>
              <a:t> free of 3H </a:t>
            </a:r>
            <a:r>
              <a:rPr lang="es-ES" dirty="0" err="1" smtClean="0"/>
              <a:t>because</a:t>
            </a:r>
            <a:r>
              <a:rPr lang="es-ES" dirty="0" smtClean="0"/>
              <a:t> of </a:t>
            </a:r>
            <a:r>
              <a:rPr lang="es-ES" dirty="0" err="1" smtClean="0"/>
              <a:t>underground</a:t>
            </a:r>
            <a:r>
              <a:rPr lang="es-ES" dirty="0" smtClean="0"/>
              <a:t> </a:t>
            </a:r>
            <a:r>
              <a:rPr lang="es-ES" dirty="0" err="1" smtClean="0"/>
              <a:t>origin</a:t>
            </a:r>
            <a:r>
              <a:rPr lang="es-ES" dirty="0" smtClean="0"/>
              <a:t>.</a:t>
            </a:r>
            <a:endParaRPr lang="es-ES" dirty="0"/>
          </a:p>
          <a:p>
            <a:endParaRPr lang="en-GB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s-ES" smtClean="0"/>
              <a:pPr/>
              <a:t>14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6032" t="51517" r="23571" b="31270"/>
          <a:stretch/>
        </p:blipFill>
        <p:spPr>
          <a:xfrm>
            <a:off x="4630911" y="5149360"/>
            <a:ext cx="6451622" cy="123949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87506" y="5544721"/>
            <a:ext cx="333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Assuming</a:t>
            </a:r>
            <a:r>
              <a:rPr lang="es-ES" dirty="0" smtClean="0"/>
              <a:t> </a:t>
            </a:r>
            <a:r>
              <a:rPr lang="es-ES" dirty="0" err="1" smtClean="0"/>
              <a:t>activation</a:t>
            </a:r>
            <a:r>
              <a:rPr lang="es-ES" dirty="0" smtClean="0"/>
              <a:t> to </a:t>
            </a:r>
            <a:r>
              <a:rPr lang="es-ES" dirty="0" err="1" smtClean="0"/>
              <a:t>saturation</a:t>
            </a:r>
            <a:r>
              <a:rPr lang="es-ES" dirty="0" smtClean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/>
              <a:pPr algn="ctr"/>
              <a:t>15</a:t>
            </a:fld>
            <a:endParaRPr lang="es-E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11553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Background</a:t>
            </a:r>
            <a:r>
              <a:rPr lang="es-ES" sz="4900" dirty="0" smtClean="0"/>
              <a:t> </a:t>
            </a:r>
            <a:r>
              <a:rPr lang="es-ES" sz="4900" dirty="0" err="1" smtClean="0"/>
              <a:t>External</a:t>
            </a:r>
            <a:r>
              <a:rPr lang="es-ES" sz="4900" dirty="0" smtClean="0"/>
              <a:t> </a:t>
            </a:r>
            <a:r>
              <a:rPr lang="es-ES" sz="4900" dirty="0" err="1" smtClean="0"/>
              <a:t>sources</a:t>
            </a:r>
            <a:endParaRPr lang="en-GB" sz="49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6335" t="32027" r="14965" b="8836"/>
          <a:stretch/>
        </p:blipFill>
        <p:spPr>
          <a:xfrm>
            <a:off x="2617894" y="1483707"/>
            <a:ext cx="9072112" cy="439270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565483" y="1055309"/>
            <a:ext cx="278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* </a:t>
            </a:r>
            <a:r>
              <a:rPr lang="es-ES" dirty="0" err="1" smtClean="0"/>
              <a:t>Still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statistics</a:t>
            </a:r>
            <a:r>
              <a:rPr lang="es-ES" dirty="0" smtClean="0"/>
              <a:t>…</a:t>
            </a:r>
            <a:endParaRPr lang="en-GB" dirty="0"/>
          </a:p>
        </p:txBody>
      </p:sp>
      <p:sp>
        <p:nvSpPr>
          <p:cNvPr id="7" name="Rectángulo 6"/>
          <p:cNvSpPr/>
          <p:nvPr/>
        </p:nvSpPr>
        <p:spPr>
          <a:xfrm>
            <a:off x="2749082" y="2642601"/>
            <a:ext cx="3526212" cy="5667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959224" y="2696494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Rn-</a:t>
            </a:r>
            <a:r>
              <a:rPr lang="es-ES" dirty="0" err="1" smtClean="0"/>
              <a:t>induced</a:t>
            </a:r>
            <a:endParaRPr lang="en-GB" dirty="0"/>
          </a:p>
        </p:txBody>
      </p:sp>
      <p:sp>
        <p:nvSpPr>
          <p:cNvPr id="9" name="CuadroTexto 8"/>
          <p:cNvSpPr txBox="1"/>
          <p:nvPr/>
        </p:nvSpPr>
        <p:spPr>
          <a:xfrm>
            <a:off x="959224" y="2102274"/>
            <a:ext cx="131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Cosmogenic</a:t>
            </a:r>
            <a:endParaRPr lang="en-GB" dirty="0"/>
          </a:p>
        </p:txBody>
      </p:sp>
      <p:sp>
        <p:nvSpPr>
          <p:cNvPr id="10" name="CuadroTexto 9"/>
          <p:cNvSpPr txBox="1"/>
          <p:nvPr/>
        </p:nvSpPr>
        <p:spPr>
          <a:xfrm>
            <a:off x="959224" y="3726070"/>
            <a:ext cx="152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LSC </a:t>
            </a:r>
          </a:p>
          <a:p>
            <a:r>
              <a:rPr lang="es-ES" dirty="0" err="1" smtClean="0"/>
              <a:t>environmental</a:t>
            </a:r>
            <a:endParaRPr lang="en-GB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88259" y="4597290"/>
            <a:ext cx="263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Includes</a:t>
            </a:r>
            <a:r>
              <a:rPr lang="es-ES" dirty="0" smtClean="0"/>
              <a:t> </a:t>
            </a:r>
            <a:r>
              <a:rPr lang="es-ES" dirty="0" err="1" smtClean="0"/>
              <a:t>induced</a:t>
            </a:r>
            <a:r>
              <a:rPr lang="es-ES" dirty="0" smtClean="0"/>
              <a:t> </a:t>
            </a:r>
            <a:r>
              <a:rPr lang="es-ES" dirty="0" err="1" smtClean="0"/>
              <a:t>neutrons</a:t>
            </a:r>
            <a:endParaRPr lang="en-GB" dirty="0"/>
          </a:p>
        </p:txBody>
      </p:sp>
      <p:sp>
        <p:nvSpPr>
          <p:cNvPr id="12" name="Rectángulo 11"/>
          <p:cNvSpPr/>
          <p:nvPr/>
        </p:nvSpPr>
        <p:spPr>
          <a:xfrm>
            <a:off x="2749082" y="4677379"/>
            <a:ext cx="3277522" cy="356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508974" y="6021868"/>
            <a:ext cx="825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More neutrón </a:t>
            </a:r>
            <a:r>
              <a:rPr lang="es-ES" dirty="0" err="1" smtClean="0"/>
              <a:t>sources</a:t>
            </a:r>
            <a:r>
              <a:rPr lang="es-ES" dirty="0" smtClean="0"/>
              <a:t> –</a:t>
            </a:r>
            <a:r>
              <a:rPr lang="es-ES" dirty="0" err="1" smtClean="0"/>
              <a:t>like</a:t>
            </a:r>
            <a:r>
              <a:rPr lang="es-ES" dirty="0" smtClean="0"/>
              <a:t> (</a:t>
            </a:r>
            <a:r>
              <a:rPr lang="es-ES" dirty="0" smtClean="0">
                <a:sym typeface="Symbol" panose="05050102010706020507" pitchFamily="18" charset="2"/>
              </a:rPr>
              <a:t>, n) </a:t>
            </a:r>
            <a:r>
              <a:rPr lang="es-ES" dirty="0" err="1" smtClean="0">
                <a:sym typeface="Symbol" panose="05050102010706020507" pitchFamily="18" charset="2"/>
              </a:rPr>
              <a:t>reactions</a:t>
            </a:r>
            <a:r>
              <a:rPr lang="es-ES" dirty="0" smtClean="0">
                <a:sym typeface="Symbol" panose="05050102010706020507" pitchFamily="18" charset="2"/>
              </a:rPr>
              <a:t>- are </a:t>
            </a:r>
            <a:r>
              <a:rPr lang="es-ES" dirty="0" err="1" smtClean="0">
                <a:sym typeface="Symbol" panose="05050102010706020507" pitchFamily="18" charset="2"/>
              </a:rPr>
              <a:t>considered</a:t>
            </a:r>
            <a:r>
              <a:rPr lang="es-ES" dirty="0" smtClean="0">
                <a:sym typeface="Symbol" panose="05050102010706020507" pitchFamily="18" charset="2"/>
              </a:rPr>
              <a:t>, </a:t>
            </a:r>
            <a:r>
              <a:rPr lang="es-ES" dirty="0" err="1" smtClean="0">
                <a:sym typeface="Symbol" panose="05050102010706020507" pitchFamily="18" charset="2"/>
              </a:rPr>
              <a:t>all</a:t>
            </a:r>
            <a:r>
              <a:rPr lang="es-ES" dirty="0" smtClean="0">
                <a:sym typeface="Symbol" panose="05050102010706020507" pitchFamily="18" charset="2"/>
              </a:rPr>
              <a:t> </a:t>
            </a:r>
            <a:r>
              <a:rPr lang="es-ES" dirty="0" err="1" smtClean="0">
                <a:sym typeface="Symbol" panose="05050102010706020507" pitchFamily="18" charset="2"/>
              </a:rPr>
              <a:t>negligible</a:t>
            </a:r>
            <a:r>
              <a:rPr lang="es-ES" dirty="0" smtClean="0">
                <a:sym typeface="Symbol" panose="05050102010706020507" pitchFamily="18" charset="2"/>
              </a:rPr>
              <a:t> </a:t>
            </a:r>
            <a:r>
              <a:rPr lang="es-ES" dirty="0" err="1" smtClean="0">
                <a:sym typeface="Symbol" panose="05050102010706020507" pitchFamily="18" charset="2"/>
              </a:rPr>
              <a:t>contributions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1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43492"/>
          </a:xfrm>
        </p:spPr>
        <p:txBody>
          <a:bodyPr>
            <a:normAutofit/>
          </a:bodyPr>
          <a:lstStyle/>
          <a:p>
            <a:r>
              <a:rPr lang="es-ES" sz="4900" dirty="0" smtClean="0"/>
              <a:t>TREX-DM: </a:t>
            </a:r>
            <a:r>
              <a:rPr lang="es-ES" sz="4900" dirty="0" err="1" smtClean="0"/>
              <a:t>projection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Physics</a:t>
            </a:r>
            <a:r>
              <a:rPr lang="es-ES" dirty="0" smtClean="0"/>
              <a:t> </a:t>
            </a:r>
            <a:r>
              <a:rPr lang="es-ES" dirty="0" err="1" smtClean="0"/>
              <a:t>potential</a:t>
            </a:r>
            <a:r>
              <a:rPr lang="es-ES" dirty="0" smtClean="0"/>
              <a:t> and </a:t>
            </a:r>
            <a:r>
              <a:rPr lang="es-ES" dirty="0" err="1" smtClean="0"/>
              <a:t>prospects</a:t>
            </a:r>
            <a:endParaRPr lang="es-ES" dirty="0" smtClean="0"/>
          </a:p>
          <a:p>
            <a:pPr lvl="1"/>
            <a:r>
              <a:rPr lang="en-GB" sz="1800" dirty="0" smtClean="0"/>
              <a:t>   </a:t>
            </a:r>
            <a:r>
              <a:rPr lang="en-GB" sz="1800" dirty="0" smtClean="0">
                <a:solidFill>
                  <a:srgbClr val="92D050"/>
                </a:solidFill>
              </a:rPr>
              <a:t>Ne</a:t>
            </a:r>
            <a:r>
              <a:rPr lang="es-ES" sz="1800" dirty="0">
                <a:solidFill>
                  <a:srgbClr val="92D050"/>
                </a:solidFill>
              </a:rPr>
              <a:t>-2% </a:t>
            </a:r>
            <a:r>
              <a:rPr lang="es-ES" sz="1800" dirty="0" smtClean="0">
                <a:solidFill>
                  <a:srgbClr val="92D050"/>
                </a:solidFill>
              </a:rPr>
              <a:t>iC</a:t>
            </a:r>
            <a:r>
              <a:rPr lang="es-ES" sz="1800" baseline="-25000" dirty="0" smtClean="0">
                <a:solidFill>
                  <a:srgbClr val="92D050"/>
                </a:solidFill>
              </a:rPr>
              <a:t>4</a:t>
            </a:r>
            <a:r>
              <a:rPr lang="es-ES" sz="1800" dirty="0" smtClean="0">
                <a:solidFill>
                  <a:srgbClr val="92D050"/>
                </a:solidFill>
              </a:rPr>
              <a:t>H</a:t>
            </a:r>
            <a:r>
              <a:rPr lang="es-ES" sz="1800" baseline="-25000" dirty="0" smtClean="0">
                <a:solidFill>
                  <a:srgbClr val="92D050"/>
                </a:solidFill>
              </a:rPr>
              <a:t>10 </a:t>
            </a:r>
            <a:r>
              <a:rPr lang="es-ES" sz="1800" dirty="0" smtClean="0"/>
              <a:t>and</a:t>
            </a:r>
            <a:r>
              <a:rPr lang="es-ES" sz="1800" baseline="-25000" dirty="0" smtClean="0"/>
              <a:t> </a:t>
            </a:r>
            <a:r>
              <a:rPr lang="es-ES" sz="1800" dirty="0" smtClean="0">
                <a:solidFill>
                  <a:schemeClr val="tx1"/>
                </a:solidFill>
              </a:rPr>
              <a:t>Ar-1</a:t>
            </a:r>
            <a:r>
              <a:rPr lang="es-ES" sz="1800" dirty="0">
                <a:solidFill>
                  <a:schemeClr val="tx1"/>
                </a:solidFill>
              </a:rPr>
              <a:t>% iC</a:t>
            </a:r>
            <a:r>
              <a:rPr lang="es-ES" sz="1800" baseline="-25000" dirty="0">
                <a:solidFill>
                  <a:schemeClr val="tx1"/>
                </a:solidFill>
              </a:rPr>
              <a:t>4</a:t>
            </a:r>
            <a:r>
              <a:rPr lang="es-ES" sz="1800" dirty="0">
                <a:solidFill>
                  <a:schemeClr val="tx1"/>
                </a:solidFill>
              </a:rPr>
              <a:t>H</a:t>
            </a:r>
            <a:r>
              <a:rPr lang="es-ES" sz="1800" baseline="-25000" dirty="0">
                <a:solidFill>
                  <a:schemeClr val="tx1"/>
                </a:solidFill>
              </a:rPr>
              <a:t>10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en-GB" sz="1800" dirty="0" smtClean="0"/>
              <a:t>, 10 bar</a:t>
            </a:r>
            <a:endParaRPr lang="en-GB" sz="1800" dirty="0"/>
          </a:p>
          <a:p>
            <a:pPr lvl="1"/>
            <a:endParaRPr lang="en-GB" sz="1200" dirty="0"/>
          </a:p>
          <a:p>
            <a:r>
              <a:rPr lang="es-ES" sz="1800" dirty="0" smtClean="0"/>
              <a:t>A:  </a:t>
            </a:r>
          </a:p>
          <a:p>
            <a:pPr marL="0" indent="0">
              <a:buNone/>
            </a:pPr>
            <a:r>
              <a:rPr lang="es-ES" sz="1800" dirty="0" smtClean="0"/>
              <a:t>10 </a:t>
            </a:r>
            <a:r>
              <a:rPr lang="es-ES" sz="1800" dirty="0"/>
              <a:t>c keV</a:t>
            </a:r>
            <a:r>
              <a:rPr lang="es-ES" sz="1800" baseline="30000" dirty="0"/>
              <a:t>-1</a:t>
            </a:r>
            <a:r>
              <a:rPr lang="es-ES" sz="1800" dirty="0"/>
              <a:t> </a:t>
            </a:r>
            <a:r>
              <a:rPr lang="es-ES" sz="1800" dirty="0" smtClean="0"/>
              <a:t>kg</a:t>
            </a:r>
            <a:r>
              <a:rPr lang="es-ES" sz="1800" baseline="30000" dirty="0" smtClean="0"/>
              <a:t>-1 </a:t>
            </a:r>
            <a:r>
              <a:rPr lang="es-ES" sz="1800" dirty="0"/>
              <a:t>d</a:t>
            </a:r>
            <a:r>
              <a:rPr lang="es-ES" sz="1800" baseline="30000" dirty="0"/>
              <a:t>-1</a:t>
            </a:r>
            <a:r>
              <a:rPr lang="es-ES" sz="1800" dirty="0"/>
              <a:t> </a:t>
            </a:r>
            <a:r>
              <a:rPr lang="es-ES" sz="1800" dirty="0" smtClean="0"/>
              <a:t>, 0.4 </a:t>
            </a:r>
            <a:r>
              <a:rPr lang="es-ES" sz="1800" dirty="0" err="1" smtClean="0"/>
              <a:t>keVee</a:t>
            </a:r>
            <a:r>
              <a:rPr lang="es-ES" sz="1800" dirty="0" smtClean="0"/>
              <a:t>, 0.3 kg· </a:t>
            </a:r>
            <a:r>
              <a:rPr lang="es-ES" sz="1800" dirty="0" err="1" smtClean="0"/>
              <a:t>year</a:t>
            </a:r>
            <a:endParaRPr lang="es-ES" sz="1800" dirty="0"/>
          </a:p>
          <a:p>
            <a:r>
              <a:rPr lang="es-ES" sz="1800" dirty="0" smtClean="0"/>
              <a:t>B:  </a:t>
            </a:r>
          </a:p>
          <a:p>
            <a:pPr marL="0" indent="0">
              <a:buNone/>
            </a:pPr>
            <a:r>
              <a:rPr lang="es-ES" sz="1800" dirty="0" smtClean="0"/>
              <a:t> 1 </a:t>
            </a:r>
            <a:r>
              <a:rPr lang="es-ES" sz="1800" dirty="0"/>
              <a:t>c keV</a:t>
            </a:r>
            <a:r>
              <a:rPr lang="es-ES" sz="1800" baseline="30000" dirty="0"/>
              <a:t>-1</a:t>
            </a:r>
            <a:r>
              <a:rPr lang="es-ES" sz="1800" dirty="0"/>
              <a:t> </a:t>
            </a:r>
            <a:r>
              <a:rPr lang="es-ES" sz="1800" dirty="0" smtClean="0"/>
              <a:t>kg</a:t>
            </a:r>
            <a:r>
              <a:rPr lang="es-ES" sz="1800" baseline="30000" dirty="0" smtClean="0"/>
              <a:t>-1 </a:t>
            </a:r>
            <a:r>
              <a:rPr lang="es-ES" sz="1800" dirty="0"/>
              <a:t>d</a:t>
            </a:r>
            <a:r>
              <a:rPr lang="es-ES" sz="1800" baseline="30000" dirty="0"/>
              <a:t>-1</a:t>
            </a:r>
            <a:r>
              <a:rPr lang="es-ES" sz="1800" dirty="0"/>
              <a:t> , </a:t>
            </a:r>
            <a:r>
              <a:rPr lang="es-ES" sz="1800" dirty="0" smtClean="0"/>
              <a:t> 0.1 </a:t>
            </a:r>
            <a:r>
              <a:rPr lang="es-ES" sz="1800" dirty="0" err="1" smtClean="0"/>
              <a:t>keVee</a:t>
            </a:r>
            <a:r>
              <a:rPr lang="es-ES" sz="1800" dirty="0" smtClean="0"/>
              <a:t>, </a:t>
            </a:r>
            <a:r>
              <a:rPr lang="es-ES" sz="1800" dirty="0"/>
              <a:t>0.3 </a:t>
            </a:r>
            <a:r>
              <a:rPr lang="es-ES" sz="1800" dirty="0" smtClean="0"/>
              <a:t>kg· </a:t>
            </a:r>
            <a:r>
              <a:rPr lang="es-ES" sz="1800" dirty="0" err="1" smtClean="0"/>
              <a:t>ear</a:t>
            </a:r>
            <a:endParaRPr lang="es-ES" sz="1800" dirty="0"/>
          </a:p>
          <a:p>
            <a:r>
              <a:rPr lang="es-ES" sz="1800" dirty="0" smtClean="0"/>
              <a:t>C:  </a:t>
            </a:r>
          </a:p>
          <a:p>
            <a:pPr marL="0" indent="0">
              <a:buNone/>
            </a:pPr>
            <a:r>
              <a:rPr lang="es-ES" sz="1800" dirty="0" smtClean="0"/>
              <a:t>0.1 </a:t>
            </a:r>
            <a:r>
              <a:rPr lang="es-ES" sz="1800" dirty="0"/>
              <a:t>c keV</a:t>
            </a:r>
            <a:r>
              <a:rPr lang="es-ES" sz="1800" baseline="30000" dirty="0"/>
              <a:t>-1</a:t>
            </a:r>
            <a:r>
              <a:rPr lang="es-ES" sz="1800" dirty="0"/>
              <a:t> </a:t>
            </a:r>
            <a:r>
              <a:rPr lang="es-ES" sz="1800" dirty="0" smtClean="0"/>
              <a:t>kg</a:t>
            </a:r>
            <a:r>
              <a:rPr lang="es-ES" sz="1800" baseline="30000" dirty="0" smtClean="0"/>
              <a:t>-1 </a:t>
            </a:r>
            <a:r>
              <a:rPr lang="es-ES" sz="1800" dirty="0"/>
              <a:t>d</a:t>
            </a:r>
            <a:r>
              <a:rPr lang="es-ES" sz="1800" baseline="30000" dirty="0"/>
              <a:t>-1</a:t>
            </a:r>
            <a:r>
              <a:rPr lang="es-ES" sz="1800" dirty="0"/>
              <a:t> , </a:t>
            </a:r>
            <a:r>
              <a:rPr lang="es-ES" sz="1800" dirty="0" smtClean="0"/>
              <a:t>0.1 </a:t>
            </a:r>
            <a:r>
              <a:rPr lang="es-ES" sz="1800" dirty="0" err="1" smtClean="0"/>
              <a:t>keVee</a:t>
            </a:r>
            <a:r>
              <a:rPr lang="es-ES" sz="1800" dirty="0" smtClean="0"/>
              <a:t>, 10 kg· </a:t>
            </a:r>
            <a:r>
              <a:rPr lang="es-ES" sz="1800" dirty="0" err="1" smtClean="0"/>
              <a:t>year</a:t>
            </a:r>
            <a:endParaRPr lang="es-ES" sz="1800" dirty="0"/>
          </a:p>
          <a:p>
            <a:endParaRPr lang="es-E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12" name="Marcador de contenido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99" y="941389"/>
            <a:ext cx="5108616" cy="4954588"/>
          </a:xfrm>
          <a:prstGeom prst="rect">
            <a:avLst/>
          </a:prstGeom>
        </p:spPr>
      </p:pic>
      <p:sp>
        <p:nvSpPr>
          <p:cNvPr id="8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2928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TREX-DM: </a:t>
            </a:r>
            <a:r>
              <a:rPr lang="es-ES" dirty="0" err="1" smtClean="0"/>
              <a:t>next</a:t>
            </a:r>
            <a:r>
              <a:rPr lang="es-ES" dirty="0" smtClean="0"/>
              <a:t> </a:t>
            </a:r>
            <a:r>
              <a:rPr lang="es-ES" dirty="0" err="1" smtClean="0"/>
              <a:t>steps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7224" y="1348863"/>
            <a:ext cx="10972800" cy="5085789"/>
          </a:xfrm>
        </p:spPr>
        <p:txBody>
          <a:bodyPr>
            <a:normAutofit fontScale="92500" lnSpcReduction="20000"/>
          </a:bodyPr>
          <a:lstStyle/>
          <a:p>
            <a:r>
              <a:rPr lang="es-ES" sz="2000" dirty="0" err="1" smtClean="0">
                <a:solidFill>
                  <a:schemeClr val="accent1"/>
                </a:solidFill>
              </a:rPr>
              <a:t>Experiment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accepted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by</a:t>
            </a:r>
            <a:r>
              <a:rPr lang="es-ES" sz="2000" dirty="0" smtClean="0">
                <a:solidFill>
                  <a:schemeClr val="accent1"/>
                </a:solidFill>
              </a:rPr>
              <a:t> LSC </a:t>
            </a:r>
            <a:r>
              <a:rPr lang="es-ES" sz="2000" dirty="0" err="1" smtClean="0">
                <a:solidFill>
                  <a:schemeClr val="accent1"/>
                </a:solidFill>
              </a:rPr>
              <a:t>Dec</a:t>
            </a:r>
            <a:r>
              <a:rPr lang="es-ES" sz="2000" dirty="0" smtClean="0">
                <a:solidFill>
                  <a:schemeClr val="accent1"/>
                </a:solidFill>
              </a:rPr>
              <a:t> 2016 </a:t>
            </a:r>
          </a:p>
          <a:p>
            <a:endParaRPr lang="en-US" sz="1100" dirty="0" smtClean="0"/>
          </a:p>
          <a:p>
            <a:r>
              <a:rPr lang="en-US" sz="2000" dirty="0" smtClean="0"/>
              <a:t>Estimated </a:t>
            </a:r>
            <a:r>
              <a:rPr lang="en-US" sz="2000" dirty="0"/>
              <a:t>timeline: </a:t>
            </a:r>
          </a:p>
          <a:p>
            <a:pPr lvl="1"/>
            <a:r>
              <a:rPr lang="en-US" sz="1800" dirty="0"/>
              <a:t>Preparation and commissioning at LSC: ~1 year</a:t>
            </a:r>
          </a:p>
          <a:p>
            <a:pPr lvl="1"/>
            <a:r>
              <a:rPr lang="en-US" sz="1800" dirty="0"/>
              <a:t>Physics Run in LSC: ~2 years</a:t>
            </a:r>
            <a:endParaRPr lang="en-GB" sz="1800" dirty="0"/>
          </a:p>
          <a:p>
            <a:pPr marL="0" indent="0">
              <a:buNone/>
            </a:pPr>
            <a:endParaRPr lang="en-US" sz="1100" dirty="0" smtClean="0"/>
          </a:p>
          <a:p>
            <a:r>
              <a:rPr lang="en-US" sz="2000" dirty="0" smtClean="0"/>
              <a:t>Detector improvements: </a:t>
            </a:r>
            <a:r>
              <a:rPr lang="en-US" sz="2000" dirty="0" err="1" smtClean="0"/>
              <a:t>radiopure</a:t>
            </a:r>
            <a:r>
              <a:rPr lang="en-US" sz="2000" dirty="0" smtClean="0"/>
              <a:t> version</a:t>
            </a:r>
          </a:p>
          <a:p>
            <a:pPr lvl="1"/>
            <a:r>
              <a:rPr lang="en-US" sz="1800" dirty="0" smtClean="0"/>
              <a:t>Shielding</a:t>
            </a:r>
          </a:p>
          <a:p>
            <a:pPr lvl="1"/>
            <a:r>
              <a:rPr lang="en-US" sz="1800" dirty="0" smtClean="0"/>
              <a:t>Components</a:t>
            </a:r>
          </a:p>
          <a:p>
            <a:pPr lvl="1"/>
            <a:r>
              <a:rPr lang="en-US" sz="1800" dirty="0" smtClean="0"/>
              <a:t>Readout planes</a:t>
            </a:r>
          </a:p>
          <a:p>
            <a:pPr lvl="1"/>
            <a:r>
              <a:rPr lang="en-US" sz="1800" dirty="0" smtClean="0"/>
              <a:t>DAQ</a:t>
            </a:r>
          </a:p>
          <a:p>
            <a:pPr lvl="1"/>
            <a:r>
              <a:rPr lang="en-US" sz="1800" dirty="0" smtClean="0"/>
              <a:t>…</a:t>
            </a:r>
          </a:p>
          <a:p>
            <a:r>
              <a:rPr lang="en-US" sz="2000" dirty="0" smtClean="0"/>
              <a:t>Aspects on moving Underground</a:t>
            </a:r>
          </a:p>
          <a:p>
            <a:pPr lvl="1"/>
            <a:r>
              <a:rPr lang="en-US" sz="1800" dirty="0" smtClean="0"/>
              <a:t>Services and installation </a:t>
            </a:r>
          </a:p>
          <a:p>
            <a:pPr lvl="1"/>
            <a:r>
              <a:rPr lang="en-US" sz="1800" dirty="0" smtClean="0"/>
              <a:t>Documentation</a:t>
            </a:r>
          </a:p>
          <a:p>
            <a:pPr lvl="1"/>
            <a:r>
              <a:rPr lang="en-US" sz="1800" dirty="0" smtClean="0"/>
              <a:t>Layout</a:t>
            </a:r>
          </a:p>
          <a:p>
            <a:pPr lvl="1"/>
            <a:r>
              <a:rPr lang="en-US" sz="1800" dirty="0" smtClean="0"/>
              <a:t>Gas type operation</a:t>
            </a:r>
          </a:p>
          <a:p>
            <a:pPr lvl="1"/>
            <a:r>
              <a:rPr lang="en-US" sz="1800" dirty="0" smtClean="0"/>
              <a:t>…</a:t>
            </a:r>
            <a:endParaRPr lang="en-US" sz="1800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6288" t="31616" r="12954" b="16397"/>
          <a:stretch/>
        </p:blipFill>
        <p:spPr>
          <a:xfrm>
            <a:off x="7206208" y="1091718"/>
            <a:ext cx="3882067" cy="16043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98" y="2696089"/>
            <a:ext cx="5424488" cy="3738563"/>
          </a:xfrm>
          <a:prstGeom prst="rect">
            <a:avLst/>
          </a:prstGeom>
        </p:spPr>
      </p:pic>
      <p:sp>
        <p:nvSpPr>
          <p:cNvPr id="10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7204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TREX-DM: </a:t>
            </a:r>
            <a:r>
              <a:rPr lang="es-ES" dirty="0" err="1" smtClean="0"/>
              <a:t>next</a:t>
            </a:r>
            <a:r>
              <a:rPr lang="es-ES" dirty="0" smtClean="0"/>
              <a:t> </a:t>
            </a:r>
            <a:r>
              <a:rPr lang="es-ES" dirty="0" err="1" smtClean="0"/>
              <a:t>steps</a:t>
            </a:r>
            <a:r>
              <a:rPr lang="es-ES" dirty="0" smtClean="0"/>
              <a:t> (II)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7211" y="1687794"/>
            <a:ext cx="10972800" cy="4350684"/>
          </a:xfrm>
        </p:spPr>
        <p:txBody>
          <a:bodyPr>
            <a:normAutofit/>
          </a:bodyPr>
          <a:lstStyle/>
          <a:p>
            <a:r>
              <a:rPr lang="es-ES" sz="2000" dirty="0" err="1" smtClean="0">
                <a:solidFill>
                  <a:schemeClr val="accent1"/>
                </a:solidFill>
              </a:rPr>
              <a:t>Operation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Underground</a:t>
            </a:r>
            <a:endParaRPr lang="es-ES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s-ES" sz="1800" dirty="0" smtClean="0"/>
          </a:p>
          <a:p>
            <a:pPr marL="0" indent="0">
              <a:buNone/>
            </a:pPr>
            <a:r>
              <a:rPr lang="es-ES" sz="1900" dirty="0" err="1" smtClean="0"/>
              <a:t>Commissioning</a:t>
            </a:r>
            <a:r>
              <a:rPr lang="es-ES" sz="1900" dirty="0" smtClean="0"/>
              <a:t> </a:t>
            </a:r>
            <a:r>
              <a:rPr lang="es-ES" sz="1900" dirty="0" err="1" smtClean="0"/>
              <a:t>phase</a:t>
            </a:r>
            <a:r>
              <a:rPr lang="es-ES" sz="1900" dirty="0" smtClean="0"/>
              <a:t>: </a:t>
            </a:r>
            <a:r>
              <a:rPr lang="es-ES" sz="1900" dirty="0" err="1" smtClean="0"/>
              <a:t>through</a:t>
            </a:r>
            <a:r>
              <a:rPr lang="es-ES" sz="1900" dirty="0" smtClean="0"/>
              <a:t> 2017</a:t>
            </a:r>
          </a:p>
          <a:p>
            <a:pPr marL="0" indent="0">
              <a:buNone/>
            </a:pPr>
            <a:endParaRPr lang="es-ES" sz="1800" dirty="0" smtClean="0"/>
          </a:p>
          <a:p>
            <a:pPr marL="0" indent="0">
              <a:buNone/>
            </a:pPr>
            <a:r>
              <a:rPr lang="es-ES" sz="1900" dirty="0" err="1" smtClean="0"/>
              <a:t>Tentative</a:t>
            </a:r>
            <a:r>
              <a:rPr lang="es-ES" sz="1900" dirty="0" smtClean="0"/>
              <a:t> Data-</a:t>
            </a:r>
            <a:r>
              <a:rPr lang="es-ES" sz="1900" dirty="0" err="1" smtClean="0"/>
              <a:t>taking</a:t>
            </a:r>
            <a:r>
              <a:rPr lang="es-ES" sz="1900" dirty="0" smtClean="0"/>
              <a:t> </a:t>
            </a:r>
            <a:r>
              <a:rPr lang="es-ES" sz="1900" dirty="0" err="1" smtClean="0"/>
              <a:t>programme</a:t>
            </a:r>
            <a:r>
              <a:rPr lang="es-ES" sz="1900" dirty="0" smtClean="0"/>
              <a:t>:</a:t>
            </a:r>
          </a:p>
          <a:p>
            <a:pPr lvl="1"/>
            <a:r>
              <a:rPr lang="en-GB" sz="1800" dirty="0"/>
              <a:t>Ne</a:t>
            </a:r>
            <a:r>
              <a:rPr lang="es-ES" sz="1800" dirty="0"/>
              <a:t>-2% </a:t>
            </a:r>
            <a:r>
              <a:rPr lang="es-ES" sz="1800" dirty="0" smtClean="0"/>
              <a:t>iC</a:t>
            </a:r>
            <a:r>
              <a:rPr lang="es-ES" sz="1800" baseline="-25000" dirty="0" smtClean="0"/>
              <a:t>4</a:t>
            </a:r>
            <a:r>
              <a:rPr lang="es-ES" sz="1800" dirty="0" smtClean="0"/>
              <a:t>H</a:t>
            </a:r>
            <a:r>
              <a:rPr lang="es-ES" sz="1800" baseline="-25000" dirty="0" smtClean="0"/>
              <a:t>10</a:t>
            </a:r>
            <a:r>
              <a:rPr lang="es-ES" sz="1800" dirty="0" smtClean="0"/>
              <a:t> at 1-10 bar: 1 </a:t>
            </a:r>
            <a:r>
              <a:rPr lang="es-ES" sz="1800" dirty="0" err="1" smtClean="0"/>
              <a:t>year</a:t>
            </a:r>
            <a:r>
              <a:rPr lang="es-ES" sz="1800" dirty="0" smtClean="0"/>
              <a:t> (2018)</a:t>
            </a:r>
          </a:p>
          <a:p>
            <a:pPr lvl="1"/>
            <a:r>
              <a:rPr lang="es-ES" sz="1800" dirty="0" err="1" smtClean="0"/>
              <a:t>Evaluation</a:t>
            </a:r>
            <a:r>
              <a:rPr lang="es-ES" sz="1800" dirty="0" smtClean="0"/>
              <a:t> of data</a:t>
            </a:r>
          </a:p>
          <a:p>
            <a:pPr lvl="1"/>
            <a:r>
              <a:rPr lang="es-ES" sz="1800" dirty="0" err="1" smtClean="0"/>
              <a:t>Possible</a:t>
            </a:r>
            <a:r>
              <a:rPr lang="es-ES" sz="1800" dirty="0" smtClean="0"/>
              <a:t> </a:t>
            </a:r>
            <a:r>
              <a:rPr lang="es-ES" sz="1800" dirty="0" err="1" smtClean="0"/>
              <a:t>updates</a:t>
            </a:r>
            <a:r>
              <a:rPr lang="es-ES" sz="1800" dirty="0" smtClean="0"/>
              <a:t> of </a:t>
            </a:r>
            <a:r>
              <a:rPr lang="es-ES" sz="1800" dirty="0" err="1" smtClean="0"/>
              <a:t>setup</a:t>
            </a:r>
            <a:endParaRPr lang="es-ES" sz="1800" dirty="0" smtClean="0"/>
          </a:p>
          <a:p>
            <a:pPr lvl="1"/>
            <a:r>
              <a:rPr lang="es-ES" sz="1800" dirty="0" err="1" smtClean="0"/>
              <a:t>Restart</a:t>
            </a:r>
            <a:r>
              <a:rPr lang="es-ES" sz="1800" dirty="0" smtClean="0"/>
              <a:t>-Data </a:t>
            </a:r>
            <a:r>
              <a:rPr lang="es-ES" sz="1800" dirty="0" err="1" smtClean="0"/>
              <a:t>taking</a:t>
            </a:r>
            <a:r>
              <a:rPr lang="es-ES" sz="1800" dirty="0" smtClean="0"/>
              <a:t>:</a:t>
            </a:r>
          </a:p>
          <a:p>
            <a:pPr marL="457200" lvl="1" indent="0">
              <a:buNone/>
            </a:pPr>
            <a:r>
              <a:rPr lang="es-ES" sz="1800" dirty="0" smtClean="0"/>
              <a:t>	</a:t>
            </a:r>
            <a:r>
              <a:rPr lang="es-ES" sz="1800" dirty="0" err="1" smtClean="0"/>
              <a:t>possibility</a:t>
            </a:r>
            <a:r>
              <a:rPr lang="es-ES" sz="1800" dirty="0" smtClean="0"/>
              <a:t> of </a:t>
            </a:r>
            <a:r>
              <a:rPr lang="es-ES" sz="1800" dirty="0" err="1" smtClean="0"/>
              <a:t>depleted</a:t>
            </a:r>
            <a:r>
              <a:rPr lang="es-ES" sz="1800" dirty="0" smtClean="0"/>
              <a:t> </a:t>
            </a:r>
            <a:r>
              <a:rPr lang="es-ES" sz="1800" baseline="30000" dirty="0" smtClean="0"/>
              <a:t>39</a:t>
            </a:r>
            <a:r>
              <a:rPr lang="es-ES" sz="1800" dirty="0" smtClean="0"/>
              <a:t>Ar at 10bar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10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11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18</a:t>
            </a:r>
          </a:p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732" y="1780711"/>
            <a:ext cx="6284274" cy="348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2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89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Conclusions</a:t>
            </a:r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504332" y="1455201"/>
            <a:ext cx="1107855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Gas TPCs </a:t>
            </a:r>
            <a:r>
              <a:rPr lang="en-US" sz="2000" b="1" dirty="0" smtClean="0">
                <a:solidFill>
                  <a:schemeClr val="accent1"/>
                </a:solidFill>
              </a:rPr>
              <a:t>with </a:t>
            </a:r>
            <a:r>
              <a:rPr lang="en-US" sz="2000" b="1" dirty="0">
                <a:solidFill>
                  <a:schemeClr val="accent1"/>
                </a:solidFill>
              </a:rPr>
              <a:t>Micromegas planes </a:t>
            </a:r>
            <a:r>
              <a:rPr lang="en-US" sz="2000" dirty="0">
                <a:solidFill>
                  <a:schemeClr val="accent1"/>
                </a:solidFill>
              </a:rPr>
              <a:t>have the potential to make excellent detectors for rare-event </a:t>
            </a:r>
            <a:r>
              <a:rPr lang="en-US" sz="2000" dirty="0" smtClean="0">
                <a:solidFill>
                  <a:schemeClr val="accent1"/>
                </a:solidFill>
              </a:rPr>
              <a:t>searches </a:t>
            </a:r>
          </a:p>
          <a:p>
            <a:r>
              <a:rPr lang="en-US" dirty="0" smtClean="0"/>
              <a:t>low </a:t>
            </a:r>
            <a:r>
              <a:rPr lang="en-US" dirty="0"/>
              <a:t>background levels and thresholds, low radioactivity, scaling up possibilities, topological information of events</a:t>
            </a:r>
          </a:p>
          <a:p>
            <a:r>
              <a:rPr lang="en-US" dirty="0">
                <a:solidFill>
                  <a:schemeClr val="accent1"/>
                </a:solidFill>
              </a:rPr>
              <a:t>Still some challenges to be addressed: </a:t>
            </a:r>
            <a:r>
              <a:rPr lang="en-US" dirty="0"/>
              <a:t> keep characteristics over large areas, quenching factor </a:t>
            </a:r>
            <a:endParaRPr lang="en-US" dirty="0" smtClean="0"/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The TREX-DM </a:t>
            </a:r>
            <a:r>
              <a:rPr lang="en-US" b="1" dirty="0" smtClean="0">
                <a:solidFill>
                  <a:schemeClr val="accent1"/>
                </a:solidFill>
              </a:rPr>
              <a:t>experiment</a:t>
            </a:r>
          </a:p>
          <a:p>
            <a:r>
              <a:rPr lang="en-US" dirty="0"/>
              <a:t>Challenge: low energy threshold over a large area at High </a:t>
            </a:r>
            <a:r>
              <a:rPr lang="en-US" dirty="0" smtClean="0"/>
              <a:t>Pressure</a:t>
            </a:r>
          </a:p>
          <a:p>
            <a:r>
              <a:rPr lang="en-US" dirty="0">
                <a:solidFill>
                  <a:schemeClr val="accent1"/>
                </a:solidFill>
              </a:rPr>
              <a:t>Prospects: </a:t>
            </a:r>
            <a:r>
              <a:rPr lang="en-US" dirty="0"/>
              <a:t>Background levels ~ </a:t>
            </a:r>
            <a:r>
              <a:rPr lang="es-ES_tradnl" b="1" dirty="0"/>
              <a:t>1 </a:t>
            </a:r>
            <a:r>
              <a:rPr lang="es-ES_tradnl" b="1" dirty="0" err="1"/>
              <a:t>count</a:t>
            </a:r>
            <a:r>
              <a:rPr lang="es-ES_tradnl" b="1" dirty="0"/>
              <a:t> keV</a:t>
            </a:r>
            <a:r>
              <a:rPr lang="es-ES_tradnl" b="1" baseline="30000" dirty="0"/>
              <a:t>-1</a:t>
            </a:r>
            <a:r>
              <a:rPr lang="es-ES_tradnl" b="1" dirty="0"/>
              <a:t> kg</a:t>
            </a:r>
            <a:r>
              <a:rPr lang="es-ES_tradnl" b="1" baseline="30000" dirty="0"/>
              <a:t>-1</a:t>
            </a:r>
            <a:r>
              <a:rPr lang="es-ES_tradnl" b="1" dirty="0"/>
              <a:t> day</a:t>
            </a:r>
            <a:r>
              <a:rPr lang="es-ES_tradnl" b="1" baseline="30000" dirty="0"/>
              <a:t>-1</a:t>
            </a:r>
            <a:r>
              <a:rPr lang="es-ES_tradnl" b="1" dirty="0"/>
              <a:t> </a:t>
            </a:r>
            <a:endParaRPr lang="es-ES_tradnl" b="1" dirty="0" smtClean="0"/>
          </a:p>
          <a:p>
            <a:r>
              <a:rPr lang="es-ES_tradnl" b="1" dirty="0"/>
              <a:t> </a:t>
            </a:r>
            <a:r>
              <a:rPr lang="es-ES_tradnl" dirty="0"/>
              <a:t>	 </a:t>
            </a:r>
            <a:r>
              <a:rPr lang="es-ES_tradnl" dirty="0" err="1"/>
              <a:t>Energy</a:t>
            </a:r>
            <a:r>
              <a:rPr lang="es-ES_tradnl" dirty="0"/>
              <a:t> </a:t>
            </a:r>
            <a:r>
              <a:rPr lang="es-ES_tradnl" dirty="0" err="1"/>
              <a:t>threshold</a:t>
            </a:r>
            <a:r>
              <a:rPr lang="es-ES_tradnl" dirty="0"/>
              <a:t> ~0.4keVee </a:t>
            </a:r>
            <a:r>
              <a:rPr lang="es-ES_tradnl" dirty="0" err="1"/>
              <a:t>down</a:t>
            </a:r>
            <a:r>
              <a:rPr lang="es-ES_tradnl" dirty="0"/>
              <a:t> to 0.1keVee</a:t>
            </a:r>
          </a:p>
          <a:p>
            <a:endParaRPr lang="en-US" sz="10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900" dirty="0">
                <a:solidFill>
                  <a:schemeClr val="accent1"/>
                </a:solidFill>
              </a:rPr>
              <a:t>TREX-DM will provide valuable insight for the low-mass region:</a:t>
            </a:r>
            <a:r>
              <a:rPr lang="en-US" sz="1900" dirty="0"/>
              <a:t>	</a:t>
            </a:r>
          </a:p>
          <a:p>
            <a:pPr>
              <a:buClr>
                <a:schemeClr val="accent2"/>
              </a:buClr>
            </a:pPr>
            <a:r>
              <a:rPr lang="en-US" sz="1900" dirty="0"/>
              <a:t>	</a:t>
            </a:r>
            <a:r>
              <a:rPr lang="en-GB" sz="1900" dirty="0"/>
              <a:t>Very few detectors currently sensitive in the sub-</a:t>
            </a:r>
            <a:r>
              <a:rPr lang="en-GB" sz="1900" dirty="0" err="1"/>
              <a:t>keV</a:t>
            </a:r>
            <a:r>
              <a:rPr lang="en-GB" sz="1900" dirty="0"/>
              <a:t> region</a:t>
            </a:r>
          </a:p>
          <a:p>
            <a:pPr>
              <a:buClr>
                <a:schemeClr val="accent2"/>
              </a:buClr>
            </a:pPr>
            <a:r>
              <a:rPr lang="en-GB" sz="1900" dirty="0"/>
              <a:t>	Little known of sources of background 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accent1"/>
                </a:solidFill>
              </a:rPr>
              <a:t>Unique detector of its kind: </a:t>
            </a:r>
          </a:p>
          <a:p>
            <a:pPr lvl="2">
              <a:buClr>
                <a:schemeClr val="accent2"/>
              </a:buClr>
            </a:pPr>
            <a:r>
              <a:rPr lang="en-GB" sz="1900" dirty="0"/>
              <a:t>complements field </a:t>
            </a:r>
          </a:p>
          <a:p>
            <a:pPr>
              <a:buClr>
                <a:schemeClr val="accent2"/>
              </a:buClr>
            </a:pPr>
            <a:r>
              <a:rPr lang="en-GB" sz="1900" dirty="0"/>
              <a:t>	potential for innovation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900" dirty="0">
                <a:solidFill>
                  <a:schemeClr val="accent1"/>
                </a:solidFill>
              </a:rPr>
              <a:t>Potential to be sensitive to areas beyond the current bounds at the prototype level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7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 smtClean="0"/>
              <a:t>Low-mass</a:t>
            </a:r>
            <a:r>
              <a:rPr lang="es-ES" dirty="0" smtClean="0"/>
              <a:t> </a:t>
            </a:r>
            <a:r>
              <a:rPr lang="es-ES" dirty="0" err="1" smtClean="0"/>
              <a:t>WIMPs</a:t>
            </a:r>
            <a:endParaRPr lang="es-ES" dirty="0" smtClean="0"/>
          </a:p>
          <a:p>
            <a:r>
              <a:rPr lang="es-ES" dirty="0" smtClean="0"/>
              <a:t>Gas </a:t>
            </a:r>
            <a:r>
              <a:rPr lang="es-ES" dirty="0" err="1" smtClean="0"/>
              <a:t>TPCs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mM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WIMP </a:t>
            </a:r>
            <a:r>
              <a:rPr lang="es-ES" dirty="0" err="1" smtClean="0"/>
              <a:t>search</a:t>
            </a:r>
            <a:endParaRPr lang="es-ES" dirty="0" smtClean="0"/>
          </a:p>
          <a:p>
            <a:r>
              <a:rPr lang="es-ES" dirty="0" err="1" smtClean="0"/>
              <a:t>The</a:t>
            </a:r>
            <a:r>
              <a:rPr lang="es-ES" dirty="0" smtClean="0"/>
              <a:t> TREX-DM </a:t>
            </a:r>
            <a:r>
              <a:rPr lang="es-ES" dirty="0" err="1" smtClean="0"/>
              <a:t>project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end</a:t>
            </a:r>
            <a:endParaRPr lang="en-GB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0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85024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The</a:t>
            </a:r>
            <a:r>
              <a:rPr lang="es-ES" sz="4900" dirty="0" smtClean="0"/>
              <a:t> T-REX </a:t>
            </a:r>
            <a:r>
              <a:rPr lang="es-ES" sz="4900" dirty="0" err="1" smtClean="0"/>
              <a:t>project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121701"/>
          </a:xfrm>
        </p:spPr>
        <p:txBody>
          <a:bodyPr>
            <a:noAutofit/>
          </a:bodyPr>
          <a:lstStyle/>
          <a:p>
            <a:r>
              <a:rPr lang="en-US" sz="2000" dirty="0"/>
              <a:t>Rare Event Searches (</a:t>
            </a:r>
            <a:r>
              <a:rPr lang="en-US" sz="2000" dirty="0" err="1"/>
              <a:t>axions</a:t>
            </a:r>
            <a:r>
              <a:rPr lang="en-US" sz="2000" dirty="0"/>
              <a:t>, WIMPs, </a:t>
            </a:r>
            <a:r>
              <a:rPr lang="en-US" sz="2000" dirty="0">
                <a:sym typeface="Symbol" panose="05050102010706020507" pitchFamily="18" charset="2"/>
              </a:rPr>
              <a:t>)</a:t>
            </a:r>
            <a:r>
              <a:rPr lang="en-US" sz="2000" dirty="0"/>
              <a:t>: 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en-US" sz="2000" dirty="0" smtClean="0"/>
              <a:t>low </a:t>
            </a:r>
            <a:r>
              <a:rPr lang="en-US" sz="2000" dirty="0"/>
              <a:t>radioactivity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en-US" sz="2000" dirty="0" smtClean="0"/>
              <a:t>low </a:t>
            </a:r>
            <a:r>
              <a:rPr lang="en-US" sz="2000" dirty="0"/>
              <a:t>background 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en-US" sz="2000" dirty="0" smtClean="0"/>
              <a:t>low </a:t>
            </a:r>
            <a:r>
              <a:rPr lang="en-US" sz="2000" dirty="0"/>
              <a:t>threshold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en-US" sz="2000" dirty="0" smtClean="0"/>
              <a:t>scalability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>
                <a:solidFill>
                  <a:schemeClr val="accent1"/>
                </a:solidFill>
              </a:rPr>
              <a:t>topology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/>
              <a:t>can be the key</a:t>
            </a:r>
          </a:p>
          <a:p>
            <a:endParaRPr lang="en-US" sz="2000" dirty="0" smtClean="0"/>
          </a:p>
          <a:p>
            <a:r>
              <a:rPr lang="en-US" sz="2000" dirty="0" smtClean="0"/>
              <a:t>Gas </a:t>
            </a:r>
            <a:r>
              <a:rPr lang="en-US" sz="2000" dirty="0"/>
              <a:t>TPCs offer high potential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T-REX</a:t>
            </a:r>
            <a:r>
              <a:rPr lang="en-US" sz="2000" b="1" dirty="0">
                <a:solidFill>
                  <a:schemeClr val="accent1"/>
                </a:solidFill>
              </a:rPr>
              <a:t>:  </a:t>
            </a:r>
            <a:r>
              <a:rPr lang="en-US" sz="2000" dirty="0"/>
              <a:t>merge MPGDs (Micromegas) </a:t>
            </a:r>
          </a:p>
          <a:p>
            <a:pPr>
              <a:buNone/>
            </a:pPr>
            <a:r>
              <a:rPr lang="en-US" sz="2000" dirty="0"/>
              <a:t>	+ low background techniques</a:t>
            </a:r>
          </a:p>
          <a:p>
            <a:pPr>
              <a:buNone/>
            </a:pPr>
            <a:r>
              <a:rPr lang="en-US" sz="2000" dirty="0" smtClean="0"/>
              <a:t>Focus </a:t>
            </a:r>
            <a:r>
              <a:rPr lang="en-US" sz="2000" dirty="0"/>
              <a:t>on R&amp;D and small scale prototyping</a:t>
            </a:r>
          </a:p>
          <a:p>
            <a:endParaRPr lang="en-GB" sz="2000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1381" y="4060647"/>
            <a:ext cx="1623054" cy="1080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350" y="1584557"/>
            <a:ext cx="6925656" cy="4865030"/>
          </a:xfrm>
          <a:prstGeom prst="rect">
            <a:avLst/>
          </a:prstGeom>
        </p:spPr>
      </p:pic>
      <p:sp>
        <p:nvSpPr>
          <p:cNvPr id="10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9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6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36104"/>
          </a:xfrm>
        </p:spPr>
        <p:txBody>
          <a:bodyPr>
            <a:normAutofit/>
          </a:bodyPr>
          <a:lstStyle/>
          <a:p>
            <a:r>
              <a:rPr lang="es-ES" sz="4900" dirty="0" smtClean="0"/>
              <a:t>TREX-DM: </a:t>
            </a:r>
            <a:r>
              <a:rPr lang="es-ES" sz="4900" dirty="0" err="1" smtClean="0"/>
              <a:t>Bulk</a:t>
            </a:r>
            <a:r>
              <a:rPr lang="es-ES" sz="4900" dirty="0" smtClean="0"/>
              <a:t> </a:t>
            </a:r>
            <a:r>
              <a:rPr lang="es-ES" sz="4900" dirty="0" err="1" smtClean="0"/>
              <a:t>readouts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594828"/>
            <a:ext cx="10753725" cy="3766185"/>
          </a:xfrm>
        </p:spPr>
        <p:txBody>
          <a:bodyPr/>
          <a:lstStyle/>
          <a:p>
            <a:r>
              <a:rPr lang="es-ES_tradnl" sz="2000" dirty="0" err="1" smtClean="0"/>
              <a:t>Bulk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detectors</a:t>
            </a:r>
            <a:r>
              <a:rPr lang="es-ES_tradnl" sz="2000" dirty="0" smtClean="0"/>
              <a:t> </a:t>
            </a:r>
            <a:r>
              <a:rPr lang="es-ES_tradnl" sz="2000" dirty="0" err="1"/>
              <a:t>characterized</a:t>
            </a:r>
            <a:r>
              <a:rPr lang="es-ES_tradnl" sz="2000" dirty="0"/>
              <a:t> in Ar+2%iso up to 10 bar</a:t>
            </a:r>
            <a:r>
              <a:rPr lang="es-ES_tradnl" sz="2000" dirty="0" smtClean="0"/>
              <a:t>.</a:t>
            </a:r>
            <a:endParaRPr lang="es-ES_tradnl" sz="2000" dirty="0"/>
          </a:p>
          <a:p>
            <a:r>
              <a:rPr lang="es-ES_tradnl" sz="2000" dirty="0" err="1"/>
              <a:t>Results</a:t>
            </a:r>
            <a:r>
              <a:rPr lang="es-ES_tradnl" sz="2000" dirty="0"/>
              <a:t> </a:t>
            </a:r>
            <a:r>
              <a:rPr lang="es-ES_tradnl" sz="2000" dirty="0" err="1"/>
              <a:t>limited</a:t>
            </a:r>
            <a:r>
              <a:rPr lang="es-ES_tradnl" sz="2000" dirty="0"/>
              <a:t> </a:t>
            </a:r>
            <a:r>
              <a:rPr lang="es-ES_tradnl" sz="2000" dirty="0" err="1"/>
              <a:t>by</a:t>
            </a:r>
            <a:r>
              <a:rPr lang="es-ES_tradnl" sz="2000" dirty="0"/>
              <a:t> </a:t>
            </a:r>
            <a:r>
              <a:rPr lang="es-ES_tradnl" sz="2000" dirty="0" err="1"/>
              <a:t>noise</a:t>
            </a:r>
            <a:r>
              <a:rPr lang="es-ES_tradnl" sz="2000" dirty="0"/>
              <a:t>, </a:t>
            </a:r>
            <a:r>
              <a:rPr lang="es-ES_tradnl" sz="2000" dirty="0" err="1"/>
              <a:t>low</a:t>
            </a:r>
            <a:r>
              <a:rPr lang="es-ES_tradnl" sz="2000" dirty="0"/>
              <a:t> </a:t>
            </a:r>
            <a:r>
              <a:rPr lang="es-ES_tradnl" sz="2000" dirty="0" err="1"/>
              <a:t>quencher</a:t>
            </a:r>
            <a:r>
              <a:rPr lang="es-ES_tradnl" sz="2000" dirty="0"/>
              <a:t> </a:t>
            </a:r>
            <a:r>
              <a:rPr lang="es-ES_tradnl" sz="2000" dirty="0" err="1"/>
              <a:t>quantity</a:t>
            </a:r>
            <a:endParaRPr lang="es-ES_tradnl" sz="2000" dirty="0"/>
          </a:p>
          <a:p>
            <a:r>
              <a:rPr lang="en-GB" sz="2000" dirty="0"/>
              <a:t>Degradation of performance with pressure:</a:t>
            </a:r>
          </a:p>
          <a:p>
            <a:pPr marL="0" indent="0">
              <a:buNone/>
            </a:pPr>
            <a:r>
              <a:rPr lang="en-GB" sz="2000" dirty="0" smtClean="0"/>
              <a:t>	</a:t>
            </a:r>
            <a:r>
              <a:rPr lang="en-GB" sz="1800" dirty="0" smtClean="0"/>
              <a:t>Gain</a:t>
            </a:r>
            <a:r>
              <a:rPr lang="en-GB" sz="1800" dirty="0"/>
              <a:t>: </a:t>
            </a:r>
            <a:r>
              <a:rPr lang="en-GB" sz="1800" dirty="0" smtClean="0"/>
              <a:t>		3 </a:t>
            </a:r>
            <a:r>
              <a:rPr lang="en-GB" sz="1800" dirty="0"/>
              <a:t>x 10</a:t>
            </a:r>
            <a:r>
              <a:rPr lang="en-GB" sz="1800" baseline="30000" dirty="0"/>
              <a:t>3</a:t>
            </a:r>
            <a:r>
              <a:rPr lang="en-GB" sz="1800" dirty="0"/>
              <a:t> (1.2 bar) -&gt; 5 x 10</a:t>
            </a:r>
            <a:r>
              <a:rPr lang="en-GB" sz="1800" baseline="30000" dirty="0"/>
              <a:t>2</a:t>
            </a:r>
            <a:r>
              <a:rPr lang="en-GB" sz="1800" dirty="0"/>
              <a:t> (10 bar).</a:t>
            </a:r>
          </a:p>
          <a:p>
            <a:pPr marL="0" indent="0">
              <a:buNone/>
            </a:pPr>
            <a:r>
              <a:rPr lang="en-GB" sz="1800" dirty="0" smtClean="0"/>
              <a:t>	Threshold</a:t>
            </a:r>
            <a:r>
              <a:rPr lang="en-GB" sz="1800" dirty="0"/>
              <a:t>: </a:t>
            </a:r>
            <a:r>
              <a:rPr lang="en-GB" sz="1800" dirty="0" smtClean="0"/>
              <a:t>	1.0 </a:t>
            </a:r>
            <a:r>
              <a:rPr lang="en-GB" sz="1800" dirty="0" err="1"/>
              <a:t>keV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6.0 </a:t>
            </a:r>
            <a:r>
              <a:rPr lang="en-GB" sz="1800" dirty="0" err="1"/>
              <a:t>keV</a:t>
            </a:r>
            <a:r>
              <a:rPr lang="en-GB" sz="1800" dirty="0"/>
              <a:t>.</a:t>
            </a:r>
          </a:p>
          <a:p>
            <a:pPr marL="0" indent="0">
              <a:buNone/>
            </a:pPr>
            <a:r>
              <a:rPr lang="en-GB" sz="1800" dirty="0" smtClean="0"/>
              <a:t>	Resolution</a:t>
            </a:r>
            <a:r>
              <a:rPr lang="en-GB" sz="1800" dirty="0"/>
              <a:t>: </a:t>
            </a:r>
            <a:r>
              <a:rPr lang="en-GB" sz="1800" dirty="0" smtClean="0"/>
              <a:t>	16</a:t>
            </a:r>
            <a:r>
              <a:rPr lang="en-GB" sz="1800" dirty="0"/>
              <a:t>% FWHM -&gt; 27% FWHM.</a:t>
            </a:r>
          </a:p>
          <a:p>
            <a:endParaRPr lang="en-GB" sz="1800" dirty="0"/>
          </a:p>
        </p:txBody>
      </p:sp>
      <p:sp>
        <p:nvSpPr>
          <p:cNvPr id="1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TREX-DM, Theopisti Dafni, Axion-WIMP 2017, </a:t>
            </a:r>
            <a:r>
              <a:rPr lang="es-ES" dirty="0" err="1" smtClean="0"/>
              <a:t>Thessaloniki</a:t>
            </a:r>
            <a:endParaRPr lang="en-US" dirty="0"/>
          </a:p>
        </p:txBody>
      </p:sp>
      <p:pic>
        <p:nvPicPr>
          <p:cNvPr id="6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57030"/>
            <a:ext cx="3497926" cy="236913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24824" y="3959027"/>
            <a:ext cx="123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Ar+2%iC</a:t>
            </a:r>
            <a:r>
              <a:rPr lang="es-ES" sz="1400" baseline="-25000" dirty="0"/>
              <a:t>4</a:t>
            </a:r>
            <a:r>
              <a:rPr lang="es-ES" sz="1400" dirty="0"/>
              <a:t>H</a:t>
            </a:r>
            <a:r>
              <a:rPr lang="es-ES" sz="1400" baseline="-25000" dirty="0"/>
              <a:t>10</a:t>
            </a:r>
            <a:endParaRPr lang="en-GB" sz="1400" baseline="-25000" dirty="0"/>
          </a:p>
        </p:txBody>
      </p:sp>
      <p:sp>
        <p:nvSpPr>
          <p:cNvPr id="8" name="17 CuadroTexto"/>
          <p:cNvSpPr txBox="1"/>
          <p:nvPr/>
        </p:nvSpPr>
        <p:spPr>
          <a:xfrm>
            <a:off x="251605" y="6012155"/>
            <a:ext cx="196394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s-ES_tradnl" dirty="0" err="1">
                <a:solidFill>
                  <a:schemeClr val="accent5">
                    <a:lumMod val="75000"/>
                  </a:schemeClr>
                </a:solidFill>
              </a:rPr>
              <a:t>Typical</a:t>
            </a:r>
            <a:r>
              <a:rPr lang="es-ES_tradn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accent5">
                    <a:lumMod val="75000"/>
                  </a:schemeClr>
                </a:solidFill>
              </a:rPr>
              <a:t>spectrum</a:t>
            </a:r>
            <a:r>
              <a:rPr lang="es-ES_tradnl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baseline="30000" dirty="0" smtClean="0">
                <a:solidFill>
                  <a:schemeClr val="accent5">
                    <a:lumMod val="75000"/>
                  </a:schemeClr>
                </a:solidFill>
              </a:rPr>
              <a:t>109</a:t>
            </a:r>
            <a:r>
              <a:rPr lang="es-ES_tradnl" dirty="0" smtClean="0">
                <a:solidFill>
                  <a:schemeClr val="accent5">
                    <a:lumMod val="75000"/>
                  </a:schemeClr>
                </a:solidFill>
              </a:rPr>
              <a:t>Cd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18105" t="14718" r="10661" b="4064"/>
          <a:stretch/>
        </p:blipFill>
        <p:spPr>
          <a:xfrm>
            <a:off x="4314246" y="3757030"/>
            <a:ext cx="3703206" cy="23750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15982" t="15084" r="21895" b="6864"/>
          <a:stretch/>
        </p:blipFill>
        <p:spPr>
          <a:xfrm>
            <a:off x="8318881" y="3757030"/>
            <a:ext cx="3363995" cy="237744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58"/>
          <a:stretch/>
        </p:blipFill>
        <p:spPr bwMode="auto">
          <a:xfrm>
            <a:off x="8376002" y="1535637"/>
            <a:ext cx="3249752" cy="185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1</a:t>
            </a:r>
            <a:fld id="{FA84A37A-AFC2-4A01-80A1-FC20F2C0D5B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3208" y="341784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Drift</a:t>
            </a:r>
            <a:r>
              <a:rPr lang="es-ES_tradnl" dirty="0">
                <a:latin typeface="Arial Rounded MT Bold" panose="020F0704030504030204" pitchFamily="34" charset="0"/>
              </a:rPr>
              <a:t> </a:t>
            </a:r>
            <a:r>
              <a:rPr lang="es-ES_tradnl" dirty="0" err="1"/>
              <a:t>cage</a:t>
            </a:r>
            <a:r>
              <a:rPr lang="es-ES_tradnl" dirty="0"/>
              <a:t> &amp; </a:t>
            </a:r>
            <a:r>
              <a:rPr lang="es-ES_tradnl" dirty="0" err="1"/>
              <a:t>mechanical</a:t>
            </a:r>
            <a:r>
              <a:rPr lang="es-ES_tradnl" dirty="0"/>
              <a:t> </a:t>
            </a:r>
            <a:r>
              <a:rPr lang="es-ES_tradnl" dirty="0" err="1"/>
              <a:t>support</a:t>
            </a:r>
            <a:endParaRPr lang="en-US" dirty="0"/>
          </a:p>
        </p:txBody>
      </p:sp>
      <p:sp>
        <p:nvSpPr>
          <p:cNvPr id="18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23</a:t>
            </a:fld>
            <a:endParaRPr lang="es-ES" b="0">
              <a:latin typeface="Arial Rounded MT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373818"/>
            <a:ext cx="5724128" cy="335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447928" y="2780928"/>
            <a:ext cx="1152128" cy="1080120"/>
          </a:xfrm>
          <a:prstGeom prst="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0 Rectángulo"/>
          <p:cNvSpPr/>
          <p:nvPr/>
        </p:nvSpPr>
        <p:spPr>
          <a:xfrm>
            <a:off x="5519936" y="4725144"/>
            <a:ext cx="446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Drift fields: 50 – 200 V/cm/bar.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Central cathode of </a:t>
            </a:r>
            <a:r>
              <a:rPr lang="en-US" dirty="0" err="1">
                <a:latin typeface="Arial Rounded MT Bold" panose="020F0704030504030204" pitchFamily="34" charset="0"/>
              </a:rPr>
              <a:t>mylar</a:t>
            </a:r>
            <a:r>
              <a:rPr lang="en-US" dirty="0"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Field cage: copper-polyimide printed circuit + resistors.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Each field cage ends a copper ring.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60" y="2946694"/>
            <a:ext cx="3120228" cy="312022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895652" y="2762028"/>
            <a:ext cx="129614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Cathode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0" name="9 Conector recto de flecha"/>
          <p:cNvCxnSpPr>
            <a:stCxn id="9" idx="2"/>
          </p:cNvCxnSpPr>
          <p:nvPr/>
        </p:nvCxnSpPr>
        <p:spPr>
          <a:xfrm>
            <a:off x="2543724" y="3131360"/>
            <a:ext cx="1154330" cy="121484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1823644" y="5795972"/>
            <a:ext cx="136815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Field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cage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6" name="15 Conector recto de flecha"/>
          <p:cNvCxnSpPr>
            <a:stCxn id="15" idx="0"/>
          </p:cNvCxnSpPr>
          <p:nvPr/>
        </p:nvCxnSpPr>
        <p:spPr>
          <a:xfrm flipV="1">
            <a:off x="2507720" y="4982398"/>
            <a:ext cx="684076" cy="81357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3911876" y="5774486"/>
            <a:ext cx="117601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Last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ring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20" name="19 Conector recto de flecha"/>
          <p:cNvCxnSpPr>
            <a:stCxn id="19" idx="0"/>
          </p:cNvCxnSpPr>
          <p:nvPr/>
        </p:nvCxnSpPr>
        <p:spPr>
          <a:xfrm flipH="1" flipV="1">
            <a:off x="3767862" y="5198422"/>
            <a:ext cx="732020" cy="57606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6039273" y="2780928"/>
            <a:ext cx="0" cy="10801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3208" y="341784"/>
            <a:ext cx="8003232" cy="1143000"/>
          </a:xfrm>
        </p:spPr>
        <p:txBody>
          <a:bodyPr>
            <a:normAutofit/>
          </a:bodyPr>
          <a:lstStyle/>
          <a:p>
            <a:r>
              <a:rPr lang="en-US" sz="4900" dirty="0"/>
              <a:t>Micromegas readout planes</a:t>
            </a:r>
          </a:p>
        </p:txBody>
      </p:sp>
      <p:pic>
        <p:nvPicPr>
          <p:cNvPr id="23" name="Espace réservé du contenu 6" descr="Mimac vrai 2d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96008" y="1339748"/>
            <a:ext cx="4224129" cy="3169373"/>
          </a:xfrm>
        </p:spPr>
      </p:pic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24</a:t>
            </a:fld>
            <a:endParaRPr lang="es-ES" b="0">
              <a:latin typeface="Arial Rounded MT Bold" pitchFamily="34" charset="0"/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7385250" y="1340769"/>
            <a:ext cx="29592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Bulk @ IRFU/</a:t>
            </a:r>
            <a:r>
              <a:rPr lang="en-US" dirty="0" err="1">
                <a:latin typeface="Arial Rounded MT Bold" panose="020F0704030504030204" pitchFamily="34" charset="0"/>
              </a:rPr>
              <a:t>Saclay</a:t>
            </a:r>
            <a:r>
              <a:rPr lang="en-US" dirty="0"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PCB @ </a:t>
            </a:r>
            <a:r>
              <a:rPr lang="en-US" dirty="0" err="1">
                <a:latin typeface="Arial Rounded MT Bold" panose="020F0704030504030204" pitchFamily="34" charset="0"/>
              </a:rPr>
              <a:t>Somacis</a:t>
            </a:r>
            <a:r>
              <a:rPr lang="en-US" dirty="0"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Area: 25.2 x 25.2 cm</a:t>
            </a:r>
            <a:r>
              <a:rPr lang="en-US" baseline="30000" dirty="0">
                <a:latin typeface="Arial Rounded MT Bold" panose="020F0704030504030204" pitchFamily="34" charset="0"/>
              </a:rPr>
              <a:t>2</a:t>
            </a:r>
            <a:r>
              <a:rPr lang="en-US" dirty="0"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Squared pads 332 </a:t>
            </a:r>
            <a:r>
              <a:rPr lang="en-US" dirty="0" err="1">
                <a:latin typeface="Arial Rounded MT Bold" panose="020F0704030504030204" pitchFamily="34" charset="0"/>
              </a:rPr>
              <a:t>μm</a:t>
            </a:r>
            <a:r>
              <a:rPr lang="en-US" dirty="0">
                <a:latin typeface="Arial Rounded MT Bold" panose="020F0704030504030204" pitchFamily="34" charset="0"/>
              </a:rPr>
              <a:t>, pitch 583 </a:t>
            </a:r>
            <a:r>
              <a:rPr lang="en-US" dirty="0" err="1">
                <a:latin typeface="Arial Rounded MT Bold" panose="020F0704030504030204" pitchFamily="34" charset="0"/>
              </a:rPr>
              <a:t>μm</a:t>
            </a:r>
            <a:r>
              <a:rPr lang="en-US" dirty="0"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Interconnected to 432 strips/direction.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3789041"/>
            <a:ext cx="7748271" cy="258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t="10953" r="3218"/>
          <a:stretch/>
        </p:blipFill>
        <p:spPr>
          <a:xfrm>
            <a:off x="1991545" y="1340768"/>
            <a:ext cx="2443685" cy="1872208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4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3208" y="341784"/>
            <a:ext cx="8003232" cy="1143000"/>
          </a:xfrm>
        </p:spPr>
        <p:txBody>
          <a:bodyPr>
            <a:normAutofit/>
          </a:bodyPr>
          <a:lstStyle/>
          <a:p>
            <a:r>
              <a:rPr lang="en-US" sz="4900" dirty="0"/>
              <a:t>Micromegas readout planes</a:t>
            </a:r>
          </a:p>
        </p:txBody>
      </p:sp>
      <p:sp>
        <p:nvSpPr>
          <p:cNvPr id="23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25</a:t>
            </a:fld>
            <a:endParaRPr lang="es-ES" b="0">
              <a:latin typeface="Arial Rounded MT Bold" pitchFamily="34" charset="0"/>
            </a:endParaRPr>
          </a:p>
        </p:txBody>
      </p:sp>
      <p:pic>
        <p:nvPicPr>
          <p:cNvPr id="10" name="Picture 4" descr="C:\Users\Juan\Desktop\T-REX DM\ArchivosSE\Vasija Cobre FINAL\Detector\Detector Bulk\2016 03 Drawing for Article detector PCB cuflon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6237" r="27531" b="3829"/>
          <a:stretch/>
        </p:blipFill>
        <p:spPr bwMode="auto">
          <a:xfrm>
            <a:off x="3023333" y="1844824"/>
            <a:ext cx="3815892" cy="37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3758718" y="5751735"/>
            <a:ext cx="235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Y detector Strips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South Connection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758718" y="1096037"/>
            <a:ext cx="235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Y detector Strips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North Connection</a:t>
            </a:r>
          </a:p>
        </p:txBody>
      </p:sp>
      <p:sp>
        <p:nvSpPr>
          <p:cNvPr id="14" name="13 CuadroTexto"/>
          <p:cNvSpPr txBox="1"/>
          <p:nvPr/>
        </p:nvSpPr>
        <p:spPr>
          <a:xfrm rot="16200000">
            <a:off x="1263980" y="3202908"/>
            <a:ext cx="235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X detector Strips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West Connection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2118008" y="1419202"/>
            <a:ext cx="1488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Electronics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Footprints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6113104" y="531599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Mesh connector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2063553" y="5155170"/>
            <a:ext cx="153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Electronics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Footprints</a:t>
            </a:r>
          </a:p>
        </p:txBody>
      </p:sp>
      <p:sp>
        <p:nvSpPr>
          <p:cNvPr id="29" name="28 Flecha abajo"/>
          <p:cNvSpPr/>
          <p:nvPr/>
        </p:nvSpPr>
        <p:spPr>
          <a:xfrm rot="5400000" flipV="1">
            <a:off x="6591174" y="3560027"/>
            <a:ext cx="251853" cy="363928"/>
          </a:xfrm>
          <a:prstGeom prst="downArrow">
            <a:avLst>
              <a:gd name="adj1" fmla="val 50000"/>
              <a:gd name="adj2" fmla="val 819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Rounded MT Bold" panose="020F0704030504030204" pitchFamily="34" charset="0"/>
            </a:endParaRPr>
          </a:p>
        </p:txBody>
      </p:sp>
      <p:sp>
        <p:nvSpPr>
          <p:cNvPr id="30" name="29 Flecha abajo"/>
          <p:cNvSpPr/>
          <p:nvPr/>
        </p:nvSpPr>
        <p:spPr>
          <a:xfrm rot="16200000" flipV="1">
            <a:off x="2825931" y="3374848"/>
            <a:ext cx="251853" cy="363928"/>
          </a:xfrm>
          <a:prstGeom prst="downArrow">
            <a:avLst>
              <a:gd name="adj1" fmla="val 50000"/>
              <a:gd name="adj2" fmla="val 819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Rounded MT Bold" panose="020F0704030504030204" pitchFamily="34" charset="0"/>
            </a:endParaRPr>
          </a:p>
        </p:txBody>
      </p:sp>
      <p:sp>
        <p:nvSpPr>
          <p:cNvPr id="31" name="30 Flecha abajo"/>
          <p:cNvSpPr/>
          <p:nvPr/>
        </p:nvSpPr>
        <p:spPr>
          <a:xfrm flipV="1">
            <a:off x="4760176" y="1706205"/>
            <a:ext cx="251853" cy="363928"/>
          </a:xfrm>
          <a:prstGeom prst="downArrow">
            <a:avLst>
              <a:gd name="adj1" fmla="val 50000"/>
              <a:gd name="adj2" fmla="val 819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Rounded MT Bold" panose="020F0704030504030204" pitchFamily="34" charset="0"/>
            </a:endParaRPr>
          </a:p>
        </p:txBody>
      </p:sp>
      <p:sp>
        <p:nvSpPr>
          <p:cNvPr id="32" name="31 Flecha abajo"/>
          <p:cNvSpPr/>
          <p:nvPr/>
        </p:nvSpPr>
        <p:spPr>
          <a:xfrm rot="10800000" flipV="1">
            <a:off x="4777772" y="5387806"/>
            <a:ext cx="251853" cy="363928"/>
          </a:xfrm>
          <a:prstGeom prst="downArrow">
            <a:avLst>
              <a:gd name="adj1" fmla="val 50000"/>
              <a:gd name="adj2" fmla="val 819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Rounded MT Bold" panose="020F0704030504030204" pitchFamily="34" charset="0"/>
            </a:endParaRPr>
          </a:p>
        </p:txBody>
      </p:sp>
      <p:cxnSp>
        <p:nvCxnSpPr>
          <p:cNvPr id="39" name="38 Conector recto de flecha"/>
          <p:cNvCxnSpPr>
            <a:stCxn id="20" idx="2"/>
          </p:cNvCxnSpPr>
          <p:nvPr/>
        </p:nvCxnSpPr>
        <p:spPr>
          <a:xfrm>
            <a:off x="2862254" y="2065532"/>
            <a:ext cx="3250851" cy="1491280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>
            <a:stCxn id="20" idx="2"/>
          </p:cNvCxnSpPr>
          <p:nvPr/>
        </p:nvCxnSpPr>
        <p:spPr>
          <a:xfrm>
            <a:off x="2862253" y="2065532"/>
            <a:ext cx="1897922" cy="139332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>
            <a:stCxn id="22" idx="0"/>
          </p:cNvCxnSpPr>
          <p:nvPr/>
        </p:nvCxnSpPr>
        <p:spPr>
          <a:xfrm flipH="1" flipV="1">
            <a:off x="6240016" y="4797152"/>
            <a:ext cx="557164" cy="518840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26" idx="0"/>
          </p:cNvCxnSpPr>
          <p:nvPr/>
        </p:nvCxnSpPr>
        <p:spPr>
          <a:xfrm flipV="1">
            <a:off x="2831475" y="3867919"/>
            <a:ext cx="479890" cy="1287250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>
            <a:stCxn id="26" idx="0"/>
          </p:cNvCxnSpPr>
          <p:nvPr/>
        </p:nvCxnSpPr>
        <p:spPr>
          <a:xfrm>
            <a:off x="2831475" y="5155170"/>
            <a:ext cx="1848042" cy="60659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Rectángulo"/>
          <p:cNvSpPr/>
          <p:nvPr/>
        </p:nvSpPr>
        <p:spPr>
          <a:xfrm>
            <a:off x="6960096" y="1340769"/>
            <a:ext cx="326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432 strips/direction.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Routing to 4 footprints.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Connector print of 300 pads: 288 or 144 used.</a:t>
            </a:r>
          </a:p>
        </p:txBody>
      </p:sp>
      <p:sp>
        <p:nvSpPr>
          <p:cNvPr id="15" name="14 CuadroTexto"/>
          <p:cNvSpPr txBox="1"/>
          <p:nvPr/>
        </p:nvSpPr>
        <p:spPr>
          <a:xfrm rot="16200000">
            <a:off x="6160523" y="3418933"/>
            <a:ext cx="235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X detector Strips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East Connection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3208" y="341784"/>
            <a:ext cx="8003232" cy="1143000"/>
          </a:xfrm>
        </p:spPr>
        <p:txBody>
          <a:bodyPr>
            <a:normAutofit/>
          </a:bodyPr>
          <a:lstStyle/>
          <a:p>
            <a:r>
              <a:rPr lang="en-US" sz="4900" dirty="0"/>
              <a:t>Mesh &amp; strip signal extraction</a:t>
            </a:r>
          </a:p>
        </p:txBody>
      </p:sp>
      <p:sp>
        <p:nvSpPr>
          <p:cNvPr id="2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26</a:t>
            </a:fld>
            <a:endParaRPr lang="es-ES" b="0">
              <a:latin typeface="Arial Rounded MT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373818"/>
            <a:ext cx="5724128" cy="335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558636"/>
            <a:ext cx="3240360" cy="324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281212" y="4797152"/>
            <a:ext cx="5386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4 connector print by readout.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Flat cable: connector -&gt; interface card.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Interface card -&gt; Front-end Cards (FECs).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991545" y="2206606"/>
            <a:ext cx="1152129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Readout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plane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1" name="10 Conector recto de flecha"/>
          <p:cNvCxnSpPr>
            <a:stCxn id="9" idx="2"/>
          </p:cNvCxnSpPr>
          <p:nvPr/>
        </p:nvCxnSpPr>
        <p:spPr>
          <a:xfrm>
            <a:off x="2567610" y="2852937"/>
            <a:ext cx="792087" cy="38607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3935761" y="5514911"/>
            <a:ext cx="1345451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Flat cable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5" name="14 Conector recto de flecha"/>
          <p:cNvCxnSpPr>
            <a:stCxn id="14" idx="0"/>
          </p:cNvCxnSpPr>
          <p:nvPr/>
        </p:nvCxnSpPr>
        <p:spPr>
          <a:xfrm flipH="1" flipV="1">
            <a:off x="4007768" y="3718035"/>
            <a:ext cx="600718" cy="179687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1775520" y="5492902"/>
            <a:ext cx="172819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AFTER-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based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electronics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9" name="18 Conector recto de flecha"/>
          <p:cNvCxnSpPr>
            <a:stCxn id="18" idx="0"/>
          </p:cNvCxnSpPr>
          <p:nvPr/>
        </p:nvCxnSpPr>
        <p:spPr>
          <a:xfrm flipV="1">
            <a:off x="2639617" y="5131345"/>
            <a:ext cx="598073" cy="36155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3863753" y="2348880"/>
            <a:ext cx="1361231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Connector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27" name="26 Conector recto de flecha"/>
          <p:cNvCxnSpPr>
            <a:stCxn id="26" idx="2"/>
          </p:cNvCxnSpPr>
          <p:nvPr/>
        </p:nvCxnSpPr>
        <p:spPr>
          <a:xfrm flipH="1">
            <a:off x="4439816" y="2718212"/>
            <a:ext cx="104552" cy="62059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5375920" y="2780928"/>
            <a:ext cx="0" cy="10801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681434" y="2780928"/>
            <a:ext cx="0" cy="10801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Rectángulo"/>
          <p:cNvSpPr/>
          <p:nvPr/>
        </p:nvSpPr>
        <p:spPr>
          <a:xfrm>
            <a:off x="6600056" y="2276873"/>
            <a:ext cx="2267744" cy="2160239"/>
          </a:xfrm>
          <a:prstGeom prst="rect">
            <a:avLst/>
          </a:pr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3208" y="341784"/>
            <a:ext cx="8003232" cy="1143000"/>
          </a:xfrm>
        </p:spPr>
        <p:txBody>
          <a:bodyPr>
            <a:normAutofit/>
          </a:bodyPr>
          <a:lstStyle/>
          <a:p>
            <a:r>
              <a:rPr lang="es-ES_tradnl" sz="4900" dirty="0" err="1"/>
              <a:t>Readout</a:t>
            </a:r>
            <a:r>
              <a:rPr lang="es-ES_tradnl" sz="4900" dirty="0"/>
              <a:t> </a:t>
            </a:r>
            <a:r>
              <a:rPr lang="es-ES_tradnl" sz="4900" dirty="0" err="1"/>
              <a:t>electronics</a:t>
            </a:r>
            <a:endParaRPr lang="en-US" sz="4900" dirty="0"/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27</a:t>
            </a:fld>
            <a:endParaRPr lang="es-ES" b="0">
              <a:latin typeface="Arial Rounded MT Bold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63552" y="4869160"/>
            <a:ext cx="5544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Mesh</a:t>
            </a:r>
            <a:r>
              <a:rPr lang="es-ES_tradnl" dirty="0">
                <a:latin typeface="Arial Rounded MT Bold" panose="020F07040305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err="1">
                <a:latin typeface="Arial Rounded MT Bold" panose="020F0704030504030204" pitchFamily="34" charset="0"/>
              </a:rPr>
              <a:t>Preamplifier</a:t>
            </a:r>
            <a:r>
              <a:rPr lang="es-ES_tradnl" dirty="0">
                <a:latin typeface="Arial Rounded MT Bold" panose="020F0704030504030204" pitchFamily="34" charset="0"/>
              </a:rPr>
              <a:t> + </a:t>
            </a:r>
            <a:r>
              <a:rPr lang="es-ES_tradnl" dirty="0" err="1">
                <a:latin typeface="Arial Rounded MT Bold" panose="020F0704030504030204" pitchFamily="34" charset="0"/>
              </a:rPr>
              <a:t>amplifier</a:t>
            </a:r>
            <a:r>
              <a:rPr lang="es-ES_tradnl" dirty="0">
                <a:latin typeface="Arial Rounded MT Bold" panose="020F0704030504030204" pitchFamily="34" charset="0"/>
              </a:rPr>
              <a:t> -&gt; </a:t>
            </a:r>
            <a:r>
              <a:rPr lang="es-ES_tradnl" dirty="0" err="1">
                <a:latin typeface="Arial Rounded MT Bold" panose="020F0704030504030204" pitchFamily="34" charset="0"/>
              </a:rPr>
              <a:t>Spectrum</a:t>
            </a:r>
            <a:r>
              <a:rPr lang="es-ES_tradnl" dirty="0">
                <a:latin typeface="Arial Rounded MT Bold" panose="020F0704030504030204" pitchFamily="34" charset="0"/>
              </a:rPr>
              <a:t> </a:t>
            </a:r>
            <a:r>
              <a:rPr lang="es-ES_tradnl" dirty="0" err="1">
                <a:latin typeface="Arial Rounded MT Bold" panose="020F0704030504030204" pitchFamily="34" charset="0"/>
              </a:rPr>
              <a:t>or</a:t>
            </a:r>
            <a:r>
              <a:rPr lang="es-ES_tradnl" dirty="0">
                <a:latin typeface="Arial Rounded MT Bold" panose="020F0704030504030204" pitchFamily="34" charset="0"/>
              </a:rPr>
              <a:t> </a:t>
            </a:r>
            <a:r>
              <a:rPr lang="es-ES_tradnl" dirty="0" err="1">
                <a:latin typeface="Arial Rounded MT Bold" panose="020F0704030504030204" pitchFamily="34" charset="0"/>
              </a:rPr>
              <a:t>Trigger</a:t>
            </a:r>
            <a:r>
              <a:rPr lang="es-ES_tradnl" dirty="0">
                <a:latin typeface="Arial Rounded MT Bold" panose="020F0704030504030204" pitchFamily="34" charset="0"/>
              </a:rPr>
              <a:t>.</a:t>
            </a:r>
          </a:p>
          <a:p>
            <a:r>
              <a:rPr lang="es-ES_tradnl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Strips</a:t>
            </a:r>
            <a:r>
              <a:rPr lang="es-ES_tradnl" dirty="0">
                <a:latin typeface="Arial Rounded MT Bold" panose="020F07040305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atin typeface="Arial Rounded MT Bold" panose="020F0704030504030204" pitchFamily="34" charset="0"/>
              </a:rPr>
              <a:t>4 </a:t>
            </a:r>
            <a:r>
              <a:rPr lang="es-ES_tradnl" dirty="0" err="1">
                <a:latin typeface="Arial Rounded MT Bold" panose="020F0704030504030204" pitchFamily="34" charset="0"/>
              </a:rPr>
              <a:t>FECs</a:t>
            </a:r>
            <a:r>
              <a:rPr lang="es-ES_tradnl" dirty="0">
                <a:latin typeface="Arial Rounded MT Bold" panose="020F0704030504030204" pitchFamily="34" charset="0"/>
              </a:rPr>
              <a:t> -&gt; 1 FEM -&gt; 1 DCC -&gt; </a:t>
            </a:r>
            <a:r>
              <a:rPr lang="es-ES_tradnl" dirty="0" err="1">
                <a:latin typeface="Arial Rounded MT Bold" panose="020F0704030504030204" pitchFamily="34" charset="0"/>
              </a:rPr>
              <a:t>Computer</a:t>
            </a:r>
            <a:r>
              <a:rPr lang="es-ES_tradnl" dirty="0"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r="1" b="21040"/>
          <a:stretch/>
        </p:blipFill>
        <p:spPr bwMode="auto">
          <a:xfrm>
            <a:off x="2135561" y="1268760"/>
            <a:ext cx="5003023" cy="352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010" y="2780928"/>
            <a:ext cx="259843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4349056" y="1412777"/>
            <a:ext cx="2731027" cy="1080119"/>
          </a:xfrm>
          <a:prstGeom prst="rect">
            <a:avLst/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0 Rectángulo"/>
          <p:cNvSpPr/>
          <p:nvPr/>
        </p:nvSpPr>
        <p:spPr>
          <a:xfrm>
            <a:off x="4349055" y="2636914"/>
            <a:ext cx="2731028" cy="10801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116790"/>
            <a:ext cx="3024336" cy="18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856984" cy="1143000"/>
          </a:xfrm>
        </p:spPr>
        <p:txBody>
          <a:bodyPr>
            <a:normAutofit/>
          </a:bodyPr>
          <a:lstStyle/>
          <a:p>
            <a:r>
              <a:rPr lang="en-US" sz="4900" dirty="0" err="1"/>
              <a:t>Radiopure</a:t>
            </a:r>
            <a:r>
              <a:rPr lang="en-US" sz="4900" dirty="0"/>
              <a:t> readout planes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4120480"/>
            <a:ext cx="8280920" cy="204482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 Rounded MT Bold" panose="020F0704030504030204" pitchFamily="34" charset="0"/>
              </a:rPr>
              <a:t>Area = 25 x 25 cm</a:t>
            </a:r>
            <a:r>
              <a:rPr lang="en-US" sz="1800" baseline="30000" dirty="0">
                <a:latin typeface="Arial Rounded MT Bold" panose="020F0704030504030204" pitchFamily="34" charset="0"/>
              </a:rPr>
              <a:t>2</a:t>
            </a:r>
            <a:r>
              <a:rPr lang="en-US" sz="1800" dirty="0">
                <a:latin typeface="Arial Rounded MT Bold" panose="020F0704030504030204" pitchFamily="34" charset="0"/>
              </a:rPr>
              <a:t>, pitch = 1 mm.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Baseline: </a:t>
            </a:r>
            <a:r>
              <a:rPr lang="en-US" sz="1800" dirty="0" err="1">
                <a:latin typeface="Arial Rounded MT Bold" panose="020F0704030504030204" pitchFamily="34" charset="0"/>
              </a:rPr>
              <a:t>Microbulk</a:t>
            </a:r>
            <a:r>
              <a:rPr lang="en-US" sz="1800" dirty="0">
                <a:latin typeface="Arial Rounded MT Bold" panose="020F0704030504030204" pitchFamily="34" charset="0"/>
              </a:rPr>
              <a:t> (CERN). But also bulk (</a:t>
            </a:r>
            <a:r>
              <a:rPr lang="en-US" sz="1800" dirty="0" err="1">
                <a:latin typeface="Arial Rounded MT Bold" panose="020F0704030504030204" pitchFamily="34" charset="0"/>
              </a:rPr>
              <a:t>Somacis</a:t>
            </a:r>
            <a:r>
              <a:rPr lang="en-US" sz="1800" dirty="0">
                <a:latin typeface="Arial Rounded MT Bold" panose="020F0704030504030204" pitchFamily="34" charset="0"/>
              </a:rPr>
              <a:t> &amp; IRFU/</a:t>
            </a:r>
            <a:r>
              <a:rPr lang="en-US" sz="1800" dirty="0" err="1">
                <a:latin typeface="Arial Rounded MT Bold" panose="020F0704030504030204" pitchFamily="34" charset="0"/>
              </a:rPr>
              <a:t>Saclay</a:t>
            </a:r>
            <a:r>
              <a:rPr lang="en-US" sz="1800" dirty="0">
                <a:latin typeface="Arial Rounded MT Bold" panose="020F0704030504030204" pitchFamily="34" charset="0"/>
              </a:rPr>
              <a:t>).</a:t>
            </a:r>
          </a:p>
          <a:p>
            <a:r>
              <a:rPr lang="en-US" sz="1800" dirty="0" err="1">
                <a:latin typeface="Arial Rounded MT Bold" panose="020F0704030504030204" pitchFamily="34" charset="0"/>
              </a:rPr>
              <a:t>Radiopure</a:t>
            </a:r>
            <a:r>
              <a:rPr lang="en-US" sz="1800" dirty="0">
                <a:latin typeface="Arial Rounded MT Bold" panose="020F0704030504030204" pitchFamily="34" charset="0"/>
              </a:rPr>
              <a:t> materials: copper &amp; polyimide (</a:t>
            </a:r>
            <a:r>
              <a:rPr lang="en-US" sz="1800" dirty="0" err="1">
                <a:latin typeface="Arial Rounded MT Bold" panose="020F0704030504030204" pitchFamily="34" charset="0"/>
              </a:rPr>
              <a:t>kapton</a:t>
            </a:r>
            <a:r>
              <a:rPr lang="en-US" sz="1800" dirty="0">
                <a:latin typeface="Arial Rounded MT Bold" panose="020F0704030504030204" pitchFamily="34" charset="0"/>
              </a:rPr>
              <a:t>).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Readout glued on a </a:t>
            </a:r>
            <a:r>
              <a:rPr lang="en-US" sz="1800" dirty="0" err="1">
                <a:latin typeface="Arial Rounded MT Bold" panose="020F0704030504030204" pitchFamily="34" charset="0"/>
              </a:rPr>
              <a:t>radiopure</a:t>
            </a:r>
            <a:r>
              <a:rPr lang="en-US" sz="1800" dirty="0">
                <a:latin typeface="Arial Rounded MT Bold" panose="020F0704030504030204" pitchFamily="34" charset="0"/>
              </a:rPr>
              <a:t> copper support.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Signals extracted via a flexible part.</a:t>
            </a: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28</a:t>
            </a:fld>
            <a:endParaRPr lang="es-ES" b="0">
              <a:latin typeface="Arial Rounded MT Bold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7"/>
          <a:stretch/>
        </p:blipFill>
        <p:spPr>
          <a:xfrm>
            <a:off x="6803658" y="1196752"/>
            <a:ext cx="3407970" cy="324036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23884"/>
          <a:stretch>
            <a:fillRect/>
          </a:stretch>
        </p:blipFill>
        <p:spPr bwMode="auto">
          <a:xfrm>
            <a:off x="2423593" y="1290134"/>
            <a:ext cx="3411079" cy="2522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6 CuadroTexto"/>
          <p:cNvSpPr txBox="1"/>
          <p:nvPr/>
        </p:nvSpPr>
        <p:spPr>
          <a:xfrm>
            <a:off x="6600057" y="1432415"/>
            <a:ext cx="168282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25 x 25 cm</a:t>
            </a:r>
            <a:r>
              <a:rPr lang="es-ES_tradnl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microbulk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fabrication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79577" y="3279236"/>
            <a:ext cx="1682823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 x 20 cm</a:t>
            </a:r>
            <a:r>
              <a:rPr lang="es-ES_tradnl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microbulk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4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40581"/>
          </a:xfrm>
        </p:spPr>
        <p:txBody>
          <a:bodyPr>
            <a:normAutofit/>
          </a:bodyPr>
          <a:lstStyle/>
          <a:p>
            <a:r>
              <a:rPr lang="en-US" sz="4900" dirty="0"/>
              <a:t>Signal extraction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35560" y="4293096"/>
            <a:ext cx="8136905" cy="187220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 Rounded MT Bold" panose="020F0704030504030204" pitchFamily="34" charset="0"/>
              </a:rPr>
              <a:t>The same signal extraction strategy as in the actual detector.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The readout flexible part brings the signals far from the active area, so that the connectors could be shielded.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Flat cables go out the vessel, cross the lead shielding &amp; reach DAQ.</a:t>
            </a:r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29</a:t>
            </a:fld>
            <a:endParaRPr lang="es-ES" b="0">
              <a:latin typeface="Arial Rounded MT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1275842"/>
            <a:ext cx="3221867" cy="270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62" y="1325224"/>
            <a:ext cx="3855982" cy="260783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063552" y="3225750"/>
            <a:ext cx="2016224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Conceptual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Design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of TREX-DM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readout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https://inspirehep.net/record/1311453/files/snowmass4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3611" y="1595536"/>
            <a:ext cx="5804814" cy="4108125"/>
          </a:xfrm>
          <a:prstGeom prst="rect">
            <a:avLst/>
          </a:prstGeom>
          <a:noFill/>
        </p:spPr>
      </p:pic>
      <p:sp>
        <p:nvSpPr>
          <p:cNvPr id="111" name="110 Flecha abajo"/>
          <p:cNvSpPr/>
          <p:nvPr/>
        </p:nvSpPr>
        <p:spPr>
          <a:xfrm>
            <a:off x="8711776" y="3493250"/>
            <a:ext cx="1008112" cy="1512168"/>
          </a:xfrm>
          <a:prstGeom prst="downArrow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2" name="111 Rectángulo"/>
          <p:cNvSpPr/>
          <p:nvPr/>
        </p:nvSpPr>
        <p:spPr>
          <a:xfrm>
            <a:off x="8451289" y="4018502"/>
            <a:ext cx="1469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“</a:t>
            </a:r>
            <a:r>
              <a:rPr lang="es-E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Mainstream</a:t>
            </a:r>
            <a:r>
              <a:rPr lang="es-E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” WIMP </a:t>
            </a:r>
            <a:r>
              <a:rPr lang="es-E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race</a:t>
            </a:r>
            <a:endParaRPr lang="es-E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3" name="112 Flecha abajo"/>
          <p:cNvSpPr/>
          <p:nvPr/>
        </p:nvSpPr>
        <p:spPr>
          <a:xfrm rot="3476490">
            <a:off x="7613931" y="2300079"/>
            <a:ext cx="1008112" cy="1512168"/>
          </a:xfrm>
          <a:prstGeom prst="downArrow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4" name="113 Rectángulo"/>
          <p:cNvSpPr/>
          <p:nvPr/>
        </p:nvSpPr>
        <p:spPr>
          <a:xfrm rot="19485277">
            <a:off x="7478162" y="2744944"/>
            <a:ext cx="1469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“</a:t>
            </a:r>
            <a:r>
              <a:rPr lang="es-E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Low</a:t>
            </a:r>
            <a:r>
              <a:rPr lang="es-E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 </a:t>
            </a:r>
            <a:r>
              <a:rPr lang="es-E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mass</a:t>
            </a:r>
            <a:r>
              <a:rPr lang="es-E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” WIMP </a:t>
            </a:r>
            <a:r>
              <a:rPr lang="es-E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race</a:t>
            </a:r>
            <a:endParaRPr lang="es-E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5" name="114 Rectángulo"/>
          <p:cNvSpPr/>
          <p:nvPr/>
        </p:nvSpPr>
        <p:spPr>
          <a:xfrm>
            <a:off x="10222938" y="961159"/>
            <a:ext cx="1467068" cy="215444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800" dirty="0" err="1">
                <a:latin typeface="Arial Rounded MT Bold" pitchFamily="34" charset="0"/>
              </a:rPr>
              <a:t>Plot</a:t>
            </a:r>
            <a:r>
              <a:rPr lang="es-ES" sz="800" dirty="0">
                <a:latin typeface="Arial Rounded MT Bold" pitchFamily="34" charset="0"/>
              </a:rPr>
              <a:t> </a:t>
            </a:r>
            <a:r>
              <a:rPr lang="es-ES" sz="800" dirty="0" err="1">
                <a:latin typeface="Arial Rounded MT Bold" pitchFamily="34" charset="0"/>
              </a:rPr>
              <a:t>from</a:t>
            </a:r>
            <a:r>
              <a:rPr lang="es-ES" sz="800" dirty="0">
                <a:latin typeface="Arial Rounded MT Bold" pitchFamily="34" charset="0"/>
              </a:rPr>
              <a:t> arXiv:1310.8327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23252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The</a:t>
            </a:r>
            <a:r>
              <a:rPr lang="es-ES" sz="4900" dirty="0" smtClean="0"/>
              <a:t> WIMP </a:t>
            </a:r>
            <a:r>
              <a:rPr lang="es-ES" sz="4900" dirty="0" err="1" smtClean="0"/>
              <a:t>hunt</a:t>
            </a:r>
            <a:endParaRPr lang="en-GB" sz="49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74960" y="1857051"/>
            <a:ext cx="8021734" cy="3932986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Dark Matter experiments focus on ~50-200 GeV WIMPs</a:t>
            </a:r>
          </a:p>
          <a:p>
            <a:pPr lvl="1"/>
            <a:r>
              <a:rPr lang="en-GB" sz="1800" dirty="0"/>
              <a:t>Heavy nuclei target</a:t>
            </a:r>
          </a:p>
          <a:p>
            <a:pPr lvl="1"/>
            <a:r>
              <a:rPr lang="en-GB" sz="1800" dirty="0"/>
              <a:t>Large target masses</a:t>
            </a:r>
          </a:p>
          <a:p>
            <a:pPr lvl="1"/>
            <a:r>
              <a:rPr lang="en-GB" sz="1800" dirty="0"/>
              <a:t>Low background:</a:t>
            </a:r>
          </a:p>
          <a:p>
            <a:pPr lvl="2"/>
            <a:r>
              <a:rPr lang="en-GB" sz="1800" dirty="0" err="1"/>
              <a:t>Radiopurity</a:t>
            </a:r>
            <a:r>
              <a:rPr lang="en-GB" sz="1800" dirty="0"/>
              <a:t> control</a:t>
            </a:r>
          </a:p>
          <a:p>
            <a:pPr lvl="2"/>
            <a:r>
              <a:rPr lang="en-GB" sz="1800" dirty="0"/>
              <a:t>Electron/nuclear recoil discrimination </a:t>
            </a:r>
            <a:endParaRPr lang="en-GB" sz="1800" dirty="0" smtClean="0"/>
          </a:p>
          <a:p>
            <a:pPr lvl="3">
              <a:buFont typeface="Century Gothic" panose="020B0502020202020204" pitchFamily="34" charset="0"/>
              <a:buChar char="→"/>
            </a:pPr>
            <a:r>
              <a:rPr lang="en-GB" sz="1800" dirty="0" smtClean="0"/>
              <a:t>high </a:t>
            </a:r>
            <a:r>
              <a:rPr lang="en-GB" sz="1800" dirty="0"/>
              <a:t>threshold</a:t>
            </a:r>
          </a:p>
          <a:p>
            <a:endParaRPr lang="en-GB" sz="2000" dirty="0" smtClean="0"/>
          </a:p>
          <a:p>
            <a:r>
              <a:rPr lang="en-GB" sz="2000" dirty="0" smtClean="0"/>
              <a:t>What </a:t>
            </a:r>
            <a:r>
              <a:rPr lang="en-GB" sz="2000" dirty="0"/>
              <a:t>if mass  &lt;10 GeV?</a:t>
            </a:r>
          </a:p>
          <a:p>
            <a:pPr lvl="1"/>
            <a:r>
              <a:rPr lang="en-GB" dirty="0"/>
              <a:t>Many Dark Matter experiments have moved 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 smtClean="0"/>
              <a:t>their </a:t>
            </a:r>
            <a:r>
              <a:rPr lang="en-GB" dirty="0"/>
              <a:t>attention to the low- mass range, 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 smtClean="0"/>
              <a:t>but </a:t>
            </a:r>
            <a:r>
              <a:rPr lang="en-GB" dirty="0"/>
              <a:t>might not be adequate for this region</a:t>
            </a:r>
          </a:p>
          <a:p>
            <a:endParaRPr lang="en-GB" dirty="0"/>
          </a:p>
        </p:txBody>
      </p:sp>
      <p:sp>
        <p:nvSpPr>
          <p:cNvPr id="12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1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42160"/>
          </a:xfrm>
        </p:spPr>
        <p:txBody>
          <a:bodyPr>
            <a:normAutofit/>
          </a:bodyPr>
          <a:lstStyle/>
          <a:p>
            <a:r>
              <a:rPr lang="en-US" sz="4900" dirty="0"/>
              <a:t>AGET-based front-end electronics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5" y="4293096"/>
            <a:ext cx="8496944" cy="1872208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 Rounded MT Bold" panose="020F0704030504030204" pitchFamily="34" charset="0"/>
              </a:rPr>
              <a:t>Auto-trigger capabilities for strips.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A factor ~10 lower energy threshold (0.1 </a:t>
            </a:r>
            <a:r>
              <a:rPr lang="en-US" sz="1800" dirty="0" err="1">
                <a:latin typeface="Arial Rounded MT Bold" panose="020F0704030504030204" pitchFamily="34" charset="0"/>
              </a:rPr>
              <a:t>keV</a:t>
            </a:r>
            <a:r>
              <a:rPr lang="en-US" sz="1800" dirty="0">
                <a:latin typeface="Arial Rounded MT Bold" panose="020F0704030504030204" pitchFamily="34" charset="0"/>
              </a:rPr>
              <a:t>) expected.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Capacitance: strips ~0.2 </a:t>
            </a:r>
            <a:r>
              <a:rPr lang="en-US" sz="1800" dirty="0" err="1">
                <a:latin typeface="Arial Rounded MT Bold" panose="020F0704030504030204" pitchFamily="34" charset="0"/>
              </a:rPr>
              <a:t>nF</a:t>
            </a:r>
            <a:r>
              <a:rPr lang="en-US" sz="1800" dirty="0">
                <a:latin typeface="Arial Rounded MT Bold" panose="020F0704030504030204" pitchFamily="34" charset="0"/>
              </a:rPr>
              <a:t>, mesh ~6 </a:t>
            </a:r>
            <a:r>
              <a:rPr lang="en-US" sz="1800" dirty="0" err="1">
                <a:latin typeface="Arial Rounded MT Bold" panose="020F0704030504030204" pitchFamily="34" charset="0"/>
              </a:rPr>
              <a:t>nF</a:t>
            </a:r>
            <a:r>
              <a:rPr lang="en-US" sz="1800" dirty="0">
                <a:latin typeface="Arial Rounded MT Bold" panose="020F0704030504030204" pitchFamily="34" charset="0"/>
              </a:rPr>
              <a:t>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Layout: front-end (FEC-AGET), FEM (FEMINOS) &amp; trigger module (TCM).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Being tested within T-REX.</a:t>
            </a: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30</a:t>
            </a:fld>
            <a:endParaRPr lang="es-ES" b="0">
              <a:latin typeface="Arial Rounded MT Bold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305392"/>
            <a:ext cx="4177189" cy="284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711625" y="1377400"/>
            <a:ext cx="884243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1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keV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event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1"/>
          <a:stretch/>
        </p:blipFill>
        <p:spPr>
          <a:xfrm>
            <a:off x="6384032" y="1541693"/>
            <a:ext cx="3842776" cy="23710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6937270" y="3760266"/>
            <a:ext cx="136815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FEC-AGET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552385" y="3779748"/>
            <a:ext cx="792087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FEM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 flipH="1" flipV="1">
            <a:off x="9498378" y="3033584"/>
            <a:ext cx="450051" cy="72668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V="1">
            <a:off x="7621344" y="3033584"/>
            <a:ext cx="490880" cy="72668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69610"/>
          </a:xfrm>
        </p:spPr>
        <p:txBody>
          <a:bodyPr>
            <a:normAutofit/>
          </a:bodyPr>
          <a:lstStyle/>
          <a:p>
            <a:r>
              <a:rPr lang="en-US" sz="4900" dirty="0"/>
              <a:t>Calibration system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47528" y="4257964"/>
            <a:ext cx="6048672" cy="1547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An extra x-ray line at lower energy is needed.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No extra system &amp; Neon fluorescence @ 0.85 </a:t>
            </a:r>
            <a:r>
              <a:rPr lang="en-US" sz="1800" dirty="0" err="1">
                <a:latin typeface="Arial Rounded MT Bold" panose="020F0704030504030204" pitchFamily="34" charset="0"/>
              </a:rPr>
              <a:t>keV</a:t>
            </a:r>
            <a:r>
              <a:rPr lang="en-US" sz="1800" dirty="0">
                <a:latin typeface="Arial Rounded MT Bold" panose="020F0704030504030204" pitchFamily="34" charset="0"/>
              </a:rPr>
              <a:t>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Movable </a:t>
            </a:r>
            <a:r>
              <a:rPr lang="en-US" sz="1800" baseline="30000" dirty="0">
                <a:latin typeface="Arial Rounded MT Bold" panose="020F0704030504030204" pitchFamily="34" charset="0"/>
              </a:rPr>
              <a:t>55</a:t>
            </a:r>
            <a:r>
              <a:rPr lang="en-US" sz="1800" dirty="0">
                <a:latin typeface="Arial Rounded MT Bold" panose="020F0704030504030204" pitchFamily="34" charset="0"/>
              </a:rPr>
              <a:t>Fe source -&gt; 5.9 </a:t>
            </a:r>
            <a:r>
              <a:rPr lang="en-US" sz="1800" dirty="0" err="1">
                <a:latin typeface="Arial Rounded MT Bold" panose="020F0704030504030204" pitchFamily="34" charset="0"/>
              </a:rPr>
              <a:t>keV</a:t>
            </a:r>
            <a:r>
              <a:rPr lang="en-US" sz="1800" dirty="0">
                <a:latin typeface="Arial Rounded MT Bold" panose="020F0704030504030204" pitchFamily="34" charset="0"/>
              </a:rPr>
              <a:t> x-rays.</a:t>
            </a:r>
          </a:p>
          <a:p>
            <a:r>
              <a:rPr lang="en-US" sz="1800" baseline="30000" dirty="0">
                <a:latin typeface="Arial Rounded MT Bold" panose="020F0704030504030204" pitchFamily="34" charset="0"/>
              </a:rPr>
              <a:t>37</a:t>
            </a:r>
            <a:r>
              <a:rPr lang="en-US" sz="1800" dirty="0">
                <a:latin typeface="Arial Rounded MT Bold" panose="020F0704030504030204" pitchFamily="34" charset="0"/>
              </a:rPr>
              <a:t>Ar source -&gt; 0.26 &amp; 2.6 </a:t>
            </a:r>
            <a:r>
              <a:rPr lang="en-US" sz="1800" dirty="0" err="1">
                <a:latin typeface="Arial Rounded MT Bold" panose="020F0704030504030204" pitchFamily="34" charset="0"/>
              </a:rPr>
              <a:t>keV</a:t>
            </a:r>
            <a:r>
              <a:rPr lang="en-US" sz="1800" dirty="0">
                <a:latin typeface="Arial Rounded MT Bold" panose="020F0704030504030204" pitchFamily="34" charset="0"/>
              </a:rPr>
              <a:t> x-rays.</a:t>
            </a: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31</a:t>
            </a:fld>
            <a:endParaRPr lang="es-ES" b="0"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270501"/>
            <a:ext cx="3740468" cy="260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336608"/>
            <a:ext cx="3528392" cy="247668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991545" y="3286726"/>
            <a:ext cx="1512168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Movable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55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Fe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source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97" y="3530473"/>
            <a:ext cx="2693466" cy="183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48146" y="5077633"/>
            <a:ext cx="161235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37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Ar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source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9" name="8 Conector recto de flecha"/>
          <p:cNvCxnSpPr>
            <a:stCxn id="8" idx="0"/>
          </p:cNvCxnSpPr>
          <p:nvPr/>
        </p:nvCxnSpPr>
        <p:spPr>
          <a:xfrm flipH="1" flipV="1">
            <a:off x="9092161" y="4792795"/>
            <a:ext cx="662160" cy="28483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7680177" y="5518974"/>
            <a:ext cx="27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Calcium salt irradiated by fast neutrons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9070053" y="1336609"/>
            <a:ext cx="144661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SEDINE experiment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4017683"/>
            <a:ext cx="2943423" cy="195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16" y="4033094"/>
            <a:ext cx="258550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199" y="260648"/>
            <a:ext cx="9775371" cy="1143000"/>
          </a:xfrm>
        </p:spPr>
        <p:txBody>
          <a:bodyPr>
            <a:normAutofit/>
          </a:bodyPr>
          <a:lstStyle/>
          <a:p>
            <a:r>
              <a:rPr lang="es-ES_tradnl" sz="4900" dirty="0"/>
              <a:t>A material </a:t>
            </a:r>
            <a:r>
              <a:rPr lang="es-ES_tradnl" sz="4900" dirty="0" err="1"/>
              <a:t>screening</a:t>
            </a:r>
            <a:r>
              <a:rPr lang="es-ES_tradnl" sz="4900" dirty="0"/>
              <a:t> </a:t>
            </a:r>
            <a:r>
              <a:rPr lang="es-ES_tradnl" sz="4900" dirty="0" err="1"/>
              <a:t>program</a:t>
            </a:r>
            <a:endParaRPr lang="en-US" sz="4900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125216" y="1299592"/>
            <a:ext cx="8219256" cy="1841376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 Rounded MT Bold" panose="020F0704030504030204" pitchFamily="34" charset="0"/>
              </a:rPr>
              <a:t>Mainly based on a germanium gamma-ray spectrometry at LSC.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Most of components have been measured.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Found </a:t>
            </a:r>
            <a:r>
              <a:rPr lang="en-US" sz="1800" dirty="0" err="1">
                <a:latin typeface="Arial Rounded MT Bold" panose="020F0704030504030204" pitchFamily="34" charset="0"/>
              </a:rPr>
              <a:t>radiopure</a:t>
            </a:r>
            <a:r>
              <a:rPr lang="en-US" sz="1800" dirty="0">
                <a:latin typeface="Arial Rounded MT Bold" panose="020F0704030504030204" pitchFamily="34" charset="0"/>
              </a:rPr>
              <a:t> versions of the </a:t>
            </a:r>
            <a:r>
              <a:rPr lang="en-US" sz="1800" dirty="0" err="1">
                <a:latin typeface="Arial Rounded MT Bold" panose="020F0704030504030204" pitchFamily="34" charset="0"/>
              </a:rPr>
              <a:t>micromegas</a:t>
            </a:r>
            <a:r>
              <a:rPr lang="en-US" sz="1800" dirty="0">
                <a:latin typeface="Arial Rounded MT Bold" panose="020F0704030504030204" pitchFamily="34" charset="0"/>
              </a:rPr>
              <a:t> readout planes, flat cables and connectors. To be used at LSC version.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Measured activities are used to scale simulation results.</a:t>
            </a:r>
            <a:endParaRPr lang="en-US" sz="18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47725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itchFamily="34" charset="0"/>
              </a:rPr>
              <a:pPr>
                <a:defRPr/>
              </a:pPr>
              <a:t>32</a:t>
            </a:fld>
            <a:endParaRPr lang="es-ES" b="0">
              <a:latin typeface="Arial Rounded MT Bold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3649510"/>
            <a:ext cx="2247329" cy="167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027333" y="3526227"/>
            <a:ext cx="1324608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Signal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cables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429000"/>
            <a:ext cx="2249840" cy="168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168008" y="3356992"/>
            <a:ext cx="151216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Connectors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400257" y="4057851"/>
            <a:ext cx="198986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Calibration</a:t>
            </a:r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tube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998633" y="5517233"/>
            <a:ext cx="1180592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Flat cables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11553"/>
          </a:xfrm>
        </p:spPr>
        <p:txBody>
          <a:bodyPr/>
          <a:lstStyle/>
          <a:p>
            <a:r>
              <a:rPr lang="es-ES" dirty="0" err="1" smtClean="0"/>
              <a:t>Background</a:t>
            </a:r>
            <a:r>
              <a:rPr lang="es-ES" dirty="0" smtClean="0"/>
              <a:t> </a:t>
            </a:r>
            <a:r>
              <a:rPr lang="es-ES" dirty="0" err="1" smtClean="0"/>
              <a:t>Internal</a:t>
            </a:r>
            <a:r>
              <a:rPr lang="es-ES" dirty="0" smtClean="0"/>
              <a:t> </a:t>
            </a:r>
            <a:r>
              <a:rPr lang="es-ES" dirty="0" err="1" smtClean="0"/>
              <a:t>components</a:t>
            </a:r>
            <a:endParaRPr lang="en-GB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 smtClean="0">
                <a:solidFill>
                  <a:schemeClr val="tx2"/>
                </a:solidFill>
              </a:rPr>
              <a:pPr algn="ctr"/>
              <a:t>33</a:t>
            </a:fld>
            <a:endParaRPr lang="es-ES" sz="1400" b="1" dirty="0">
              <a:solidFill>
                <a:srgbClr val="FFFF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3572" t="22029" r="22063" b="9824"/>
          <a:stretch/>
        </p:blipFill>
        <p:spPr>
          <a:xfrm>
            <a:off x="4049485" y="1265541"/>
            <a:ext cx="7501183" cy="52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 smtClean="0">
                <a:solidFill>
                  <a:schemeClr val="tx2"/>
                </a:solidFill>
              </a:rPr>
              <a:pPr algn="ctr"/>
              <a:t>34</a:t>
            </a:fld>
            <a:endParaRPr lang="es-ES" sz="1400" b="1" dirty="0">
              <a:solidFill>
                <a:srgbClr val="FFFFFF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11553"/>
          </a:xfrm>
        </p:spPr>
        <p:txBody>
          <a:bodyPr/>
          <a:lstStyle/>
          <a:p>
            <a:r>
              <a:rPr lang="es-ES" dirty="0" err="1" smtClean="0"/>
              <a:t>Background</a:t>
            </a:r>
            <a:r>
              <a:rPr lang="es-ES" dirty="0" smtClean="0"/>
              <a:t> </a:t>
            </a:r>
            <a:r>
              <a:rPr lang="es-ES" dirty="0" err="1" smtClean="0"/>
              <a:t>External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endParaRPr lang="en-GB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3571" t="15678" r="12063" b="8836"/>
          <a:stretch/>
        </p:blipFill>
        <p:spPr>
          <a:xfrm>
            <a:off x="2674720" y="1491750"/>
            <a:ext cx="8597720" cy="49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64810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Neutrons</a:t>
            </a:r>
            <a:endParaRPr lang="en-GB" sz="490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s-ES"/>
              <a:pPr algn="ctr"/>
              <a:t>35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2381" t="12293" r="35397" b="3193"/>
          <a:stretch/>
        </p:blipFill>
        <p:spPr>
          <a:xfrm rot="5400000">
            <a:off x="5207463" y="-48366"/>
            <a:ext cx="4064000" cy="86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67302"/>
          </a:xfrm>
        </p:spPr>
        <p:txBody>
          <a:bodyPr>
            <a:normAutofit/>
          </a:bodyPr>
          <a:lstStyle/>
          <a:p>
            <a:r>
              <a:rPr lang="es-ES" sz="4900" dirty="0" smtClean="0"/>
              <a:t>TPC </a:t>
            </a:r>
            <a:r>
              <a:rPr lang="es-ES" sz="4900" dirty="0" err="1" smtClean="0"/>
              <a:t>for</a:t>
            </a:r>
            <a:r>
              <a:rPr lang="es-ES" sz="4900" dirty="0" smtClean="0"/>
              <a:t> </a:t>
            </a:r>
            <a:r>
              <a:rPr lang="es-ES" sz="4900" dirty="0" err="1" smtClean="0"/>
              <a:t>rare</a:t>
            </a:r>
            <a:r>
              <a:rPr lang="es-ES" sz="4900" dirty="0" smtClean="0"/>
              <a:t> </a:t>
            </a:r>
            <a:r>
              <a:rPr lang="es-ES" sz="4900" dirty="0" err="1" smtClean="0"/>
              <a:t>event</a:t>
            </a:r>
            <a:r>
              <a:rPr lang="es-ES" sz="4900" dirty="0" smtClean="0"/>
              <a:t> </a:t>
            </a:r>
            <a:r>
              <a:rPr lang="es-ES" sz="4900" dirty="0" err="1" smtClean="0"/>
              <a:t>searches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potential</a:t>
            </a:r>
            <a:r>
              <a:rPr lang="es-ES" sz="2000" dirty="0"/>
              <a:t> </a:t>
            </a:r>
            <a:r>
              <a:rPr lang="es-ES" sz="2000" dirty="0" err="1"/>
              <a:t>they</a:t>
            </a:r>
            <a:r>
              <a:rPr lang="es-ES" sz="2000" dirty="0"/>
              <a:t> </a:t>
            </a:r>
            <a:r>
              <a:rPr lang="es-ES" sz="2000" dirty="0" err="1"/>
              <a:t>offer</a:t>
            </a:r>
            <a:r>
              <a:rPr lang="es-ES" sz="2000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very</a:t>
            </a:r>
            <a:r>
              <a:rPr lang="es-ES" sz="2000" dirty="0"/>
              <a:t> </a:t>
            </a:r>
            <a:r>
              <a:rPr lang="es-ES" sz="2000" dirty="0" err="1"/>
              <a:t>high</a:t>
            </a:r>
            <a:r>
              <a:rPr lang="es-ES" sz="2000" dirty="0" smtClean="0"/>
              <a:t>:</a:t>
            </a:r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s-ES" sz="1800" dirty="0"/>
              <a:t>Target gas </a:t>
            </a:r>
            <a:r>
              <a:rPr lang="es-ES" sz="1800" dirty="0" err="1"/>
              <a:t>flexibility</a:t>
            </a:r>
            <a:endParaRPr lang="es-ES" sz="1800" dirty="0"/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s-ES" sz="1800" dirty="0" err="1"/>
              <a:t>Possibility</a:t>
            </a:r>
            <a:r>
              <a:rPr lang="es-ES" sz="1800" dirty="0"/>
              <a:t> </a:t>
            </a:r>
            <a:r>
              <a:rPr lang="es-ES" sz="1800" dirty="0" err="1"/>
              <a:t>for</a:t>
            </a:r>
            <a:r>
              <a:rPr lang="es-ES" sz="1800" dirty="0"/>
              <a:t> </a:t>
            </a:r>
            <a:r>
              <a:rPr lang="es-ES" sz="1800" dirty="0" err="1"/>
              <a:t>very</a:t>
            </a:r>
            <a:r>
              <a:rPr lang="es-ES" sz="1800" dirty="0"/>
              <a:t> </a:t>
            </a:r>
            <a:r>
              <a:rPr lang="es-ES" sz="1800" dirty="0" err="1"/>
              <a:t>low</a:t>
            </a:r>
            <a:r>
              <a:rPr lang="es-ES" sz="1800" dirty="0"/>
              <a:t> </a:t>
            </a:r>
            <a:r>
              <a:rPr lang="es-ES" sz="1800" dirty="0" err="1"/>
              <a:t>threshold</a:t>
            </a:r>
            <a:endParaRPr lang="en-GB" sz="1800" dirty="0"/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s-ES" sz="1800" dirty="0"/>
              <a:t>High </a:t>
            </a:r>
            <a:r>
              <a:rPr lang="es-ES" sz="1800" dirty="0" err="1"/>
              <a:t>granularity</a:t>
            </a:r>
            <a:r>
              <a:rPr lang="es-ES" sz="1800" dirty="0"/>
              <a:t> </a:t>
            </a:r>
            <a:r>
              <a:rPr lang="es-ES" sz="1800" dirty="0" err="1"/>
              <a:t>readout</a:t>
            </a:r>
            <a:r>
              <a:rPr lang="es-ES" sz="1800" dirty="0"/>
              <a:t> </a:t>
            </a:r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s-ES" sz="1800" dirty="0" err="1"/>
              <a:t>Rich</a:t>
            </a:r>
            <a:r>
              <a:rPr lang="es-ES" sz="1800" dirty="0"/>
              <a:t> </a:t>
            </a:r>
            <a:r>
              <a:rPr lang="es-ES" sz="1800" dirty="0" err="1"/>
              <a:t>topological</a:t>
            </a:r>
            <a:r>
              <a:rPr lang="es-ES" sz="1800" dirty="0"/>
              <a:t> </a:t>
            </a:r>
            <a:r>
              <a:rPr lang="es-ES" sz="1800" dirty="0" err="1"/>
              <a:t>information</a:t>
            </a:r>
            <a:endParaRPr lang="en-GB" sz="1800" dirty="0"/>
          </a:p>
          <a:p>
            <a:endParaRPr lang="es-ES" dirty="0" smtClean="0">
              <a:solidFill>
                <a:schemeClr val="accent2"/>
              </a:solidFill>
            </a:endParaRPr>
          </a:p>
          <a:p>
            <a:r>
              <a:rPr lang="en-GB" sz="2000" dirty="0"/>
              <a:t>But they are also rather </a:t>
            </a:r>
            <a:r>
              <a:rPr lang="en-GB" sz="2000" dirty="0" smtClean="0"/>
              <a:t>complex</a:t>
            </a:r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GB" sz="1800" dirty="0"/>
              <a:t>Scaling up in masses</a:t>
            </a:r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GB" sz="1800" dirty="0"/>
              <a:t>Background at low energies</a:t>
            </a:r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GB" sz="1800" dirty="0"/>
              <a:t>	for WIMPs: No electron/nuclear recoil discrimination</a:t>
            </a:r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GB" sz="1800" dirty="0"/>
              <a:t>Realistic </a:t>
            </a:r>
            <a:r>
              <a:rPr lang="en-GB" sz="1800" dirty="0" smtClean="0"/>
              <a:t>threshold?</a:t>
            </a:r>
            <a:endParaRPr lang="en-GB" sz="1800" dirty="0"/>
          </a:p>
          <a:p>
            <a:pPr marL="685800" lvl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GB" sz="1800" dirty="0"/>
              <a:t>Radioactivity</a:t>
            </a:r>
          </a:p>
          <a:p>
            <a:pPr lvl="1"/>
            <a:endParaRPr lang="en-GB" sz="1200" dirty="0" smtClean="0"/>
          </a:p>
          <a:p>
            <a:endParaRPr lang="en-GB" dirty="0" smtClean="0">
              <a:solidFill>
                <a:schemeClr val="accent2"/>
              </a:solidFill>
            </a:endParaRPr>
          </a:p>
          <a:p>
            <a:endParaRPr lang="en-GB" dirty="0"/>
          </a:p>
        </p:txBody>
      </p:sp>
      <p:sp>
        <p:nvSpPr>
          <p:cNvPr id="4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47" name="CuadroTexto 46"/>
          <p:cNvSpPr txBox="1"/>
          <p:nvPr/>
        </p:nvSpPr>
        <p:spPr>
          <a:xfrm>
            <a:off x="3178021" y="5878131"/>
            <a:ext cx="543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These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issues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have</a:t>
            </a:r>
            <a:r>
              <a:rPr lang="es-ES" dirty="0" smtClean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been</a:t>
            </a:r>
            <a:r>
              <a:rPr lang="es-ES" dirty="0" smtClean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partially</a:t>
            </a:r>
            <a:r>
              <a:rPr lang="es-ES" dirty="0" smtClean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addressed</a:t>
            </a:r>
            <a:r>
              <a:rPr lang="es-ES" dirty="0">
                <a:solidFill>
                  <a:srgbClr val="C00000"/>
                </a:solidFill>
              </a:rPr>
              <a:t>  </a:t>
            </a:r>
            <a:r>
              <a:rPr lang="es-ES" dirty="0" err="1">
                <a:solidFill>
                  <a:srgbClr val="C00000"/>
                </a:solidFill>
              </a:rPr>
              <a:t>within</a:t>
            </a:r>
            <a:r>
              <a:rPr lang="es-ES" dirty="0">
                <a:solidFill>
                  <a:srgbClr val="C00000"/>
                </a:solidFill>
              </a:rPr>
              <a:t> T-REX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405" y="2157731"/>
            <a:ext cx="5090601" cy="3273836"/>
          </a:xfrm>
          <a:prstGeom prst="rect">
            <a:avLst/>
          </a:prstGeom>
        </p:spPr>
      </p:pic>
      <p:sp>
        <p:nvSpPr>
          <p:cNvPr id="90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8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67317"/>
          </a:xfrm>
        </p:spPr>
        <p:txBody>
          <a:bodyPr>
            <a:normAutofit/>
          </a:bodyPr>
          <a:lstStyle/>
          <a:p>
            <a:r>
              <a:rPr lang="es-ES" sz="4900" dirty="0" smtClean="0"/>
              <a:t>TREX-DM: </a:t>
            </a:r>
            <a:r>
              <a:rPr lang="es-ES" sz="4900" dirty="0" err="1" smtClean="0"/>
              <a:t>motivation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6656" y="1466850"/>
            <a:ext cx="10753725" cy="4523133"/>
          </a:xfrm>
        </p:spPr>
        <p:txBody>
          <a:bodyPr>
            <a:normAutofit/>
          </a:bodyPr>
          <a:lstStyle/>
          <a:p>
            <a:r>
              <a:rPr lang="en-GB" sz="2000" dirty="0"/>
              <a:t>What if mass  &lt;10 GeV?</a:t>
            </a:r>
          </a:p>
          <a:p>
            <a:pPr lvl="1"/>
            <a:r>
              <a:rPr lang="en-GB" sz="1800" dirty="0"/>
              <a:t>Low A target material</a:t>
            </a:r>
          </a:p>
          <a:p>
            <a:pPr lvl="1"/>
            <a:r>
              <a:rPr lang="en-GB" sz="1800" dirty="0"/>
              <a:t>Low Energy threshold (&lt; 1 </a:t>
            </a:r>
            <a:r>
              <a:rPr lang="en-GB" sz="1800" dirty="0" err="1" smtClean="0"/>
              <a:t>keV</a:t>
            </a:r>
            <a:r>
              <a:rPr lang="en-GB" sz="1800" dirty="0" smtClean="0"/>
              <a:t>)</a:t>
            </a:r>
          </a:p>
          <a:p>
            <a:endParaRPr lang="es-ES" sz="2000" dirty="0" smtClean="0"/>
          </a:p>
          <a:p>
            <a:r>
              <a:rPr lang="es-ES" sz="2000" dirty="0" smtClean="0">
                <a:solidFill>
                  <a:schemeClr val="accent1"/>
                </a:solidFill>
              </a:rPr>
              <a:t>A HPTPC </a:t>
            </a:r>
            <a:r>
              <a:rPr lang="es-ES" sz="2000" dirty="0" err="1" smtClean="0">
                <a:solidFill>
                  <a:schemeClr val="accent1"/>
                </a:solidFill>
              </a:rPr>
              <a:t>for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low-mass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WIMPs</a:t>
            </a:r>
            <a:r>
              <a:rPr lang="es-ES" sz="2000" dirty="0">
                <a:solidFill>
                  <a:schemeClr val="accent1"/>
                </a:solidFill>
              </a:rPr>
              <a:t>?</a:t>
            </a:r>
            <a:endParaRPr lang="en-GB" sz="2000" dirty="0" smtClean="0">
              <a:solidFill>
                <a:schemeClr val="accent1"/>
              </a:solidFill>
            </a:endParaRPr>
          </a:p>
          <a:p>
            <a:pPr lvl="1"/>
            <a:r>
              <a:rPr lang="es-ES" sz="1800" dirty="0" err="1" smtClean="0"/>
              <a:t>Low</a:t>
            </a:r>
            <a:r>
              <a:rPr lang="es-ES" sz="1800" dirty="0" smtClean="0"/>
              <a:t> </a:t>
            </a:r>
            <a:r>
              <a:rPr lang="es-ES" sz="1800" dirty="0" err="1" smtClean="0"/>
              <a:t>thresholds</a:t>
            </a:r>
            <a:r>
              <a:rPr lang="es-ES" sz="1800" dirty="0" smtClean="0"/>
              <a:t> </a:t>
            </a:r>
            <a:r>
              <a:rPr lang="es-ES" sz="1800" dirty="0" err="1" smtClean="0"/>
              <a:t>achievable</a:t>
            </a:r>
            <a:endParaRPr lang="es-ES" sz="1800" dirty="0" smtClean="0"/>
          </a:p>
          <a:p>
            <a:pPr lvl="1"/>
            <a:r>
              <a:rPr lang="es-ES" sz="1800" dirty="0" err="1" smtClean="0"/>
              <a:t>Flexibility</a:t>
            </a:r>
            <a:r>
              <a:rPr lang="es-ES" sz="1800" dirty="0" smtClean="0"/>
              <a:t> in target </a:t>
            </a:r>
            <a:r>
              <a:rPr lang="es-ES" sz="1800" dirty="0" err="1" smtClean="0"/>
              <a:t>nuclei</a:t>
            </a:r>
            <a:r>
              <a:rPr lang="es-ES" sz="1800" dirty="0" smtClean="0"/>
              <a:t> </a:t>
            </a:r>
          </a:p>
          <a:p>
            <a:pPr marL="914400" lvl="2" indent="0">
              <a:buNone/>
            </a:pPr>
            <a:r>
              <a:rPr lang="es-ES" sz="1800" dirty="0" smtClean="0"/>
              <a:t>(</a:t>
            </a:r>
            <a:r>
              <a:rPr lang="es-ES" sz="1800" dirty="0" err="1" smtClean="0"/>
              <a:t>low</a:t>
            </a:r>
            <a:r>
              <a:rPr lang="es-ES" sz="1800" dirty="0" smtClean="0"/>
              <a:t> A in particular: Ne, Ar</a:t>
            </a:r>
            <a:r>
              <a:rPr lang="es-ES" sz="1800" dirty="0" smtClean="0"/>
              <a:t>..)</a:t>
            </a:r>
            <a:endParaRPr lang="en-GB" sz="1800" dirty="0" smtClean="0"/>
          </a:p>
          <a:p>
            <a:pPr lvl="1"/>
            <a:r>
              <a:rPr lang="en-GB" sz="1800" dirty="0" smtClean="0"/>
              <a:t>Rich topological information</a:t>
            </a:r>
          </a:p>
          <a:p>
            <a:pPr lvl="1"/>
            <a:r>
              <a:rPr lang="en-GB" sz="1800" dirty="0" smtClean="0"/>
              <a:t>Complex:</a:t>
            </a:r>
            <a:endParaRPr lang="en-GB" sz="1800" dirty="0" smtClean="0"/>
          </a:p>
          <a:p>
            <a:pPr lvl="1"/>
            <a:r>
              <a:rPr lang="en-GB" sz="1800" dirty="0" smtClean="0"/>
              <a:t>No Electron/nuclear recoil discrimination</a:t>
            </a:r>
          </a:p>
          <a:p>
            <a:pPr lvl="1"/>
            <a:r>
              <a:rPr lang="en-GB" sz="1800" dirty="0" smtClean="0"/>
              <a:t>Scaling up in masses?</a:t>
            </a:r>
          </a:p>
          <a:p>
            <a:pPr lvl="1"/>
            <a:r>
              <a:rPr lang="en-GB" sz="1800" dirty="0" smtClean="0"/>
              <a:t>Quenching </a:t>
            </a:r>
            <a:r>
              <a:rPr lang="en-GB" sz="1800" dirty="0"/>
              <a:t>factor at </a:t>
            </a:r>
            <a:r>
              <a:rPr lang="en-GB" sz="1800" dirty="0" err="1"/>
              <a:t>keV</a:t>
            </a:r>
            <a:r>
              <a:rPr lang="en-GB" sz="1800" dirty="0"/>
              <a:t> energies</a:t>
            </a:r>
          </a:p>
          <a:p>
            <a:endParaRPr lang="es-ES" dirty="0" smtClean="0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4908" y="1131095"/>
            <a:ext cx="459105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771939" y="6072285"/>
            <a:ext cx="9886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>
                <a:solidFill>
                  <a:schemeClr val="accent1"/>
                </a:solidFill>
              </a:rPr>
              <a:t>We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 err="1">
                <a:solidFill>
                  <a:schemeClr val="accent1"/>
                </a:solidFill>
              </a:rPr>
              <a:t>propose</a:t>
            </a:r>
            <a:r>
              <a:rPr lang="es-ES" sz="2000" dirty="0">
                <a:solidFill>
                  <a:schemeClr val="accent1"/>
                </a:solidFill>
              </a:rPr>
              <a:t> TREX-DM: a gas TPC </a:t>
            </a:r>
            <a:r>
              <a:rPr lang="es-ES" sz="2000" dirty="0" err="1">
                <a:solidFill>
                  <a:schemeClr val="accent1"/>
                </a:solidFill>
              </a:rPr>
              <a:t>equipped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with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 err="1" smtClean="0">
                <a:solidFill>
                  <a:schemeClr val="accent1"/>
                </a:solidFill>
              </a:rPr>
              <a:t>mM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dirty="0">
                <a:solidFill>
                  <a:schemeClr val="accent1"/>
                </a:solidFill>
              </a:rPr>
              <a:t>to look </a:t>
            </a:r>
            <a:r>
              <a:rPr lang="es-ES" sz="2000" dirty="0" err="1">
                <a:solidFill>
                  <a:schemeClr val="accent1"/>
                </a:solidFill>
              </a:rPr>
              <a:t>for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 err="1">
                <a:solidFill>
                  <a:schemeClr val="accent1"/>
                </a:solidFill>
              </a:rPr>
              <a:t>low-mass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 err="1">
                <a:solidFill>
                  <a:schemeClr val="accent1"/>
                </a:solidFill>
              </a:rPr>
              <a:t>WIMPs</a:t>
            </a:r>
            <a:r>
              <a:rPr lang="es-ES" sz="2000" dirty="0">
                <a:solidFill>
                  <a:schemeClr val="accent1"/>
                </a:solidFill>
              </a:rPr>
              <a:t> in </a:t>
            </a:r>
            <a:r>
              <a:rPr lang="es-ES" sz="2000" dirty="0" err="1">
                <a:solidFill>
                  <a:schemeClr val="accent1"/>
                </a:solidFill>
              </a:rPr>
              <a:t>the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 smtClean="0">
                <a:solidFill>
                  <a:schemeClr val="accent1"/>
                </a:solidFill>
              </a:rPr>
              <a:t>LSC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0529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ángulo redondeado 209"/>
          <p:cNvSpPr/>
          <p:nvPr/>
        </p:nvSpPr>
        <p:spPr>
          <a:xfrm>
            <a:off x="4971632" y="5150597"/>
            <a:ext cx="5609786" cy="12976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7" name="Imagen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2" y="2330510"/>
            <a:ext cx="3778952" cy="3642679"/>
          </a:xfrm>
          <a:prstGeom prst="rect">
            <a:avLst/>
          </a:prstGeom>
        </p:spPr>
      </p:pic>
      <p:sp>
        <p:nvSpPr>
          <p:cNvPr id="139" name="Título 138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87802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The</a:t>
            </a:r>
            <a:r>
              <a:rPr lang="es-ES" sz="4900" dirty="0" smtClean="0"/>
              <a:t> Micromegas detector</a:t>
            </a:r>
            <a:endParaRPr lang="en-GB" sz="4900" dirty="0"/>
          </a:p>
        </p:txBody>
      </p:sp>
      <p:sp>
        <p:nvSpPr>
          <p:cNvPr id="140" name="Marcador de contenido 139"/>
          <p:cNvSpPr>
            <a:spLocks noGrp="1"/>
          </p:cNvSpPr>
          <p:nvPr>
            <p:ph idx="1"/>
          </p:nvPr>
        </p:nvSpPr>
        <p:spPr>
          <a:xfrm>
            <a:off x="4632009" y="1846934"/>
            <a:ext cx="6929514" cy="3855468"/>
          </a:xfrm>
        </p:spPr>
        <p:txBody>
          <a:bodyPr/>
          <a:lstStyle/>
          <a:p>
            <a:r>
              <a:rPr lang="en-GB" sz="2000" dirty="0"/>
              <a:t>Consolidated structures: 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1800" dirty="0" smtClean="0"/>
              <a:t>good </a:t>
            </a:r>
            <a:r>
              <a:rPr lang="en-GB" sz="1800" dirty="0"/>
              <a:t>performance is systematically </a:t>
            </a:r>
            <a:r>
              <a:rPr lang="en-GB" sz="1800" dirty="0" smtClean="0"/>
              <a:t>achieved</a:t>
            </a:r>
          </a:p>
          <a:p>
            <a:pPr marL="0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Simple, </a:t>
            </a:r>
            <a:r>
              <a:rPr lang="es-ES" sz="1800" dirty="0" err="1" smtClean="0"/>
              <a:t>high</a:t>
            </a:r>
            <a:r>
              <a:rPr lang="es-ES" sz="1800" dirty="0" smtClean="0"/>
              <a:t> </a:t>
            </a:r>
            <a:r>
              <a:rPr lang="es-ES" sz="1800" dirty="0" err="1" smtClean="0"/>
              <a:t>granularity</a:t>
            </a:r>
            <a:r>
              <a:rPr lang="es-ES" sz="1800" dirty="0" smtClean="0"/>
              <a:t>, </a:t>
            </a:r>
            <a:r>
              <a:rPr lang="es-ES" sz="1800" dirty="0" err="1" smtClean="0"/>
              <a:t>large</a:t>
            </a:r>
            <a:r>
              <a:rPr lang="es-ES" sz="1800" dirty="0" smtClean="0"/>
              <a:t> </a:t>
            </a:r>
            <a:r>
              <a:rPr lang="es-ES" sz="1800" dirty="0" err="1" smtClean="0"/>
              <a:t>surfaces</a:t>
            </a:r>
            <a:endParaRPr lang="en-GB" dirty="0" smtClean="0"/>
          </a:p>
          <a:p>
            <a:pPr marL="0" indent="0">
              <a:buNone/>
            </a:pPr>
            <a:endParaRPr lang="es-ES" sz="1400" dirty="0"/>
          </a:p>
          <a:p>
            <a:r>
              <a:rPr lang="es-ES" sz="2000" dirty="0"/>
              <a:t>Technologies</a:t>
            </a:r>
          </a:p>
          <a:p>
            <a:pPr lvl="1"/>
            <a:r>
              <a:rPr lang="es-ES" sz="1800" dirty="0" err="1"/>
              <a:t>Classical</a:t>
            </a:r>
            <a:r>
              <a:rPr lang="es-ES" sz="1800" dirty="0"/>
              <a:t> : CAST, COMPASS, ATLAS</a:t>
            </a:r>
          </a:p>
          <a:p>
            <a:pPr lvl="1"/>
            <a:r>
              <a:rPr lang="es-ES" sz="1800" dirty="0"/>
              <a:t>BULK: </a:t>
            </a:r>
            <a:r>
              <a:rPr lang="es-ES" sz="1800" dirty="0" err="1"/>
              <a:t>Robust</a:t>
            </a:r>
            <a:r>
              <a:rPr lang="es-ES" sz="1800" dirty="0"/>
              <a:t>, </a:t>
            </a:r>
            <a:r>
              <a:rPr lang="es-ES" sz="1800" dirty="0" err="1"/>
              <a:t>mature</a:t>
            </a:r>
            <a:r>
              <a:rPr lang="es-ES" sz="1800" dirty="0"/>
              <a:t>, </a:t>
            </a:r>
            <a:r>
              <a:rPr lang="es-ES" sz="1800" dirty="0" err="1" smtClean="0"/>
              <a:t>very</a:t>
            </a:r>
            <a:r>
              <a:rPr lang="es-ES" sz="1800" dirty="0" smtClean="0"/>
              <a:t> </a:t>
            </a:r>
            <a:r>
              <a:rPr lang="es-ES" sz="1800" dirty="0" err="1"/>
              <a:t>large</a:t>
            </a:r>
            <a:r>
              <a:rPr lang="es-ES" sz="1800" dirty="0"/>
              <a:t> </a:t>
            </a:r>
            <a:r>
              <a:rPr lang="es-ES" sz="1800" dirty="0" err="1" smtClean="0"/>
              <a:t>areas</a:t>
            </a:r>
            <a:r>
              <a:rPr lang="es-ES" sz="1800" dirty="0" smtClean="0"/>
              <a:t> </a:t>
            </a:r>
            <a:r>
              <a:rPr lang="es-ES" sz="1800" dirty="0" err="1"/>
              <a:t>available</a:t>
            </a:r>
            <a:r>
              <a:rPr lang="es-ES" sz="1800" dirty="0"/>
              <a:t> (T2K, CLAS-12, </a:t>
            </a:r>
            <a:r>
              <a:rPr lang="es-ES" sz="1800" dirty="0" err="1"/>
              <a:t>nTOF</a:t>
            </a:r>
            <a:r>
              <a:rPr lang="es-ES" sz="1800" dirty="0"/>
              <a:t>, MIMAC)</a:t>
            </a:r>
          </a:p>
          <a:p>
            <a:pPr lvl="1"/>
            <a:r>
              <a:rPr lang="es-ES" sz="1800" b="1" dirty="0"/>
              <a:t>m</a:t>
            </a:r>
            <a:r>
              <a:rPr lang="es-ES" sz="1800" b="1" dirty="0" smtClean="0"/>
              <a:t>icrobulk</a:t>
            </a:r>
            <a:r>
              <a:rPr lang="es-ES" sz="1800" dirty="0"/>
              <a:t>: </a:t>
            </a:r>
            <a:r>
              <a:rPr lang="es-ES" sz="1800" dirty="0" err="1" smtClean="0"/>
              <a:t>Higher</a:t>
            </a:r>
            <a:r>
              <a:rPr lang="es-ES" sz="1800" dirty="0" smtClean="0"/>
              <a:t> </a:t>
            </a:r>
            <a:r>
              <a:rPr lang="es-ES" sz="1800" dirty="0" err="1" smtClean="0"/>
              <a:t>homogeneity</a:t>
            </a:r>
            <a:r>
              <a:rPr lang="es-ES" sz="1800" dirty="0"/>
              <a:t>, </a:t>
            </a:r>
            <a:r>
              <a:rPr lang="es-ES" sz="1800" dirty="0" err="1" smtClean="0"/>
              <a:t>lightweight</a:t>
            </a:r>
            <a:r>
              <a:rPr lang="es-ES" sz="1800" dirty="0"/>
              <a:t>, </a:t>
            </a:r>
            <a:r>
              <a:rPr lang="es-ES" sz="1800" dirty="0" err="1"/>
              <a:t>radiopure</a:t>
            </a:r>
            <a:r>
              <a:rPr lang="es-ES" sz="1800" dirty="0"/>
              <a:t> (CAST, </a:t>
            </a:r>
            <a:r>
              <a:rPr lang="es-ES" sz="1800" dirty="0" err="1"/>
              <a:t>nTOF</a:t>
            </a:r>
            <a:r>
              <a:rPr lang="es-ES" sz="1800" dirty="0"/>
              <a:t>)</a:t>
            </a:r>
          </a:p>
        </p:txBody>
      </p:sp>
      <p:sp>
        <p:nvSpPr>
          <p:cNvPr id="77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79952" y="1967925"/>
            <a:ext cx="2754808" cy="26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18" tIns="45709" rIns="91418" bIns="45709">
            <a:spAutoFit/>
          </a:bodyPr>
          <a:lstStyle>
            <a:lvl1pPr defTabSz="4171950">
              <a:defRPr>
                <a:solidFill>
                  <a:schemeClr val="tx1"/>
                </a:solidFill>
                <a:latin typeface="Arial" charset="0"/>
              </a:defRPr>
            </a:lvl1pPr>
            <a:lvl2pPr defTabSz="4171950">
              <a:defRPr>
                <a:solidFill>
                  <a:schemeClr val="tx1"/>
                </a:solidFill>
                <a:latin typeface="Arial" charset="0"/>
              </a:defRPr>
            </a:lvl2pPr>
            <a:lvl3pPr marL="912813" defTabSz="4171950">
              <a:defRPr>
                <a:solidFill>
                  <a:schemeClr val="tx1"/>
                </a:solidFill>
                <a:latin typeface="Arial" charset="0"/>
              </a:defRPr>
            </a:lvl3pPr>
            <a:lvl4pPr marL="1370013" defTabSz="4171950">
              <a:defRPr>
                <a:solidFill>
                  <a:schemeClr val="tx1"/>
                </a:solidFill>
                <a:latin typeface="Arial" charset="0"/>
              </a:defRPr>
            </a:lvl4pPr>
            <a:lvl5pPr marL="1827213" defTabSz="4171950">
              <a:defRPr>
                <a:solidFill>
                  <a:schemeClr val="tx1"/>
                </a:solidFill>
                <a:latin typeface="Arial" charset="0"/>
              </a:defRPr>
            </a:lvl5pPr>
            <a:lvl6pPr marL="22844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Principle of operation</a:t>
            </a:r>
          </a:p>
        </p:txBody>
      </p:sp>
      <p:sp>
        <p:nvSpPr>
          <p:cNvPr id="10" name="Text Box 1146"/>
          <p:cNvSpPr txBox="1">
            <a:spLocks noChangeArrowheads="1"/>
          </p:cNvSpPr>
          <p:nvPr/>
        </p:nvSpPr>
        <p:spPr bwMode="auto">
          <a:xfrm>
            <a:off x="3472104" y="2735588"/>
            <a:ext cx="1127468" cy="461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 lIns="91418" tIns="45709" rIns="91418" bIns="45709">
            <a:spAutoFit/>
          </a:bodyPr>
          <a:lstStyle>
            <a:lvl1pPr defTabSz="4171950">
              <a:defRPr>
                <a:solidFill>
                  <a:schemeClr val="tx1"/>
                </a:solidFill>
                <a:latin typeface="Arial" charset="0"/>
              </a:defRPr>
            </a:lvl1pPr>
            <a:lvl2pPr defTabSz="4171950">
              <a:defRPr>
                <a:solidFill>
                  <a:schemeClr val="tx1"/>
                </a:solidFill>
                <a:latin typeface="Arial" charset="0"/>
              </a:defRPr>
            </a:lvl2pPr>
            <a:lvl3pPr marL="912813" defTabSz="4171950">
              <a:defRPr>
                <a:solidFill>
                  <a:schemeClr val="tx1"/>
                </a:solidFill>
                <a:latin typeface="Arial" charset="0"/>
              </a:defRPr>
            </a:lvl3pPr>
            <a:lvl4pPr marL="1370013" defTabSz="4171950">
              <a:defRPr>
                <a:solidFill>
                  <a:schemeClr val="tx1"/>
                </a:solidFill>
                <a:latin typeface="Arial" charset="0"/>
              </a:defRPr>
            </a:lvl4pPr>
            <a:lvl5pPr marL="1827213" defTabSz="4171950">
              <a:defRPr>
                <a:solidFill>
                  <a:schemeClr val="tx1"/>
                </a:solidFill>
                <a:latin typeface="Arial" charset="0"/>
              </a:defRPr>
            </a:lvl5pPr>
            <a:lvl6pPr marL="22844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  <a:latin typeface="Century" pitchFamily="18" charset="0"/>
              </a:rPr>
              <a:t>Drift Field (~10</a:t>
            </a:r>
            <a:r>
              <a:rPr lang="en-US" sz="1200" baseline="30000" dirty="0">
                <a:solidFill>
                  <a:srgbClr val="000000"/>
                </a:solidFill>
                <a:latin typeface="Century" pitchFamily="18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entury" pitchFamily="18" charset="0"/>
              </a:rPr>
              <a:t>kV/cm)</a:t>
            </a:r>
          </a:p>
        </p:txBody>
      </p:sp>
      <p:sp>
        <p:nvSpPr>
          <p:cNvPr id="11" name="Text Box 1147"/>
          <p:cNvSpPr txBox="1">
            <a:spLocks noChangeArrowheads="1"/>
          </p:cNvSpPr>
          <p:nvPr/>
        </p:nvSpPr>
        <p:spPr bwMode="auto">
          <a:xfrm>
            <a:off x="3650636" y="3874862"/>
            <a:ext cx="976503" cy="553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 lIns="91418" tIns="45709" rIns="91418" bIns="45709">
            <a:spAutoFit/>
          </a:bodyPr>
          <a:lstStyle>
            <a:lvl1pPr defTabSz="4171950">
              <a:defRPr>
                <a:solidFill>
                  <a:schemeClr val="tx1"/>
                </a:solidFill>
                <a:latin typeface="Arial" charset="0"/>
              </a:defRPr>
            </a:lvl1pPr>
            <a:lvl2pPr defTabSz="4171950">
              <a:defRPr>
                <a:solidFill>
                  <a:schemeClr val="tx1"/>
                </a:solidFill>
                <a:latin typeface="Arial" charset="0"/>
              </a:defRPr>
            </a:lvl2pPr>
            <a:lvl3pPr marL="912813" defTabSz="4171950">
              <a:defRPr>
                <a:solidFill>
                  <a:schemeClr val="tx1"/>
                </a:solidFill>
                <a:latin typeface="Arial" charset="0"/>
              </a:defRPr>
            </a:lvl3pPr>
            <a:lvl4pPr marL="1370013" defTabSz="4171950">
              <a:defRPr>
                <a:solidFill>
                  <a:schemeClr val="tx1"/>
                </a:solidFill>
                <a:latin typeface="Arial" charset="0"/>
              </a:defRPr>
            </a:lvl4pPr>
            <a:lvl5pPr marL="1827213" defTabSz="4171950">
              <a:defRPr>
                <a:solidFill>
                  <a:schemeClr val="tx1"/>
                </a:solidFill>
                <a:latin typeface="Arial" charset="0"/>
              </a:defRPr>
            </a:lvl5pPr>
            <a:lvl6pPr marL="22844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16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988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56013" defTabSz="4171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entury" pitchFamily="18" charset="0"/>
              </a:rPr>
              <a:t>Amp. Field </a:t>
            </a: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entury" pitchFamily="18" charset="0"/>
              </a:rPr>
              <a:t>~</a:t>
            </a:r>
            <a:r>
              <a:rPr lang="en-US" sz="1200" dirty="0">
                <a:solidFill>
                  <a:srgbClr val="000000"/>
                </a:solidFill>
                <a:latin typeface="Century" pitchFamily="18" charset="0"/>
              </a:rPr>
              <a:t>10</a:t>
            </a:r>
            <a:r>
              <a:rPr lang="en-US" sz="1200" baseline="30000" dirty="0">
                <a:solidFill>
                  <a:srgbClr val="000000"/>
                </a:solidFill>
                <a:latin typeface="Century" pitchFamily="18" charset="0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Century" pitchFamily="18" charset="0"/>
              </a:rPr>
              <a:t>kV/cm</a:t>
            </a:r>
          </a:p>
        </p:txBody>
      </p:sp>
      <p:grpSp>
        <p:nvGrpSpPr>
          <p:cNvPr id="144" name="110 Grupo"/>
          <p:cNvGrpSpPr/>
          <p:nvPr/>
        </p:nvGrpSpPr>
        <p:grpSpPr>
          <a:xfrm>
            <a:off x="5172865" y="5330551"/>
            <a:ext cx="5178516" cy="937704"/>
            <a:chOff x="1787970" y="2492896"/>
            <a:chExt cx="6895324" cy="1319686"/>
          </a:xfrm>
        </p:grpSpPr>
        <p:sp>
          <p:nvSpPr>
            <p:cNvPr id="145" name="Text Box 3"/>
            <p:cNvSpPr txBox="1">
              <a:spLocks noChangeArrowheads="1"/>
            </p:cNvSpPr>
            <p:nvPr/>
          </p:nvSpPr>
          <p:spPr bwMode="auto">
            <a:xfrm>
              <a:off x="2292103" y="2644545"/>
              <a:ext cx="3114573" cy="368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100" b="0" dirty="0">
                  <a:latin typeface="Arial Rounded MT Bold" pitchFamily="34" charset="0"/>
                </a:rPr>
                <a:t>Readout plane + mesh all in one</a:t>
              </a:r>
            </a:p>
          </p:txBody>
        </p:sp>
        <p:grpSp>
          <p:nvGrpSpPr>
            <p:cNvPr id="146" name="Group 60"/>
            <p:cNvGrpSpPr>
              <a:grpSpLocks/>
            </p:cNvGrpSpPr>
            <p:nvPr/>
          </p:nvGrpSpPr>
          <p:grpSpPr bwMode="auto">
            <a:xfrm>
              <a:off x="1787970" y="3206526"/>
              <a:ext cx="1832116" cy="36576"/>
              <a:chOff x="385" y="3769807"/>
              <a:chExt cx="1208" cy="58583"/>
            </a:xfrm>
          </p:grpSpPr>
          <p:sp>
            <p:nvSpPr>
              <p:cNvPr id="208" name="Rectangle 61"/>
              <p:cNvSpPr>
                <a:spLocks noChangeArrowheads="1"/>
              </p:cNvSpPr>
              <p:nvPr/>
            </p:nvSpPr>
            <p:spPr bwMode="auto">
              <a:xfrm>
                <a:off x="385" y="3769807"/>
                <a:ext cx="590" cy="5858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000" dirty="0">
                  <a:latin typeface="Arial Rounded MT Bold" pitchFamily="34" charset="0"/>
                </a:endParaRPr>
              </a:p>
            </p:txBody>
          </p:sp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1003" y="3769807"/>
                <a:ext cx="590" cy="5858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000" dirty="0">
                  <a:latin typeface="Arial Rounded MT Bold" pitchFamily="34" charset="0"/>
                </a:endParaRPr>
              </a:p>
            </p:txBody>
          </p:sp>
        </p:grpSp>
        <p:sp>
          <p:nvSpPr>
            <p:cNvPr id="147" name="Line 82"/>
            <p:cNvSpPr>
              <a:spLocks noChangeShapeType="1"/>
            </p:cNvSpPr>
            <p:nvPr/>
          </p:nvSpPr>
          <p:spPr bwMode="auto">
            <a:xfrm flipV="1">
              <a:off x="6368262" y="2635622"/>
              <a:ext cx="749502" cy="266621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000" dirty="0">
                <a:latin typeface="Arial Rounded MT Bold" pitchFamily="34" charset="0"/>
              </a:endParaRPr>
            </a:p>
          </p:txBody>
        </p:sp>
        <p:sp>
          <p:nvSpPr>
            <p:cNvPr id="148" name="Text Box 83"/>
            <p:cNvSpPr txBox="1">
              <a:spLocks noChangeArrowheads="1"/>
            </p:cNvSpPr>
            <p:nvPr/>
          </p:nvSpPr>
          <p:spPr bwMode="auto">
            <a:xfrm>
              <a:off x="7305138" y="2492896"/>
              <a:ext cx="1338719" cy="6064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050" b="0" dirty="0">
                  <a:latin typeface="Arial Rounded MT Bold" pitchFamily="34" charset="0"/>
                </a:rPr>
                <a:t>Micromesh</a:t>
              </a:r>
            </a:p>
            <a:p>
              <a:pPr algn="l">
                <a:defRPr/>
              </a:pPr>
              <a:r>
                <a:rPr lang="en-US" sz="1050" b="0" dirty="0">
                  <a:latin typeface="Arial Rounded MT Bold" pitchFamily="34" charset="0"/>
                </a:rPr>
                <a:t>5µm copper</a:t>
              </a:r>
            </a:p>
          </p:txBody>
        </p:sp>
        <p:sp>
          <p:nvSpPr>
            <p:cNvPr id="149" name="Text Box 84"/>
            <p:cNvSpPr txBox="1">
              <a:spLocks noChangeArrowheads="1"/>
            </p:cNvSpPr>
            <p:nvPr/>
          </p:nvSpPr>
          <p:spPr bwMode="auto">
            <a:xfrm>
              <a:off x="7180222" y="3016225"/>
              <a:ext cx="1503072" cy="36817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050" b="0" dirty="0" err="1">
                  <a:latin typeface="Arial Rounded MT Bold" pitchFamily="34" charset="0"/>
                </a:rPr>
                <a:t>Kapton</a:t>
              </a:r>
              <a:r>
                <a:rPr lang="en-US" sz="1050" b="0" dirty="0">
                  <a:latin typeface="Arial Rounded MT Bold" pitchFamily="34" charset="0"/>
                </a:rPr>
                <a:t> 50 µm</a:t>
              </a:r>
            </a:p>
          </p:txBody>
        </p:sp>
        <p:sp>
          <p:nvSpPr>
            <p:cNvPr id="150" name="Text Box 85"/>
            <p:cNvSpPr txBox="1">
              <a:spLocks noChangeArrowheads="1"/>
            </p:cNvSpPr>
            <p:nvPr/>
          </p:nvSpPr>
          <p:spPr bwMode="auto">
            <a:xfrm>
              <a:off x="7172415" y="3444403"/>
              <a:ext cx="1507341" cy="36817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050" b="0" dirty="0">
                  <a:latin typeface="Arial Rounded MT Bold" pitchFamily="34" charset="0"/>
                </a:rPr>
                <a:t>Readout pads</a:t>
              </a:r>
            </a:p>
          </p:txBody>
        </p:sp>
        <p:sp>
          <p:nvSpPr>
            <p:cNvPr id="151" name="Line 86"/>
            <p:cNvSpPr>
              <a:spLocks noChangeShapeType="1"/>
            </p:cNvSpPr>
            <p:nvPr/>
          </p:nvSpPr>
          <p:spPr bwMode="auto">
            <a:xfrm>
              <a:off x="6493179" y="3111376"/>
              <a:ext cx="590753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000">
                <a:latin typeface="Arial Rounded MT Bold" pitchFamily="34" charset="0"/>
              </a:endParaRPr>
            </a:p>
          </p:txBody>
        </p:sp>
        <p:sp>
          <p:nvSpPr>
            <p:cNvPr id="152" name="Line 87"/>
            <p:cNvSpPr>
              <a:spLocks noChangeShapeType="1"/>
            </p:cNvSpPr>
            <p:nvPr/>
          </p:nvSpPr>
          <p:spPr bwMode="auto">
            <a:xfrm>
              <a:off x="6305803" y="3254102"/>
              <a:ext cx="811961" cy="285452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000">
                <a:latin typeface="Arial Rounded MT Bold" pitchFamily="34" charset="0"/>
              </a:endParaRPr>
            </a:p>
          </p:txBody>
        </p:sp>
        <p:sp>
          <p:nvSpPr>
            <p:cNvPr id="153" name="Text Box 88"/>
            <p:cNvSpPr txBox="1">
              <a:spLocks noChangeArrowheads="1"/>
            </p:cNvSpPr>
            <p:nvPr/>
          </p:nvSpPr>
          <p:spPr bwMode="auto">
            <a:xfrm>
              <a:off x="1871992" y="3429002"/>
              <a:ext cx="4034489" cy="368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100" b="0" dirty="0" smtClean="0">
                  <a:solidFill>
                    <a:srgbClr val="FF6600"/>
                  </a:solidFill>
                  <a:latin typeface="Arial Rounded MT Bold" pitchFamily="34" charset="0"/>
                </a:rPr>
                <a:t>CERN+CEA+UNIZAR development</a:t>
              </a:r>
              <a:endParaRPr lang="en-US" sz="1100" b="0" dirty="0">
                <a:solidFill>
                  <a:srgbClr val="FF66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154" name="Group 96"/>
            <p:cNvGrpSpPr>
              <a:grpSpLocks/>
            </p:cNvGrpSpPr>
            <p:nvPr/>
          </p:nvGrpSpPr>
          <p:grpSpPr bwMode="auto">
            <a:xfrm>
              <a:off x="1808790" y="2952791"/>
              <a:ext cx="874419" cy="253735"/>
              <a:chOff x="381000" y="1270317"/>
              <a:chExt cx="1066800" cy="406083"/>
            </a:xfrm>
          </p:grpSpPr>
          <p:grpSp>
            <p:nvGrpSpPr>
              <p:cNvPr id="199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206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207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200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204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20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201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202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203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</p:grpSp>
        <p:grpSp>
          <p:nvGrpSpPr>
            <p:cNvPr id="155" name="Group 97"/>
            <p:cNvGrpSpPr>
              <a:grpSpLocks/>
            </p:cNvGrpSpPr>
            <p:nvPr/>
          </p:nvGrpSpPr>
          <p:grpSpPr bwMode="auto">
            <a:xfrm>
              <a:off x="2745668" y="2952791"/>
              <a:ext cx="874419" cy="253735"/>
              <a:chOff x="381000" y="1270317"/>
              <a:chExt cx="1066800" cy="406083"/>
            </a:xfrm>
          </p:grpSpPr>
          <p:grpSp>
            <p:nvGrpSpPr>
              <p:cNvPr id="190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97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98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91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95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96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92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93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94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</p:grpSp>
        <p:grpSp>
          <p:nvGrpSpPr>
            <p:cNvPr id="156" name="Group 60"/>
            <p:cNvGrpSpPr>
              <a:grpSpLocks/>
            </p:cNvGrpSpPr>
            <p:nvPr/>
          </p:nvGrpSpPr>
          <p:grpSpPr bwMode="auto">
            <a:xfrm>
              <a:off x="3661726" y="3206526"/>
              <a:ext cx="1832116" cy="36576"/>
              <a:chOff x="385" y="3769807"/>
              <a:chExt cx="1208" cy="58583"/>
            </a:xfrm>
          </p:grpSpPr>
          <p:sp>
            <p:nvSpPr>
              <p:cNvPr id="188" name="Rectangle 61"/>
              <p:cNvSpPr>
                <a:spLocks noChangeArrowheads="1"/>
              </p:cNvSpPr>
              <p:nvPr/>
            </p:nvSpPr>
            <p:spPr bwMode="auto">
              <a:xfrm>
                <a:off x="385" y="3769807"/>
                <a:ext cx="590" cy="5858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000" dirty="0">
                  <a:latin typeface="Arial Rounded MT Bold" pitchFamily="34" charset="0"/>
                </a:endParaRPr>
              </a:p>
            </p:txBody>
          </p:sp>
          <p:sp>
            <p:nvSpPr>
              <p:cNvPr id="189" name="Rectangle 62"/>
              <p:cNvSpPr>
                <a:spLocks noChangeArrowheads="1"/>
              </p:cNvSpPr>
              <p:nvPr/>
            </p:nvSpPr>
            <p:spPr bwMode="auto">
              <a:xfrm>
                <a:off x="1003" y="3769807"/>
                <a:ext cx="590" cy="5858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000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157" name="Group 110"/>
            <p:cNvGrpSpPr>
              <a:grpSpLocks/>
            </p:cNvGrpSpPr>
            <p:nvPr/>
          </p:nvGrpSpPr>
          <p:grpSpPr bwMode="auto">
            <a:xfrm>
              <a:off x="3682545" y="2952791"/>
              <a:ext cx="874419" cy="253735"/>
              <a:chOff x="381000" y="1270317"/>
              <a:chExt cx="1066800" cy="406083"/>
            </a:xfrm>
          </p:grpSpPr>
          <p:grpSp>
            <p:nvGrpSpPr>
              <p:cNvPr id="179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86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87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80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84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8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81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82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83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</p:grpSp>
        <p:grpSp>
          <p:nvGrpSpPr>
            <p:cNvPr id="158" name="Group 120"/>
            <p:cNvGrpSpPr>
              <a:grpSpLocks/>
            </p:cNvGrpSpPr>
            <p:nvPr/>
          </p:nvGrpSpPr>
          <p:grpSpPr bwMode="auto">
            <a:xfrm>
              <a:off x="4619423" y="2952791"/>
              <a:ext cx="874419" cy="253735"/>
              <a:chOff x="381000" y="1270317"/>
              <a:chExt cx="1066800" cy="406083"/>
            </a:xfrm>
          </p:grpSpPr>
          <p:grpSp>
            <p:nvGrpSpPr>
              <p:cNvPr id="170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77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78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71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75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76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72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73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74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</p:grpSp>
        <p:sp>
          <p:nvSpPr>
            <p:cNvPr id="159" name="Rectangle 61"/>
            <p:cNvSpPr>
              <a:spLocks noChangeArrowheads="1"/>
            </p:cNvSpPr>
            <p:nvPr/>
          </p:nvSpPr>
          <p:spPr bwMode="auto">
            <a:xfrm>
              <a:off x="5535482" y="3206526"/>
              <a:ext cx="895239" cy="36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000" dirty="0">
                <a:latin typeface="Arial Rounded MT Bold" pitchFamily="34" charset="0"/>
              </a:endParaRPr>
            </a:p>
          </p:txBody>
        </p:sp>
        <p:grpSp>
          <p:nvGrpSpPr>
            <p:cNvPr id="160" name="Group 133"/>
            <p:cNvGrpSpPr>
              <a:grpSpLocks/>
            </p:cNvGrpSpPr>
            <p:nvPr/>
          </p:nvGrpSpPr>
          <p:grpSpPr bwMode="auto">
            <a:xfrm>
              <a:off x="5556301" y="2952791"/>
              <a:ext cx="874419" cy="253735"/>
              <a:chOff x="381000" y="1270317"/>
              <a:chExt cx="1066800" cy="406083"/>
            </a:xfrm>
          </p:grpSpPr>
          <p:grpSp>
            <p:nvGrpSpPr>
              <p:cNvPr id="161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68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69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62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66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67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63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64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63" y="1324258"/>
                  <a:ext cx="142875" cy="3600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16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0" y="1278256"/>
                  <a:ext cx="304800" cy="4600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000" dirty="0">
                    <a:latin typeface="Arial Rounded MT Bold" pitchFamily="34" charset="0"/>
                  </a:endParaRPr>
                </a:p>
              </p:txBody>
            </p:sp>
          </p:grpSp>
        </p:grpSp>
      </p:grpSp>
      <p:sp>
        <p:nvSpPr>
          <p:cNvPr id="78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13226"/>
          </a:xfrm>
        </p:spPr>
        <p:txBody>
          <a:bodyPr>
            <a:normAutofit/>
          </a:bodyPr>
          <a:lstStyle/>
          <a:p>
            <a:r>
              <a:rPr lang="es-ES" sz="4900" dirty="0" err="1" smtClean="0"/>
              <a:t>TPCs</a:t>
            </a:r>
            <a:r>
              <a:rPr lang="es-ES" sz="4900" dirty="0" smtClean="0"/>
              <a:t> </a:t>
            </a:r>
            <a:r>
              <a:rPr lang="es-ES" sz="4900" dirty="0" err="1" smtClean="0"/>
              <a:t>with</a:t>
            </a:r>
            <a:r>
              <a:rPr lang="es-ES" sz="4900" dirty="0" smtClean="0"/>
              <a:t> Micromegas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6656" y="1600200"/>
            <a:ext cx="10753725" cy="476516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err="1" smtClean="0">
                <a:solidFill>
                  <a:schemeClr val="accent1"/>
                </a:solidFill>
              </a:rPr>
              <a:t>Important</a:t>
            </a:r>
            <a:r>
              <a:rPr lang="es-ES" b="1" dirty="0" smtClean="0">
                <a:solidFill>
                  <a:schemeClr val="accent1"/>
                </a:solidFill>
              </a:rPr>
              <a:t> </a:t>
            </a:r>
            <a:r>
              <a:rPr lang="es-ES" b="1" dirty="0" err="1" smtClean="0">
                <a:solidFill>
                  <a:schemeClr val="accent1"/>
                </a:solidFill>
              </a:rPr>
              <a:t>features</a:t>
            </a:r>
            <a:r>
              <a:rPr lang="es-ES" b="1" dirty="0" smtClean="0">
                <a:solidFill>
                  <a:schemeClr val="accent1"/>
                </a:solidFill>
              </a:rPr>
              <a:t> </a:t>
            </a:r>
            <a:r>
              <a:rPr lang="es-ES" b="1" dirty="0" err="1" smtClean="0">
                <a:solidFill>
                  <a:schemeClr val="accent1"/>
                </a:solidFill>
              </a:rPr>
              <a:t>for</a:t>
            </a:r>
            <a:r>
              <a:rPr lang="es-ES" b="1" dirty="0" smtClean="0">
                <a:solidFill>
                  <a:schemeClr val="accent1"/>
                </a:solidFill>
              </a:rPr>
              <a:t> </a:t>
            </a:r>
            <a:r>
              <a:rPr lang="es-ES" b="1" dirty="0" err="1" smtClean="0">
                <a:solidFill>
                  <a:schemeClr val="accent1"/>
                </a:solidFill>
              </a:rPr>
              <a:t>Rare</a:t>
            </a:r>
            <a:r>
              <a:rPr lang="es-ES" b="1" dirty="0" smtClean="0">
                <a:solidFill>
                  <a:schemeClr val="accent1"/>
                </a:solidFill>
              </a:rPr>
              <a:t> </a:t>
            </a:r>
            <a:r>
              <a:rPr lang="es-ES" b="1" dirty="0" err="1" smtClean="0">
                <a:solidFill>
                  <a:schemeClr val="accent1"/>
                </a:solidFill>
              </a:rPr>
              <a:t>event</a:t>
            </a:r>
            <a:r>
              <a:rPr lang="es-ES" b="1" dirty="0" smtClean="0">
                <a:solidFill>
                  <a:schemeClr val="accent1"/>
                </a:solidFill>
              </a:rPr>
              <a:t> </a:t>
            </a:r>
            <a:r>
              <a:rPr lang="es-ES" b="1" dirty="0" err="1" smtClean="0">
                <a:solidFill>
                  <a:schemeClr val="accent1"/>
                </a:solidFill>
              </a:rPr>
              <a:t>searches</a:t>
            </a:r>
            <a:endParaRPr lang="es-ES" b="1" dirty="0" smtClean="0">
              <a:solidFill>
                <a:schemeClr val="accent1"/>
              </a:solidFill>
            </a:endParaRPr>
          </a:p>
          <a:p>
            <a:pPr lvl="1"/>
            <a:endParaRPr lang="es-ES" sz="2000" dirty="0" smtClean="0">
              <a:solidFill>
                <a:srgbClr val="C00000"/>
              </a:solidFill>
            </a:endParaRPr>
          </a:p>
          <a:p>
            <a:pPr lvl="1"/>
            <a:r>
              <a:rPr lang="es-ES" sz="2000" dirty="0" err="1" smtClean="0">
                <a:solidFill>
                  <a:srgbClr val="C00000"/>
                </a:solidFill>
              </a:rPr>
              <a:t>Consolidated</a:t>
            </a:r>
            <a:r>
              <a:rPr lang="es-ES" sz="2000" dirty="0" smtClean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structure</a:t>
            </a:r>
            <a:r>
              <a:rPr lang="es-ES" sz="2000" dirty="0">
                <a:solidFill>
                  <a:srgbClr val="C00000"/>
                </a:solidFill>
              </a:rPr>
              <a:t> and </a:t>
            </a:r>
            <a:r>
              <a:rPr lang="es-ES" sz="2000" dirty="0" smtClean="0">
                <a:solidFill>
                  <a:srgbClr val="C00000"/>
                </a:solidFill>
              </a:rPr>
              <a:t>manufacture</a:t>
            </a:r>
          </a:p>
          <a:p>
            <a:pPr lvl="2"/>
            <a:r>
              <a:rPr lang="es-ES" dirty="0" err="1"/>
              <a:t>good</a:t>
            </a:r>
            <a:r>
              <a:rPr lang="es-ES" dirty="0"/>
              <a:t> performance </a:t>
            </a:r>
            <a:r>
              <a:rPr lang="es-ES" dirty="0" err="1"/>
              <a:t>systematically</a:t>
            </a:r>
            <a:r>
              <a:rPr lang="es-ES" dirty="0"/>
              <a:t> </a:t>
            </a:r>
            <a:r>
              <a:rPr lang="es-ES" dirty="0" err="1" smtClean="0"/>
              <a:t>obtained</a:t>
            </a:r>
            <a:r>
              <a:rPr lang="es-ES" dirty="0" smtClean="0"/>
              <a:t>	</a:t>
            </a:r>
          </a:p>
          <a:p>
            <a:pPr lvl="1"/>
            <a:r>
              <a:rPr lang="es-ES" sz="2000" dirty="0" err="1">
                <a:solidFill>
                  <a:srgbClr val="C00000"/>
                </a:solidFill>
              </a:rPr>
              <a:t>Low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intrinsic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 smtClean="0">
                <a:solidFill>
                  <a:srgbClr val="C00000"/>
                </a:solidFill>
              </a:rPr>
              <a:t>radioactivity</a:t>
            </a:r>
            <a:endParaRPr lang="es-ES" sz="2000" dirty="0" smtClean="0">
              <a:solidFill>
                <a:srgbClr val="C00000"/>
              </a:solidFill>
            </a:endParaRPr>
          </a:p>
          <a:p>
            <a:pPr lvl="2"/>
            <a:r>
              <a:rPr lang="es-ES" dirty="0" err="1"/>
              <a:t>made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 of </a:t>
            </a:r>
            <a:r>
              <a:rPr lang="es-ES" dirty="0" err="1"/>
              <a:t>Kapton</a:t>
            </a:r>
            <a:r>
              <a:rPr lang="es-ES" dirty="0"/>
              <a:t> and </a:t>
            </a:r>
            <a:r>
              <a:rPr lang="es-ES" dirty="0" err="1"/>
              <a:t>copper</a:t>
            </a:r>
            <a:endParaRPr lang="es-ES" dirty="0" smtClean="0"/>
          </a:p>
          <a:p>
            <a:pPr lvl="1"/>
            <a:r>
              <a:rPr lang="es-ES" sz="2000" dirty="0" err="1" smtClean="0">
                <a:solidFill>
                  <a:srgbClr val="C00000"/>
                </a:solidFill>
              </a:rPr>
              <a:t>Radioactivity</a:t>
            </a:r>
            <a:r>
              <a:rPr lang="es-ES" sz="2000" dirty="0" smtClean="0">
                <a:solidFill>
                  <a:srgbClr val="C00000"/>
                </a:solidFill>
              </a:rPr>
              <a:t> </a:t>
            </a:r>
            <a:r>
              <a:rPr lang="es-ES" sz="2000" dirty="0">
                <a:solidFill>
                  <a:srgbClr val="C00000"/>
                </a:solidFill>
              </a:rPr>
              <a:t>control</a:t>
            </a:r>
          </a:p>
          <a:p>
            <a:pPr lvl="2"/>
            <a:r>
              <a:rPr lang="es-ES" dirty="0" err="1"/>
              <a:t>Component</a:t>
            </a:r>
            <a:r>
              <a:rPr lang="es-ES" dirty="0"/>
              <a:t> </a:t>
            </a:r>
            <a:r>
              <a:rPr lang="es-ES" dirty="0" err="1" smtClean="0"/>
              <a:t>screening</a:t>
            </a:r>
            <a:r>
              <a:rPr lang="es-ES" dirty="0" smtClean="0"/>
              <a:t>, material </a:t>
            </a:r>
            <a:r>
              <a:rPr lang="es-ES" dirty="0" err="1"/>
              <a:t>study</a:t>
            </a:r>
            <a:r>
              <a:rPr lang="es-ES" dirty="0"/>
              <a:t>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 err="1"/>
              <a:t>cleaner</a:t>
            </a:r>
            <a:r>
              <a:rPr lang="es-ES" dirty="0"/>
              <a:t> </a:t>
            </a:r>
            <a:r>
              <a:rPr lang="es-ES" dirty="0" err="1" smtClean="0"/>
              <a:t>elements</a:t>
            </a:r>
            <a:endParaRPr lang="es-ES" sz="2000" dirty="0" smtClean="0">
              <a:solidFill>
                <a:schemeClr val="accent5"/>
              </a:solidFill>
            </a:endParaRPr>
          </a:p>
          <a:p>
            <a:pPr lvl="1"/>
            <a:r>
              <a:rPr lang="es-ES" sz="2000" dirty="0" err="1">
                <a:solidFill>
                  <a:srgbClr val="C00000"/>
                </a:solidFill>
              </a:rPr>
              <a:t>Good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energy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 smtClean="0">
                <a:solidFill>
                  <a:srgbClr val="C00000"/>
                </a:solidFill>
              </a:rPr>
              <a:t>resolution</a:t>
            </a:r>
            <a:endParaRPr lang="es-ES" sz="2000" dirty="0" smtClean="0">
              <a:solidFill>
                <a:srgbClr val="C00000"/>
              </a:solidFill>
            </a:endParaRPr>
          </a:p>
          <a:p>
            <a:pPr lvl="1"/>
            <a:r>
              <a:rPr lang="es-ES" sz="2000" dirty="0" err="1" smtClean="0">
                <a:solidFill>
                  <a:srgbClr val="C00000"/>
                </a:solidFill>
              </a:rPr>
              <a:t>Low</a:t>
            </a:r>
            <a:r>
              <a:rPr lang="es-ES" sz="2000" dirty="0" smtClean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energy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 smtClean="0">
                <a:solidFill>
                  <a:srgbClr val="C00000"/>
                </a:solidFill>
              </a:rPr>
              <a:t>threshold</a:t>
            </a:r>
            <a:endParaRPr lang="es-ES" sz="2000" dirty="0" smtClean="0">
              <a:solidFill>
                <a:srgbClr val="C00000"/>
              </a:solidFill>
            </a:endParaRPr>
          </a:p>
          <a:p>
            <a:pPr lvl="2"/>
            <a:r>
              <a:rPr lang="es-ES" dirty="0"/>
              <a:t>&lt; 0.5keV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achieved</a:t>
            </a:r>
            <a:r>
              <a:rPr lang="es-ES" dirty="0"/>
              <a:t>, </a:t>
            </a:r>
            <a:r>
              <a:rPr lang="es-ES" dirty="0" err="1"/>
              <a:t>could</a:t>
            </a:r>
            <a:r>
              <a:rPr lang="es-ES" dirty="0"/>
              <a:t> be </a:t>
            </a:r>
            <a:r>
              <a:rPr lang="es-ES" dirty="0" err="1"/>
              <a:t>improved</a:t>
            </a:r>
            <a:endParaRPr lang="es-ES" dirty="0" smtClean="0"/>
          </a:p>
          <a:p>
            <a:pPr lvl="1"/>
            <a:r>
              <a:rPr lang="es-ES" sz="2000" dirty="0" err="1">
                <a:solidFill>
                  <a:srgbClr val="C00000"/>
                </a:solidFill>
              </a:rPr>
              <a:t>Topological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 smtClean="0">
                <a:solidFill>
                  <a:srgbClr val="C00000"/>
                </a:solidFill>
              </a:rPr>
              <a:t>information</a:t>
            </a:r>
            <a:endParaRPr lang="es-ES" sz="2000" dirty="0" smtClean="0">
              <a:solidFill>
                <a:srgbClr val="C00000"/>
              </a:solidFill>
            </a:endParaRPr>
          </a:p>
          <a:p>
            <a:pPr lvl="2"/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power</a:t>
            </a:r>
            <a:r>
              <a:rPr lang="es-ES" dirty="0"/>
              <a:t> to </a:t>
            </a:r>
            <a:r>
              <a:rPr lang="es-ES" dirty="0" err="1"/>
              <a:t>discriminate</a:t>
            </a:r>
            <a:r>
              <a:rPr lang="es-ES" dirty="0"/>
              <a:t> </a:t>
            </a:r>
            <a:r>
              <a:rPr lang="es-ES" dirty="0" smtClean="0"/>
              <a:t>x-</a:t>
            </a:r>
            <a:r>
              <a:rPr lang="es-ES" dirty="0" err="1" smtClean="0"/>
              <a:t>ray</a:t>
            </a:r>
            <a:r>
              <a:rPr lang="es-ES" dirty="0" smtClean="0"/>
              <a:t> </a:t>
            </a:r>
            <a:r>
              <a:rPr lang="es-ES" dirty="0" err="1"/>
              <a:t>signals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background</a:t>
            </a:r>
            <a:endParaRPr lang="es-ES" dirty="0" smtClean="0"/>
          </a:p>
          <a:p>
            <a:pPr lvl="1"/>
            <a:r>
              <a:rPr lang="es-ES" sz="2000" dirty="0" err="1" smtClean="0">
                <a:solidFill>
                  <a:srgbClr val="C00000"/>
                </a:solidFill>
              </a:rPr>
              <a:t>Scaling</a:t>
            </a:r>
            <a:r>
              <a:rPr lang="es-ES" sz="2000" dirty="0" smtClean="0">
                <a:solidFill>
                  <a:srgbClr val="C00000"/>
                </a:solidFill>
              </a:rPr>
              <a:t>-up</a:t>
            </a:r>
          </a:p>
          <a:p>
            <a:pPr lvl="2"/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proven</a:t>
            </a:r>
            <a:r>
              <a:rPr lang="es-ES" dirty="0"/>
              <a:t> to be </a:t>
            </a:r>
            <a:r>
              <a:rPr lang="es-ES" dirty="0" err="1"/>
              <a:t>feasible</a:t>
            </a:r>
            <a:r>
              <a:rPr lang="es-ES" dirty="0"/>
              <a:t> and </a:t>
            </a:r>
            <a:r>
              <a:rPr lang="es-ES" dirty="0" err="1"/>
              <a:t>effective</a:t>
            </a:r>
            <a:endParaRPr lang="en-GB" dirty="0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047" y="4552707"/>
            <a:ext cx="2661584" cy="181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0231927" y="4681182"/>
            <a:ext cx="10038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tx2"/>
                </a:solidFill>
              </a:rPr>
              <a:t>electron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40" y="2732056"/>
            <a:ext cx="2651760" cy="19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047" y="870919"/>
            <a:ext cx="2651760" cy="19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6</a:t>
            </a:r>
          </a:p>
          <a:p>
            <a:r>
              <a:rPr lang="en-US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24467"/>
          </a:xfrm>
        </p:spPr>
        <p:txBody>
          <a:bodyPr>
            <a:normAutofit/>
          </a:bodyPr>
          <a:lstStyle/>
          <a:p>
            <a:r>
              <a:rPr lang="es-ES" sz="4900" dirty="0" smtClean="0"/>
              <a:t>Micromegas: </a:t>
            </a:r>
            <a:r>
              <a:rPr lang="es-ES" sz="4900" dirty="0" err="1" smtClean="0"/>
              <a:t>radioactivity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6656" y="1447800"/>
            <a:ext cx="10753725" cy="47910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Ultra-low Radioactivity:</a:t>
            </a:r>
            <a:r>
              <a:rPr lang="en-US" sz="2200" dirty="0"/>
              <a:t> </a:t>
            </a:r>
            <a:r>
              <a:rPr lang="en-US" sz="2200" dirty="0" smtClean="0"/>
              <a:t>important to determine quantity</a:t>
            </a:r>
            <a:r>
              <a:rPr lang="en-US" sz="2200" dirty="0"/>
              <a:t>, nature and origin of the </a:t>
            </a:r>
            <a:r>
              <a:rPr lang="en-US" sz="2200" dirty="0" smtClean="0"/>
              <a:t>contamination</a:t>
            </a:r>
          </a:p>
          <a:p>
            <a:r>
              <a:rPr lang="en-US" sz="2200" dirty="0"/>
              <a:t>Microbulks are mostly </a:t>
            </a: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Cu &amp; </a:t>
            </a:r>
            <a:r>
              <a:rPr lang="en-US" sz="2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Kapton</a:t>
            </a: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200" dirty="0"/>
              <a:t>: </a:t>
            </a:r>
            <a:r>
              <a:rPr lang="en-US" sz="2200" dirty="0">
                <a:sym typeface="Wingdings" pitchFamily="2" charset="2"/>
              </a:rPr>
              <a:t>potentially very clean </a:t>
            </a:r>
            <a:endParaRPr lang="en-US" sz="2200" dirty="0" smtClean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Several </a:t>
            </a:r>
            <a:r>
              <a:rPr lang="en-US" sz="2200" dirty="0">
                <a:sym typeface="Wingdings" pitchFamily="2" charset="2"/>
              </a:rPr>
              <a:t>samples measured with </a:t>
            </a:r>
            <a:r>
              <a:rPr lang="en-US" sz="2200" dirty="0" err="1">
                <a:solidFill>
                  <a:schemeClr val="tx2">
                    <a:lumMod val="50000"/>
                    <a:lumOff val="50000"/>
                  </a:schemeClr>
                </a:solidFill>
                <a:sym typeface="Wingdings" pitchFamily="2" charset="2"/>
              </a:rPr>
              <a:t>HPGe</a:t>
            </a:r>
            <a:r>
              <a:rPr lang="en-US" sz="2200" dirty="0">
                <a:sym typeface="Wingdings" pitchFamily="2" charset="2"/>
              </a:rPr>
              <a:t> at </a:t>
            </a:r>
            <a:r>
              <a:rPr lang="en-US" sz="2200" dirty="0" smtClean="0">
                <a:sym typeface="Wingdings" pitchFamily="2" charset="2"/>
              </a:rPr>
              <a:t>LSC</a:t>
            </a:r>
          </a:p>
          <a:p>
            <a:r>
              <a:rPr lang="en-GB" sz="2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“</a:t>
            </a:r>
            <a:r>
              <a:rPr lang="en-GB" sz="2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BiPo</a:t>
            </a:r>
            <a:r>
              <a:rPr lang="en-GB" sz="2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” </a:t>
            </a:r>
            <a:r>
              <a:rPr lang="en-GB" sz="2200" dirty="0"/>
              <a:t>method: upper limits on U and </a:t>
            </a:r>
            <a:r>
              <a:rPr lang="en-GB" sz="2200" dirty="0" err="1"/>
              <a:t>Th</a:t>
            </a:r>
            <a:r>
              <a:rPr lang="en-GB" sz="2200" dirty="0"/>
              <a:t> </a:t>
            </a:r>
            <a:r>
              <a:rPr lang="en-GB" sz="2200" dirty="0" smtClean="0"/>
              <a:t>factor 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	</a:t>
            </a:r>
            <a:r>
              <a:rPr lang="en-GB" sz="1800" dirty="0" smtClean="0"/>
              <a:t>(</a:t>
            </a:r>
            <a:r>
              <a:rPr lang="en-US" sz="1800" dirty="0" smtClean="0"/>
              <a:t>x</a:t>
            </a:r>
            <a:r>
              <a:rPr lang="es-ES" sz="1800" dirty="0" smtClean="0"/>
              <a:t>100 </a:t>
            </a:r>
            <a:r>
              <a:rPr lang="es-ES" sz="1800" dirty="0" err="1" smtClean="0"/>
              <a:t>lower</a:t>
            </a:r>
            <a:r>
              <a:rPr lang="es-ES" sz="1800" dirty="0" smtClean="0"/>
              <a:t>, </a:t>
            </a:r>
            <a:r>
              <a:rPr lang="es-ES" sz="1800" dirty="0" err="1" smtClean="0"/>
              <a:t>unpublished</a:t>
            </a:r>
            <a:r>
              <a:rPr lang="es-ES" sz="1800" dirty="0" smtClean="0"/>
              <a:t>) </a:t>
            </a:r>
            <a:endParaRPr lang="en-GB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900" dirty="0" smtClean="0"/>
              <a:t>U </a:t>
            </a:r>
            <a:r>
              <a:rPr lang="en-GB" sz="1900" dirty="0"/>
              <a:t>&amp; </a:t>
            </a:r>
            <a:r>
              <a:rPr lang="en-GB" sz="1900" dirty="0" err="1"/>
              <a:t>Th</a:t>
            </a:r>
            <a:r>
              <a:rPr lang="en-GB" sz="1900" dirty="0"/>
              <a:t> levels </a:t>
            </a:r>
            <a:r>
              <a:rPr lang="en-GB" sz="19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below ~0.1 µ</a:t>
            </a:r>
            <a:r>
              <a:rPr lang="en-GB" sz="19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Bq</a:t>
            </a:r>
            <a:r>
              <a:rPr lang="en-GB" sz="19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/cm</a:t>
            </a:r>
            <a:r>
              <a:rPr lang="en-GB" sz="1900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</a:t>
            </a:r>
            <a:r>
              <a:rPr lang="en-GB" sz="19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GB" sz="1900" dirty="0"/>
              <a:t>	 negligible contribution (and still upper bounds)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900" dirty="0"/>
              <a:t>40K </a:t>
            </a:r>
            <a:r>
              <a:rPr lang="es-ES" sz="1900" dirty="0" err="1"/>
              <a:t>quantified</a:t>
            </a:r>
            <a:r>
              <a:rPr lang="es-ES" sz="1900" dirty="0"/>
              <a:t> </a:t>
            </a:r>
            <a:r>
              <a:rPr lang="es-ES" sz="1900" dirty="0" err="1"/>
              <a:t>activity</a:t>
            </a:r>
            <a:r>
              <a:rPr lang="es-ES" sz="1900" dirty="0"/>
              <a:t> </a:t>
            </a:r>
            <a:r>
              <a:rPr lang="es-ES" sz="19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~ 60 </a:t>
            </a:r>
            <a:r>
              <a:rPr lang="en-GB" sz="19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µ</a:t>
            </a:r>
            <a:r>
              <a:rPr lang="en-GB" sz="19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Bq</a:t>
            </a:r>
            <a:r>
              <a:rPr lang="en-GB" sz="19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/cm</a:t>
            </a:r>
            <a:r>
              <a:rPr lang="en-GB" sz="1900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 </a:t>
            </a:r>
            <a:r>
              <a:rPr lang="es-ES" sz="1900" dirty="0"/>
              <a:t>	</a:t>
            </a:r>
            <a:r>
              <a:rPr lang="es-ES" sz="1900" dirty="0" smtClean="0"/>
              <a:t>*</a:t>
            </a:r>
            <a:endParaRPr lang="en-GB" sz="1900" dirty="0"/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900" dirty="0"/>
              <a:t>Contamination probably </a:t>
            </a:r>
            <a:r>
              <a:rPr lang="en-US" sz="1900" dirty="0" smtClean="0"/>
              <a:t>from </a:t>
            </a:r>
            <a:r>
              <a:rPr lang="en-US" sz="1900" dirty="0"/>
              <a:t>the treatment of the </a:t>
            </a:r>
            <a:endParaRPr lang="en-US" sz="1900" dirty="0" smtClean="0"/>
          </a:p>
          <a:p>
            <a:pPr marL="0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materials </a:t>
            </a:r>
            <a:r>
              <a:rPr lang="en-US" sz="1900" dirty="0"/>
              <a:t>used: </a:t>
            </a:r>
            <a:r>
              <a:rPr lang="en-US" sz="19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identification &amp; </a:t>
            </a:r>
            <a:r>
              <a:rPr lang="en-US" sz="1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alternatives</a:t>
            </a:r>
            <a:endParaRPr lang="en-GB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277" y="2906973"/>
            <a:ext cx="4039124" cy="31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1" name="Título 6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3694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Micromegas </a:t>
            </a:r>
            <a:r>
              <a:rPr lang="es-ES" dirty="0" err="1" smtClean="0"/>
              <a:t>scaling</a:t>
            </a:r>
            <a:r>
              <a:rPr lang="es-ES" dirty="0" smtClean="0"/>
              <a:t> up</a:t>
            </a:r>
            <a:endParaRPr lang="en-GB" dirty="0"/>
          </a:p>
        </p:txBody>
      </p:sp>
      <p:sp>
        <p:nvSpPr>
          <p:cNvPr id="22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22500" b="14286"/>
          <a:stretch/>
        </p:blipFill>
        <p:spPr bwMode="auto">
          <a:xfrm>
            <a:off x="5419313" y="4230160"/>
            <a:ext cx="3047942" cy="189021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468" y="4863916"/>
            <a:ext cx="1800200" cy="145064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49135" t="1770" r="1029" b="3002"/>
          <a:stretch>
            <a:fillRect/>
          </a:stretch>
        </p:blipFill>
        <p:spPr bwMode="auto">
          <a:xfrm>
            <a:off x="807465" y="2503836"/>
            <a:ext cx="2483694" cy="184635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3" descr="C:\Users\alfredo\Desktop\Creta Poster\proceeding\figures\microbulk12x12.jpg"/>
          <p:cNvPicPr>
            <a:picLocks noChangeAspect="1" noChangeArrowheads="1"/>
          </p:cNvPicPr>
          <p:nvPr/>
        </p:nvPicPr>
        <p:blipFill>
          <a:blip r:embed="rId6" cstate="print"/>
          <a:srcRect b="10631"/>
          <a:stretch>
            <a:fillRect/>
          </a:stretch>
        </p:blipFill>
        <p:spPr bwMode="auto">
          <a:xfrm>
            <a:off x="787714" y="4471124"/>
            <a:ext cx="2631030" cy="17636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4716" y="2591731"/>
            <a:ext cx="2329261" cy="155493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 r="23884"/>
          <a:stretch>
            <a:fillRect/>
          </a:stretch>
        </p:blipFill>
        <p:spPr bwMode="auto">
          <a:xfrm>
            <a:off x="8857017" y="1648918"/>
            <a:ext cx="2534021" cy="187378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8597321" y="3571665"/>
            <a:ext cx="2793717" cy="2663086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/>
          <a:srcRect l="45208" t="23426" r="5104" b="19908"/>
          <a:stretch/>
        </p:blipFill>
        <p:spPr>
          <a:xfrm>
            <a:off x="6114332" y="2605170"/>
            <a:ext cx="2381975" cy="152805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465" y="1138612"/>
            <a:ext cx="8073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Microbulk 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technology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</a:p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	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radiopurity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granularity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scaling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-up</a:t>
            </a:r>
          </a:p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	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excellent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performance and 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prospects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for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rare-event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searches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12 CuadroTexto"/>
          <p:cNvSpPr txBox="1"/>
          <p:nvPr/>
        </p:nvSpPr>
        <p:spPr>
          <a:xfrm>
            <a:off x="10252100" y="5388366"/>
            <a:ext cx="1701189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25 x 25 cm</a:t>
            </a:r>
            <a:r>
              <a:rPr lang="en-US" sz="1400" baseline="30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2</a:t>
            </a:r>
          </a:p>
          <a:p>
            <a:pPr algn="ctr"/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TREX-DM 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in fabrication</a:t>
            </a:r>
            <a:endParaRPr lang="en-US" sz="1400" baseline="30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15 CuadroTexto"/>
          <p:cNvSpPr txBox="1"/>
          <p:nvPr/>
        </p:nvSpPr>
        <p:spPr>
          <a:xfrm>
            <a:off x="6848992" y="5938571"/>
            <a:ext cx="170118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tessellation 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  <a:sym typeface="Symbol" panose="05050102010706020507" pitchFamily="18" charset="2"/>
              </a:rPr>
              <a:t>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30 cm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12 CuadroTexto"/>
          <p:cNvSpPr txBox="1"/>
          <p:nvPr/>
        </p:nvSpPr>
        <p:spPr>
          <a:xfrm>
            <a:off x="202751" y="5810470"/>
            <a:ext cx="140008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10 x 10 cm2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12 x 12 Pixels</a:t>
            </a:r>
          </a:p>
        </p:txBody>
      </p:sp>
      <p:sp>
        <p:nvSpPr>
          <p:cNvPr id="17" name="12 CuadroTexto"/>
          <p:cNvSpPr txBox="1"/>
          <p:nvPr/>
        </p:nvSpPr>
        <p:spPr>
          <a:xfrm>
            <a:off x="3842666" y="4384750"/>
            <a:ext cx="129614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15 cm radius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300 Pixels</a:t>
            </a:r>
          </a:p>
        </p:txBody>
      </p:sp>
      <p:sp>
        <p:nvSpPr>
          <p:cNvPr id="18" name="22 CuadroTexto"/>
          <p:cNvSpPr txBox="1"/>
          <p:nvPr/>
        </p:nvSpPr>
        <p:spPr>
          <a:xfrm>
            <a:off x="10124027" y="1056925"/>
            <a:ext cx="1701189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20 x 20 cm</a:t>
            </a:r>
            <a:r>
              <a:rPr lang="en-US" sz="1400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Largest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single microbulk so far</a:t>
            </a:r>
          </a:p>
        </p:txBody>
      </p:sp>
      <p:sp>
        <p:nvSpPr>
          <p:cNvPr id="19" name="12 CuadroTexto"/>
          <p:cNvSpPr txBox="1"/>
          <p:nvPr/>
        </p:nvSpPr>
        <p:spPr>
          <a:xfrm>
            <a:off x="5454128" y="2256135"/>
            <a:ext cx="1118380" cy="492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300" dirty="0">
                <a:solidFill>
                  <a:schemeClr val="accent5">
                    <a:lumMod val="75000"/>
                  </a:schemeClr>
                </a:solidFill>
              </a:rPr>
              <a:t>6 x 6 cm</a:t>
            </a:r>
            <a:r>
              <a:rPr lang="en-US" sz="1300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  <a:p>
            <a:r>
              <a:rPr lang="en-US" sz="1300" dirty="0">
                <a:solidFill>
                  <a:schemeClr val="accent5">
                    <a:lumMod val="75000"/>
                  </a:schemeClr>
                </a:solidFill>
              </a:rPr>
              <a:t>~150 strips</a:t>
            </a:r>
          </a:p>
        </p:txBody>
      </p:sp>
      <p:sp>
        <p:nvSpPr>
          <p:cNvPr id="20" name="12 CuadroTexto"/>
          <p:cNvSpPr txBox="1"/>
          <p:nvPr/>
        </p:nvSpPr>
        <p:spPr>
          <a:xfrm>
            <a:off x="325862" y="2293583"/>
            <a:ext cx="135505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285750" indent="-285750">
              <a:buFont typeface="Symbol" panose="05050102010706020507" pitchFamily="18" charset="2"/>
              <a:buChar char="Æ"/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3 cm</a:t>
            </a:r>
          </a:p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Non-segmented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6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11544"/>
          </a:xfrm>
        </p:spPr>
        <p:txBody>
          <a:bodyPr>
            <a:normAutofit/>
          </a:bodyPr>
          <a:lstStyle/>
          <a:p>
            <a:r>
              <a:rPr lang="es-ES" sz="4900" dirty="0" smtClean="0"/>
              <a:t>TREX-DM: </a:t>
            </a:r>
            <a:r>
              <a:rPr lang="es-ES" sz="4900" dirty="0" err="1" smtClean="0"/>
              <a:t>first</a:t>
            </a:r>
            <a:r>
              <a:rPr lang="es-ES" sz="4900" dirty="0" smtClean="0"/>
              <a:t> </a:t>
            </a:r>
            <a:r>
              <a:rPr lang="es-ES" sz="4900" dirty="0" err="1" smtClean="0"/>
              <a:t>steps</a:t>
            </a:r>
            <a:endParaRPr lang="en-GB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7211" y="1458538"/>
            <a:ext cx="10972800" cy="2960477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 smtClean="0"/>
              <a:t>Goals </a:t>
            </a:r>
            <a:r>
              <a:rPr lang="en-GB" sz="2000" dirty="0" smtClean="0"/>
              <a:t>: 0.3kg </a:t>
            </a:r>
            <a:r>
              <a:rPr lang="en-GB" sz="2000" dirty="0" err="1" smtClean="0"/>
              <a:t>Ar</a:t>
            </a:r>
            <a:r>
              <a:rPr lang="en-GB" sz="2000" dirty="0" smtClean="0"/>
              <a:t>, </a:t>
            </a:r>
            <a:r>
              <a:rPr lang="en-US" sz="2000" dirty="0" smtClean="0"/>
              <a:t>~0.160kg Ne at 10 bar</a:t>
            </a:r>
            <a:endParaRPr lang="en-GB" sz="2000" dirty="0"/>
          </a:p>
          <a:p>
            <a:pPr lvl="1"/>
            <a:r>
              <a:rPr lang="en-GB" dirty="0"/>
              <a:t>low energy threshold (&lt; 1 </a:t>
            </a:r>
            <a:r>
              <a:rPr lang="en-GB" dirty="0" err="1"/>
              <a:t>keV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low background level (~1 keV</a:t>
            </a:r>
            <a:r>
              <a:rPr lang="en-GB" baseline="30000" dirty="0"/>
              <a:t>-1</a:t>
            </a:r>
            <a:r>
              <a:rPr lang="en-GB" dirty="0"/>
              <a:t> kg</a:t>
            </a:r>
            <a:r>
              <a:rPr lang="en-GB" baseline="30000" dirty="0"/>
              <a:t>-1</a:t>
            </a:r>
            <a:r>
              <a:rPr lang="en-GB" dirty="0"/>
              <a:t> day</a:t>
            </a:r>
            <a:r>
              <a:rPr lang="en-GB" baseline="30000" dirty="0"/>
              <a:t>-1</a:t>
            </a:r>
            <a:r>
              <a:rPr lang="en-GB" dirty="0"/>
              <a:t>).</a:t>
            </a:r>
          </a:p>
          <a:p>
            <a:pPr lvl="1"/>
            <a:r>
              <a:rPr lang="en-GB" dirty="0"/>
              <a:t>operation at HP: NOT focused on </a:t>
            </a:r>
            <a:r>
              <a:rPr lang="en-GB" dirty="0" smtClean="0"/>
              <a:t>directionality</a:t>
            </a:r>
            <a:endParaRPr lang="en-GB" dirty="0"/>
          </a:p>
          <a:p>
            <a:r>
              <a:rPr lang="en-GB" sz="2000" dirty="0"/>
              <a:t>Proof of concept, not fully </a:t>
            </a:r>
            <a:r>
              <a:rPr lang="en-GB" sz="2000" dirty="0" err="1"/>
              <a:t>radiopure</a:t>
            </a:r>
            <a:r>
              <a:rPr lang="en-GB" sz="2000" dirty="0"/>
              <a:t>.</a:t>
            </a:r>
          </a:p>
          <a:p>
            <a:pPr lvl="1"/>
            <a:r>
              <a:rPr lang="en-GB" dirty="0"/>
              <a:t>Built and commissioned at lab:</a:t>
            </a:r>
          </a:p>
          <a:p>
            <a:pPr lvl="1"/>
            <a:r>
              <a:rPr lang="en-GB" dirty="0" smtClean="0"/>
              <a:t>Systematic </a:t>
            </a:r>
            <a:r>
              <a:rPr lang="en-GB" dirty="0"/>
              <a:t>screening of all components</a:t>
            </a:r>
          </a:p>
          <a:p>
            <a:pPr lvl="1"/>
            <a:r>
              <a:rPr lang="en-GB" dirty="0" smtClean="0"/>
              <a:t>Bulk </a:t>
            </a:r>
            <a:r>
              <a:rPr lang="en-GB" dirty="0"/>
              <a:t>MM tested in </a:t>
            </a:r>
            <a:r>
              <a:rPr lang="en-GB" dirty="0" err="1"/>
              <a:t>Ar</a:t>
            </a:r>
            <a:r>
              <a:rPr lang="en-GB" dirty="0"/>
              <a:t> at HP</a:t>
            </a:r>
          </a:p>
          <a:p>
            <a:pPr lvl="1"/>
            <a:r>
              <a:rPr lang="en-GB" dirty="0"/>
              <a:t>Validation of the simulation chain.</a:t>
            </a:r>
          </a:p>
          <a:p>
            <a:endParaRPr lang="en-GB" dirty="0"/>
          </a:p>
        </p:txBody>
      </p:sp>
      <p:sp>
        <p:nvSpPr>
          <p:cNvPr id="19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TREX-DM, Theopisti Dafni, Axion-WIMP 2017, Thessaloniki</a:t>
            </a:r>
            <a:endParaRPr lang="en-US" dirty="0"/>
          </a:p>
        </p:txBody>
      </p:sp>
      <p:pic>
        <p:nvPicPr>
          <p:cNvPr id="6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5068" y="1376976"/>
            <a:ext cx="4257332" cy="4257332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7389243" y="2104196"/>
            <a:ext cx="4128982" cy="2251454"/>
            <a:chOff x="1833761" y="2017706"/>
            <a:chExt cx="5724128" cy="3351327"/>
          </a:xfrm>
        </p:grpSpPr>
        <p:grpSp>
          <p:nvGrpSpPr>
            <p:cNvPr id="8" name="Grupo 7"/>
            <p:cNvGrpSpPr/>
            <p:nvPr/>
          </p:nvGrpSpPr>
          <p:grpSpPr>
            <a:xfrm>
              <a:off x="1833761" y="2017706"/>
              <a:ext cx="5724128" cy="3351327"/>
              <a:chOff x="1619672" y="1373817"/>
              <a:chExt cx="5724128" cy="3351327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2" y="1373817"/>
                <a:ext cx="5724128" cy="3351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17 Rectángulo"/>
              <p:cNvSpPr/>
              <p:nvPr/>
            </p:nvSpPr>
            <p:spPr>
              <a:xfrm>
                <a:off x="3923928" y="2780928"/>
                <a:ext cx="1152128" cy="108012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41 Conector recto"/>
              <p:cNvCxnSpPr/>
              <p:nvPr/>
            </p:nvCxnSpPr>
            <p:spPr>
              <a:xfrm>
                <a:off x="3851920" y="2780928"/>
                <a:ext cx="0" cy="1080120"/>
              </a:xfrm>
              <a:prstGeom prst="line">
                <a:avLst/>
              </a:prstGeom>
              <a:ln w="57150">
                <a:solidFill>
                  <a:srgbClr val="6AD70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43 Conector recto"/>
              <p:cNvCxnSpPr/>
              <p:nvPr/>
            </p:nvCxnSpPr>
            <p:spPr>
              <a:xfrm>
                <a:off x="5157434" y="2780928"/>
                <a:ext cx="0" cy="1080120"/>
              </a:xfrm>
              <a:prstGeom prst="line">
                <a:avLst/>
              </a:prstGeom>
              <a:ln w="57150">
                <a:solidFill>
                  <a:srgbClr val="6AD70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44 Conector recto"/>
              <p:cNvCxnSpPr/>
              <p:nvPr/>
            </p:nvCxnSpPr>
            <p:spPr>
              <a:xfrm>
                <a:off x="4509940" y="2780928"/>
                <a:ext cx="0" cy="1080120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Elipse 8"/>
            <p:cNvSpPr/>
            <p:nvPr/>
          </p:nvSpPr>
          <p:spPr>
            <a:xfrm>
              <a:off x="5467350" y="3424817"/>
              <a:ext cx="1010276" cy="813808"/>
            </a:xfrm>
            <a:prstGeom prst="ellipse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lipse 9"/>
            <p:cNvSpPr/>
            <p:nvPr/>
          </p:nvSpPr>
          <p:spPr>
            <a:xfrm>
              <a:off x="2875756" y="3680675"/>
              <a:ext cx="1010276" cy="813808"/>
            </a:xfrm>
            <a:prstGeom prst="ellipse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Proceso alternativo 10"/>
            <p:cNvSpPr/>
            <p:nvPr/>
          </p:nvSpPr>
          <p:spPr>
            <a:xfrm>
              <a:off x="6552803" y="3192486"/>
              <a:ext cx="990600" cy="1526384"/>
            </a:xfrm>
            <a:prstGeom prst="flowChartAlternateProcess">
              <a:avLst/>
            </a:prstGeom>
            <a:noFill/>
            <a:ln w="57150">
              <a:solidFill>
                <a:srgbClr val="9D3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roceso alternativo 11"/>
            <p:cNvSpPr/>
            <p:nvPr/>
          </p:nvSpPr>
          <p:spPr>
            <a:xfrm>
              <a:off x="1859459" y="3228304"/>
              <a:ext cx="990600" cy="1526384"/>
            </a:xfrm>
            <a:prstGeom prst="flowChartAlternateProcess">
              <a:avLst/>
            </a:prstGeom>
            <a:noFill/>
            <a:ln w="57150">
              <a:solidFill>
                <a:srgbClr val="9D3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Marcador de contenido 2"/>
          <p:cNvSpPr txBox="1">
            <a:spLocks/>
          </p:cNvSpPr>
          <p:nvPr/>
        </p:nvSpPr>
        <p:spPr>
          <a:xfrm>
            <a:off x="842407" y="4325871"/>
            <a:ext cx="7361314" cy="20015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 err="1">
                <a:solidFill>
                  <a:srgbClr val="FF0000"/>
                </a:solidFill>
              </a:rPr>
              <a:t>Two</a:t>
            </a:r>
            <a:r>
              <a:rPr lang="es-ES_tradnl" sz="1800" b="1" dirty="0">
                <a:solidFill>
                  <a:srgbClr val="FF0000"/>
                </a:solidFill>
              </a:rPr>
              <a:t> active </a:t>
            </a:r>
            <a:r>
              <a:rPr lang="es-ES_tradnl" sz="1800" b="1" dirty="0" err="1">
                <a:solidFill>
                  <a:srgbClr val="FF0000"/>
                </a:solidFill>
              </a:rPr>
              <a:t>volumes</a:t>
            </a:r>
            <a:r>
              <a:rPr lang="es-ES_tradnl" sz="1800" b="1" dirty="0">
                <a:solidFill>
                  <a:srgbClr val="FF0000"/>
                </a:solidFill>
              </a:rPr>
              <a:t>: 19cm x 20cm x 20cm.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Field cage: </a:t>
            </a:r>
            <a:r>
              <a:rPr lang="en-GB" sz="1800" b="1" dirty="0" err="1">
                <a:solidFill>
                  <a:srgbClr val="FF0000"/>
                </a:solidFill>
              </a:rPr>
              <a:t>kapton</a:t>
            </a:r>
            <a:r>
              <a:rPr lang="en-GB" sz="1800" b="1" dirty="0">
                <a:solidFill>
                  <a:srgbClr val="FF0000"/>
                </a:solidFill>
              </a:rPr>
              <a:t> &amp; Cu, covered by Teflon</a:t>
            </a:r>
            <a:endParaRPr lang="es-ES_tradnl" sz="1800" b="1" dirty="0">
              <a:solidFill>
                <a:srgbClr val="FF0000"/>
              </a:solidFill>
            </a:endParaRPr>
          </a:p>
          <a:p>
            <a:r>
              <a:rPr lang="es-ES_tradnl" sz="1800" b="1" dirty="0" err="1">
                <a:solidFill>
                  <a:srgbClr val="6AD707"/>
                </a:solidFill>
              </a:rPr>
              <a:t>Bulk</a:t>
            </a:r>
            <a:r>
              <a:rPr lang="es-ES_tradnl" sz="1800" b="1" dirty="0">
                <a:solidFill>
                  <a:srgbClr val="6AD707"/>
                </a:solidFill>
              </a:rPr>
              <a:t> MM: 20x20cm</a:t>
            </a:r>
            <a:r>
              <a:rPr lang="es-ES_tradnl" sz="1800" b="1" baseline="30000" dirty="0">
                <a:solidFill>
                  <a:srgbClr val="6AD707"/>
                </a:solidFill>
              </a:rPr>
              <a:t>2</a:t>
            </a:r>
            <a:r>
              <a:rPr lang="es-ES_tradnl" sz="1800" b="1" dirty="0">
                <a:solidFill>
                  <a:srgbClr val="6AD707"/>
                </a:solidFill>
              </a:rPr>
              <a:t>, 2D </a:t>
            </a:r>
            <a:r>
              <a:rPr lang="es-ES_tradnl" sz="1800" b="1" dirty="0" err="1">
                <a:solidFill>
                  <a:srgbClr val="6AD707"/>
                </a:solidFill>
              </a:rPr>
              <a:t>anode</a:t>
            </a:r>
            <a:r>
              <a:rPr lang="es-ES_tradnl" sz="1800" b="1" dirty="0">
                <a:solidFill>
                  <a:srgbClr val="6AD707"/>
                </a:solidFill>
              </a:rPr>
              <a:t> </a:t>
            </a:r>
            <a:r>
              <a:rPr lang="es-ES_tradnl" sz="1800" b="1" dirty="0" err="1">
                <a:solidFill>
                  <a:srgbClr val="6AD707"/>
                </a:solidFill>
              </a:rPr>
              <a:t>plane</a:t>
            </a:r>
            <a:r>
              <a:rPr lang="es-ES_tradnl" sz="1800" b="1" dirty="0">
                <a:solidFill>
                  <a:srgbClr val="6AD707"/>
                </a:solidFill>
              </a:rPr>
              <a:t> (2x432 </a:t>
            </a:r>
            <a:r>
              <a:rPr lang="es-ES_tradnl" sz="1800" b="1" dirty="0" err="1">
                <a:solidFill>
                  <a:srgbClr val="6AD707"/>
                </a:solidFill>
              </a:rPr>
              <a:t>strips</a:t>
            </a:r>
            <a:r>
              <a:rPr lang="es-ES_tradnl" sz="1800" b="1" dirty="0" smtClean="0">
                <a:solidFill>
                  <a:srgbClr val="6AD707"/>
                </a:solidFill>
              </a:rPr>
              <a:t>)</a:t>
            </a:r>
          </a:p>
          <a:p>
            <a:r>
              <a:rPr lang="es-ES_tradnl" sz="1800" b="1" dirty="0">
                <a:solidFill>
                  <a:srgbClr val="00B0F0"/>
                </a:solidFill>
              </a:rPr>
              <a:t>Central </a:t>
            </a:r>
            <a:r>
              <a:rPr lang="es-ES_tradnl" sz="1800" b="1" dirty="0" err="1">
                <a:solidFill>
                  <a:srgbClr val="00B0F0"/>
                </a:solidFill>
              </a:rPr>
              <a:t>cathode</a:t>
            </a:r>
            <a:r>
              <a:rPr lang="es-ES_tradnl" sz="1800" b="1" dirty="0">
                <a:solidFill>
                  <a:srgbClr val="00B0F0"/>
                </a:solidFill>
              </a:rPr>
              <a:t>:  </a:t>
            </a:r>
            <a:r>
              <a:rPr lang="es-ES_tradnl" sz="1800" b="1" dirty="0" err="1">
                <a:solidFill>
                  <a:srgbClr val="00B0F0"/>
                </a:solidFill>
              </a:rPr>
              <a:t>mylar</a:t>
            </a:r>
            <a:r>
              <a:rPr lang="es-ES_tradnl" sz="1800" b="1" dirty="0">
                <a:solidFill>
                  <a:srgbClr val="00B0F0"/>
                </a:solidFill>
              </a:rPr>
              <a:t>, </a:t>
            </a:r>
            <a:r>
              <a:rPr lang="es-ES_tradnl" sz="1800" b="1" dirty="0" err="1">
                <a:solidFill>
                  <a:srgbClr val="00B0F0"/>
                </a:solidFill>
              </a:rPr>
              <a:t>isolated</a:t>
            </a:r>
            <a:r>
              <a:rPr lang="es-ES_tradnl" sz="1800" b="1" dirty="0">
                <a:solidFill>
                  <a:srgbClr val="00B0F0"/>
                </a:solidFill>
              </a:rPr>
              <a:t> </a:t>
            </a:r>
            <a:r>
              <a:rPr lang="es-ES_tradnl" sz="1800" b="1" dirty="0" err="1">
                <a:solidFill>
                  <a:srgbClr val="00B0F0"/>
                </a:solidFill>
              </a:rPr>
              <a:t>by</a:t>
            </a:r>
            <a:r>
              <a:rPr lang="es-ES_tradnl" sz="1800" b="1" dirty="0">
                <a:solidFill>
                  <a:srgbClr val="00B0F0"/>
                </a:solidFill>
              </a:rPr>
              <a:t> </a:t>
            </a:r>
            <a:r>
              <a:rPr lang="es-ES_tradnl" sz="1800" b="1" dirty="0" err="1">
                <a:solidFill>
                  <a:srgbClr val="00B0F0"/>
                </a:solidFill>
              </a:rPr>
              <a:t>Teflon</a:t>
            </a:r>
            <a:endParaRPr lang="es-ES_tradnl" sz="1800" b="1" dirty="0">
              <a:solidFill>
                <a:schemeClr val="accent1"/>
              </a:solidFill>
            </a:endParaRPr>
          </a:p>
          <a:p>
            <a:r>
              <a:rPr lang="es-ES_tradnl" sz="1800" b="1" dirty="0">
                <a:solidFill>
                  <a:srgbClr val="632B8D"/>
                </a:solidFill>
              </a:rPr>
              <a:t>AFTER-</a:t>
            </a:r>
            <a:r>
              <a:rPr lang="es-ES_tradnl" sz="1800" b="1" dirty="0" err="1">
                <a:solidFill>
                  <a:srgbClr val="632B8D"/>
                </a:solidFill>
              </a:rPr>
              <a:t>based</a:t>
            </a:r>
            <a:r>
              <a:rPr lang="es-ES_tradnl" sz="1800" b="1" dirty="0">
                <a:solidFill>
                  <a:srgbClr val="632B8D"/>
                </a:solidFill>
              </a:rPr>
              <a:t> </a:t>
            </a:r>
            <a:r>
              <a:rPr lang="es-ES_tradnl" sz="1800" b="1" dirty="0" err="1">
                <a:solidFill>
                  <a:srgbClr val="632B8D"/>
                </a:solidFill>
              </a:rPr>
              <a:t>electronics</a:t>
            </a:r>
            <a:r>
              <a:rPr lang="es-ES_tradnl" sz="1800" b="1" dirty="0">
                <a:solidFill>
                  <a:srgbClr val="632B8D"/>
                </a:solidFill>
              </a:rPr>
              <a:t> (</a:t>
            </a:r>
            <a:r>
              <a:rPr lang="es-ES_tradnl" sz="1800" b="1" dirty="0" err="1">
                <a:solidFill>
                  <a:srgbClr val="632B8D"/>
                </a:solidFill>
              </a:rPr>
              <a:t>update</a:t>
            </a:r>
            <a:r>
              <a:rPr lang="es-ES_tradnl" sz="1800" b="1" dirty="0">
                <a:solidFill>
                  <a:srgbClr val="632B8D"/>
                </a:solidFill>
              </a:rPr>
              <a:t> to AGET </a:t>
            </a:r>
            <a:r>
              <a:rPr lang="es-ES_tradnl" sz="1800" b="1" dirty="0" err="1">
                <a:solidFill>
                  <a:srgbClr val="632B8D"/>
                </a:solidFill>
              </a:rPr>
              <a:t>with</a:t>
            </a:r>
            <a:r>
              <a:rPr lang="es-ES_tradnl" sz="1800" b="1" dirty="0">
                <a:solidFill>
                  <a:srgbClr val="632B8D"/>
                </a:solidFill>
              </a:rPr>
              <a:t> auto-</a:t>
            </a:r>
            <a:r>
              <a:rPr lang="es-ES_tradnl" sz="1800" b="1" dirty="0" err="1">
                <a:solidFill>
                  <a:srgbClr val="632B8D"/>
                </a:solidFill>
              </a:rPr>
              <a:t>trigger</a:t>
            </a:r>
            <a:r>
              <a:rPr lang="es-ES_tradnl" sz="1800" b="1" dirty="0">
                <a:solidFill>
                  <a:srgbClr val="632B8D"/>
                </a:solidFill>
              </a:rPr>
              <a:t>?)</a:t>
            </a:r>
            <a:endParaRPr lang="en-US" sz="1800" b="1" dirty="0">
              <a:solidFill>
                <a:srgbClr val="632B8D"/>
              </a:solidFill>
            </a:endParaRPr>
          </a:p>
          <a:p>
            <a:r>
              <a:rPr lang="es-ES_tradnl" sz="1800" b="1" dirty="0" err="1">
                <a:solidFill>
                  <a:schemeClr val="accent3"/>
                </a:solidFill>
              </a:rPr>
              <a:t>Signals</a:t>
            </a:r>
            <a:r>
              <a:rPr lang="es-ES_tradnl" sz="1800" b="1" dirty="0">
                <a:solidFill>
                  <a:schemeClr val="accent3"/>
                </a:solidFill>
              </a:rPr>
              <a:t> </a:t>
            </a:r>
            <a:r>
              <a:rPr lang="es-ES_tradnl" sz="1800" b="1" dirty="0" err="1">
                <a:solidFill>
                  <a:schemeClr val="accent3"/>
                </a:solidFill>
              </a:rPr>
              <a:t>extracted</a:t>
            </a:r>
            <a:r>
              <a:rPr lang="es-ES_tradnl" sz="1800" b="1" dirty="0">
                <a:solidFill>
                  <a:schemeClr val="accent3"/>
                </a:solidFill>
              </a:rPr>
              <a:t> </a:t>
            </a:r>
            <a:r>
              <a:rPr lang="es-ES_tradnl" sz="1800" b="1" dirty="0" err="1">
                <a:solidFill>
                  <a:schemeClr val="accent3"/>
                </a:solidFill>
              </a:rPr>
              <a:t>by</a:t>
            </a:r>
            <a:r>
              <a:rPr lang="es-ES_tradnl" sz="1800" b="1" dirty="0">
                <a:solidFill>
                  <a:schemeClr val="accent3"/>
                </a:solidFill>
              </a:rPr>
              <a:t> flat </a:t>
            </a:r>
            <a:r>
              <a:rPr lang="es-ES_tradnl" sz="1800" b="1" dirty="0" smtClean="0">
                <a:solidFill>
                  <a:schemeClr val="accent3"/>
                </a:solidFill>
              </a:rPr>
              <a:t>cables</a:t>
            </a:r>
            <a:endParaRPr lang="en-GB" dirty="0"/>
          </a:p>
        </p:txBody>
      </p:sp>
      <p:sp>
        <p:nvSpPr>
          <p:cNvPr id="23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Metropolitana">
  <a:themeElements>
    <a:clrScheme name="Metropolitana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4336D8-6FB3-4C5C-A05E-517B0BBB0D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TM03457491[[fn=Metrópoli]]</Template>
  <TotalTime>0</TotalTime>
  <Words>1920</Words>
  <Application>Microsoft Office PowerPoint</Application>
  <PresentationFormat>Panorámica</PresentationFormat>
  <Paragraphs>451</Paragraphs>
  <Slides>36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6" baseType="lpstr">
      <vt:lpstr>Arial</vt:lpstr>
      <vt:lpstr>Arial Rounded MT Bold</vt:lpstr>
      <vt:lpstr>Calibri</vt:lpstr>
      <vt:lpstr>Calibri Light</vt:lpstr>
      <vt:lpstr>Century</vt:lpstr>
      <vt:lpstr>Century Gothic</vt:lpstr>
      <vt:lpstr>Gloucester MT Extra Condensed</vt:lpstr>
      <vt:lpstr>Symbol</vt:lpstr>
      <vt:lpstr>Wingdings</vt:lpstr>
      <vt:lpstr>Metropolitana</vt:lpstr>
      <vt:lpstr>Looking for low-mass WIMPS with TREX-DM</vt:lpstr>
      <vt:lpstr>Outlook</vt:lpstr>
      <vt:lpstr>The WIMP hunt</vt:lpstr>
      <vt:lpstr>TREX-DM: motivation</vt:lpstr>
      <vt:lpstr>The Micromegas detector</vt:lpstr>
      <vt:lpstr>TPCs with Micromegas</vt:lpstr>
      <vt:lpstr>Micromegas: radioactivity</vt:lpstr>
      <vt:lpstr>Micromegas scaling up</vt:lpstr>
      <vt:lpstr>TREX-DM: first steps</vt:lpstr>
      <vt:lpstr>TREX-DM: Gas studies</vt:lpstr>
      <vt:lpstr>RESTSoft</vt:lpstr>
      <vt:lpstr>TREX-DM: Background model</vt:lpstr>
      <vt:lpstr>Background components</vt:lpstr>
      <vt:lpstr>Cosmogenic</vt:lpstr>
      <vt:lpstr>Background External sources</vt:lpstr>
      <vt:lpstr>TREX-DM: projection</vt:lpstr>
      <vt:lpstr>TREX-DM: next steps</vt:lpstr>
      <vt:lpstr>TREX-DM: next steps (II)</vt:lpstr>
      <vt:lpstr>Summary and Conclusions</vt:lpstr>
      <vt:lpstr>end</vt:lpstr>
      <vt:lpstr>The T-REX project</vt:lpstr>
      <vt:lpstr>TREX-DM: Bulk readouts</vt:lpstr>
      <vt:lpstr>Drift cage &amp; mechanical support</vt:lpstr>
      <vt:lpstr>Micromegas readout planes</vt:lpstr>
      <vt:lpstr>Micromegas readout planes</vt:lpstr>
      <vt:lpstr>Mesh &amp; strip signal extraction</vt:lpstr>
      <vt:lpstr>Readout electronics</vt:lpstr>
      <vt:lpstr>Radiopure readout planes</vt:lpstr>
      <vt:lpstr>Signal extraction</vt:lpstr>
      <vt:lpstr>AGET-based front-end electronics</vt:lpstr>
      <vt:lpstr>Calibration system</vt:lpstr>
      <vt:lpstr>A material screening program</vt:lpstr>
      <vt:lpstr>Background Internal components</vt:lpstr>
      <vt:lpstr>Background External sources</vt:lpstr>
      <vt:lpstr>Neutrons</vt:lpstr>
      <vt:lpstr>TPC for rare event searches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2012-04-04T14:48:01Z</dcterms:created>
  <dcterms:modified xsi:type="dcterms:W3CDTF">2017-05-14T19:06:35Z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TC101671259990</vt:lpwstr>
  </property>
</Properties>
</file>