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6" r:id="rId4"/>
    <p:sldId id="264" r:id="rId5"/>
    <p:sldId id="267" r:id="rId6"/>
    <p:sldId id="269" r:id="rId7"/>
    <p:sldId id="259" r:id="rId8"/>
    <p:sldId id="262" r:id="rId9"/>
    <p:sldId id="271" r:id="rId10"/>
    <p:sldId id="261" r:id="rId11"/>
    <p:sldId id="260" r:id="rId12"/>
    <p:sldId id="270" r:id="rId13"/>
    <p:sldId id="272" r:id="rId14"/>
    <p:sldId id="257" r:id="rId15"/>
    <p:sldId id="258" r:id="rId16"/>
    <p:sldId id="263" r:id="rId1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B4B98B0-60AC-42C2-AFA5-B58CD77FA1E5}" styleName="Stile chiaro 1 - Colore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540" y="6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E:\axions\R\catalogGC.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8437527972373893E-2"/>
          <c:y val="3.4282544575004736E-2"/>
          <c:w val="0.86385056089894052"/>
          <c:h val="0.80182520751629005"/>
        </c:manualLayout>
      </c:layout>
      <c:scatterChart>
        <c:scatterStyle val="lineMarker"/>
        <c:varyColors val="0"/>
        <c:ser>
          <c:idx val="0"/>
          <c:order val="0"/>
          <c:spPr>
            <a:ln w="28575">
              <a:noFill/>
            </a:ln>
          </c:spPr>
          <c:errBars>
            <c:errDir val="x"/>
            <c:errBarType val="both"/>
            <c:errValType val="cust"/>
            <c:noEndCap val="0"/>
            <c:plus>
              <c:numRef>
                <c:f>[catalogGC.xlsx]Foglio1!$Q$2:$Q$40</c:f>
                <c:numCache>
                  <c:formatCode>General</c:formatCode>
                  <c:ptCount val="39"/>
                  <c:pt idx="0">
                    <c:v>0.1</c:v>
                  </c:pt>
                  <c:pt idx="1">
                    <c:v>0.1</c:v>
                  </c:pt>
                  <c:pt idx="2">
                    <c:v>0.1</c:v>
                  </c:pt>
                  <c:pt idx="3">
                    <c:v>0.1</c:v>
                  </c:pt>
                  <c:pt idx="4">
                    <c:v>0.1</c:v>
                  </c:pt>
                  <c:pt idx="5">
                    <c:v>0.1</c:v>
                  </c:pt>
                  <c:pt idx="6">
                    <c:v>0.1</c:v>
                  </c:pt>
                  <c:pt idx="7">
                    <c:v>0.1</c:v>
                  </c:pt>
                  <c:pt idx="8">
                    <c:v>0.1</c:v>
                  </c:pt>
                  <c:pt idx="9">
                    <c:v>0.1</c:v>
                  </c:pt>
                  <c:pt idx="10">
                    <c:v>0.1</c:v>
                  </c:pt>
                  <c:pt idx="11">
                    <c:v>0.1</c:v>
                  </c:pt>
                  <c:pt idx="12">
                    <c:v>0.1</c:v>
                  </c:pt>
                  <c:pt idx="13">
                    <c:v>0.1</c:v>
                  </c:pt>
                  <c:pt idx="14">
                    <c:v>0.1</c:v>
                  </c:pt>
                  <c:pt idx="15">
                    <c:v>0.1</c:v>
                  </c:pt>
                  <c:pt idx="16">
                    <c:v>0.1</c:v>
                  </c:pt>
                  <c:pt idx="17">
                    <c:v>0.1</c:v>
                  </c:pt>
                  <c:pt idx="18">
                    <c:v>0.1</c:v>
                  </c:pt>
                  <c:pt idx="19">
                    <c:v>0.1</c:v>
                  </c:pt>
                  <c:pt idx="20">
                    <c:v>0.1</c:v>
                  </c:pt>
                  <c:pt idx="21">
                    <c:v>0.1</c:v>
                  </c:pt>
                  <c:pt idx="22">
                    <c:v>0.1</c:v>
                  </c:pt>
                  <c:pt idx="23">
                    <c:v>0.1</c:v>
                  </c:pt>
                  <c:pt idx="24">
                    <c:v>0.1</c:v>
                  </c:pt>
                  <c:pt idx="25">
                    <c:v>0.1</c:v>
                  </c:pt>
                  <c:pt idx="26">
                    <c:v>0.1</c:v>
                  </c:pt>
                  <c:pt idx="27">
                    <c:v>0.1</c:v>
                  </c:pt>
                  <c:pt idx="28">
                    <c:v>0.1</c:v>
                  </c:pt>
                  <c:pt idx="29">
                    <c:v>0.1</c:v>
                  </c:pt>
                  <c:pt idx="30">
                    <c:v>0.1</c:v>
                  </c:pt>
                  <c:pt idx="31">
                    <c:v>0.1</c:v>
                  </c:pt>
                  <c:pt idx="32">
                    <c:v>0.1</c:v>
                  </c:pt>
                  <c:pt idx="33">
                    <c:v>0.1</c:v>
                  </c:pt>
                  <c:pt idx="34">
                    <c:v>0.1</c:v>
                  </c:pt>
                  <c:pt idx="35">
                    <c:v>0.1</c:v>
                  </c:pt>
                  <c:pt idx="36">
                    <c:v>0.1</c:v>
                  </c:pt>
                  <c:pt idx="37">
                    <c:v>0.1</c:v>
                  </c:pt>
                  <c:pt idx="38">
                    <c:v>0.1</c:v>
                  </c:pt>
                </c:numCache>
              </c:numRef>
            </c:plus>
            <c:minus>
              <c:numRef>
                <c:f>[catalogGC.xlsx]Foglio1!$Q$2:$Q$40</c:f>
                <c:numCache>
                  <c:formatCode>General</c:formatCode>
                  <c:ptCount val="39"/>
                  <c:pt idx="0">
                    <c:v>0.1</c:v>
                  </c:pt>
                  <c:pt idx="1">
                    <c:v>0.1</c:v>
                  </c:pt>
                  <c:pt idx="2">
                    <c:v>0.1</c:v>
                  </c:pt>
                  <c:pt idx="3">
                    <c:v>0.1</c:v>
                  </c:pt>
                  <c:pt idx="4">
                    <c:v>0.1</c:v>
                  </c:pt>
                  <c:pt idx="5">
                    <c:v>0.1</c:v>
                  </c:pt>
                  <c:pt idx="6">
                    <c:v>0.1</c:v>
                  </c:pt>
                  <c:pt idx="7">
                    <c:v>0.1</c:v>
                  </c:pt>
                  <c:pt idx="8">
                    <c:v>0.1</c:v>
                  </c:pt>
                  <c:pt idx="9">
                    <c:v>0.1</c:v>
                  </c:pt>
                  <c:pt idx="10">
                    <c:v>0.1</c:v>
                  </c:pt>
                  <c:pt idx="11">
                    <c:v>0.1</c:v>
                  </c:pt>
                  <c:pt idx="12">
                    <c:v>0.1</c:v>
                  </c:pt>
                  <c:pt idx="13">
                    <c:v>0.1</c:v>
                  </c:pt>
                  <c:pt idx="14">
                    <c:v>0.1</c:v>
                  </c:pt>
                  <c:pt idx="15">
                    <c:v>0.1</c:v>
                  </c:pt>
                  <c:pt idx="16">
                    <c:v>0.1</c:v>
                  </c:pt>
                  <c:pt idx="17">
                    <c:v>0.1</c:v>
                  </c:pt>
                  <c:pt idx="18">
                    <c:v>0.1</c:v>
                  </c:pt>
                  <c:pt idx="19">
                    <c:v>0.1</c:v>
                  </c:pt>
                  <c:pt idx="20">
                    <c:v>0.1</c:v>
                  </c:pt>
                  <c:pt idx="21">
                    <c:v>0.1</c:v>
                  </c:pt>
                  <c:pt idx="22">
                    <c:v>0.1</c:v>
                  </c:pt>
                  <c:pt idx="23">
                    <c:v>0.1</c:v>
                  </c:pt>
                  <c:pt idx="24">
                    <c:v>0.1</c:v>
                  </c:pt>
                  <c:pt idx="25">
                    <c:v>0.1</c:v>
                  </c:pt>
                  <c:pt idx="26">
                    <c:v>0.1</c:v>
                  </c:pt>
                  <c:pt idx="27">
                    <c:v>0.1</c:v>
                  </c:pt>
                  <c:pt idx="28">
                    <c:v>0.1</c:v>
                  </c:pt>
                  <c:pt idx="29">
                    <c:v>0.1</c:v>
                  </c:pt>
                  <c:pt idx="30">
                    <c:v>0.1</c:v>
                  </c:pt>
                  <c:pt idx="31">
                    <c:v>0.1</c:v>
                  </c:pt>
                  <c:pt idx="32">
                    <c:v>0.1</c:v>
                  </c:pt>
                  <c:pt idx="33">
                    <c:v>0.1</c:v>
                  </c:pt>
                  <c:pt idx="34">
                    <c:v>0.1</c:v>
                  </c:pt>
                  <c:pt idx="35">
                    <c:v>0.1</c:v>
                  </c:pt>
                  <c:pt idx="36">
                    <c:v>0.1</c:v>
                  </c:pt>
                  <c:pt idx="37">
                    <c:v>0.1</c:v>
                  </c:pt>
                  <c:pt idx="38">
                    <c:v>0.1</c:v>
                  </c:pt>
                </c:numCache>
              </c:numRef>
            </c:minus>
          </c:errBars>
          <c:errBars>
            <c:errDir val="y"/>
            <c:errBarType val="both"/>
            <c:errValType val="cust"/>
            <c:noEndCap val="0"/>
            <c:plus>
              <c:numRef>
                <c:f>[catalogGC.xlsx]Foglio1!$M$2:$M$40</c:f>
                <c:numCache>
                  <c:formatCode>General</c:formatCode>
                  <c:ptCount val="39"/>
                  <c:pt idx="0">
                    <c:v>0.193</c:v>
                  </c:pt>
                  <c:pt idx="1">
                    <c:v>0.17</c:v>
                  </c:pt>
                  <c:pt idx="2">
                    <c:v>0.13900000000000001</c:v>
                  </c:pt>
                  <c:pt idx="3">
                    <c:v>0.16300000000000001</c:v>
                  </c:pt>
                  <c:pt idx="4">
                    <c:v>0.23499999999999999</c:v>
                  </c:pt>
                  <c:pt idx="5">
                    <c:v>0.19400000000000001</c:v>
                  </c:pt>
                  <c:pt idx="6">
                    <c:v>0.31900000000000001</c:v>
                  </c:pt>
                  <c:pt idx="7">
                    <c:v>0.30199999999999999</c:v>
                  </c:pt>
                  <c:pt idx="8">
                    <c:v>0.20499999999999999</c:v>
                  </c:pt>
                  <c:pt idx="9">
                    <c:v>0.2</c:v>
                  </c:pt>
                  <c:pt idx="10">
                    <c:v>0.14000000000000001</c:v>
                  </c:pt>
                  <c:pt idx="11">
                    <c:v>0.218</c:v>
                  </c:pt>
                  <c:pt idx="12">
                    <c:v>0.14599999999999999</c:v>
                  </c:pt>
                  <c:pt idx="13">
                    <c:v>0.40799999999999997</c:v>
                  </c:pt>
                  <c:pt idx="14">
                    <c:v>0.17499999999999999</c:v>
                  </c:pt>
                  <c:pt idx="15">
                    <c:v>0.17100000000000001</c:v>
                  </c:pt>
                  <c:pt idx="16">
                    <c:v>0.159</c:v>
                  </c:pt>
                  <c:pt idx="17">
                    <c:v>9.1999999999999998E-2</c:v>
                  </c:pt>
                  <c:pt idx="18">
                    <c:v>0.159</c:v>
                  </c:pt>
                  <c:pt idx="19">
                    <c:v>0.157</c:v>
                  </c:pt>
                  <c:pt idx="20">
                    <c:v>0.251</c:v>
                  </c:pt>
                  <c:pt idx="21">
                    <c:v>0.218</c:v>
                  </c:pt>
                  <c:pt idx="22">
                    <c:v>0.53100000000000003</c:v>
                  </c:pt>
                  <c:pt idx="23">
                    <c:v>0.19</c:v>
                  </c:pt>
                  <c:pt idx="24">
                    <c:v>0.184</c:v>
                  </c:pt>
                  <c:pt idx="25">
                    <c:v>0.121</c:v>
                  </c:pt>
                  <c:pt idx="26">
                    <c:v>0.40500000000000003</c:v>
                  </c:pt>
                  <c:pt idx="27">
                    <c:v>0.28299999999999997</c:v>
                  </c:pt>
                  <c:pt idx="28">
                    <c:v>0.183</c:v>
                  </c:pt>
                  <c:pt idx="29">
                    <c:v>0.14399999999999999</c:v>
                  </c:pt>
                  <c:pt idx="30">
                    <c:v>0.14399999999999999</c:v>
                  </c:pt>
                  <c:pt idx="31">
                    <c:v>0.19700000000000001</c:v>
                  </c:pt>
                  <c:pt idx="32">
                    <c:v>0.29199999999999998</c:v>
                  </c:pt>
                  <c:pt idx="33">
                    <c:v>0.13600000000000001</c:v>
                  </c:pt>
                  <c:pt idx="34">
                    <c:v>0.27300000000000002</c:v>
                  </c:pt>
                  <c:pt idx="35">
                    <c:v>0.26700000000000002</c:v>
                  </c:pt>
                  <c:pt idx="36">
                    <c:v>0.36599999999999999</c:v>
                  </c:pt>
                  <c:pt idx="37">
                    <c:v>0.16700000000000001</c:v>
                  </c:pt>
                  <c:pt idx="38">
                    <c:v>0.39500000000000002</c:v>
                  </c:pt>
                </c:numCache>
              </c:numRef>
            </c:plus>
            <c:minus>
              <c:numRef>
                <c:f>[catalogGC.xlsx]Foglio1!$M$2:$M$40</c:f>
                <c:numCache>
                  <c:formatCode>General</c:formatCode>
                  <c:ptCount val="39"/>
                  <c:pt idx="0">
                    <c:v>0.193</c:v>
                  </c:pt>
                  <c:pt idx="1">
                    <c:v>0.17</c:v>
                  </c:pt>
                  <c:pt idx="2">
                    <c:v>0.13900000000000001</c:v>
                  </c:pt>
                  <c:pt idx="3">
                    <c:v>0.16300000000000001</c:v>
                  </c:pt>
                  <c:pt idx="4">
                    <c:v>0.23499999999999999</c:v>
                  </c:pt>
                  <c:pt idx="5">
                    <c:v>0.19400000000000001</c:v>
                  </c:pt>
                  <c:pt idx="6">
                    <c:v>0.31900000000000001</c:v>
                  </c:pt>
                  <c:pt idx="7">
                    <c:v>0.30199999999999999</c:v>
                  </c:pt>
                  <c:pt idx="8">
                    <c:v>0.20499999999999999</c:v>
                  </c:pt>
                  <c:pt idx="9">
                    <c:v>0.2</c:v>
                  </c:pt>
                  <c:pt idx="10">
                    <c:v>0.14000000000000001</c:v>
                  </c:pt>
                  <c:pt idx="11">
                    <c:v>0.218</c:v>
                  </c:pt>
                  <c:pt idx="12">
                    <c:v>0.14599999999999999</c:v>
                  </c:pt>
                  <c:pt idx="13">
                    <c:v>0.40799999999999997</c:v>
                  </c:pt>
                  <c:pt idx="14">
                    <c:v>0.17499999999999999</c:v>
                  </c:pt>
                  <c:pt idx="15">
                    <c:v>0.17100000000000001</c:v>
                  </c:pt>
                  <c:pt idx="16">
                    <c:v>0.159</c:v>
                  </c:pt>
                  <c:pt idx="17">
                    <c:v>9.1999999999999998E-2</c:v>
                  </c:pt>
                  <c:pt idx="18">
                    <c:v>0.159</c:v>
                  </c:pt>
                  <c:pt idx="19">
                    <c:v>0.157</c:v>
                  </c:pt>
                  <c:pt idx="20">
                    <c:v>0.251</c:v>
                  </c:pt>
                  <c:pt idx="21">
                    <c:v>0.218</c:v>
                  </c:pt>
                  <c:pt idx="22">
                    <c:v>0.53100000000000003</c:v>
                  </c:pt>
                  <c:pt idx="23">
                    <c:v>0.19</c:v>
                  </c:pt>
                  <c:pt idx="24">
                    <c:v>0.184</c:v>
                  </c:pt>
                  <c:pt idx="25">
                    <c:v>0.121</c:v>
                  </c:pt>
                  <c:pt idx="26">
                    <c:v>0.40500000000000003</c:v>
                  </c:pt>
                  <c:pt idx="27">
                    <c:v>0.28299999999999997</c:v>
                  </c:pt>
                  <c:pt idx="28">
                    <c:v>0.183</c:v>
                  </c:pt>
                  <c:pt idx="29">
                    <c:v>0.14399999999999999</c:v>
                  </c:pt>
                  <c:pt idx="30">
                    <c:v>0.14399999999999999</c:v>
                  </c:pt>
                  <c:pt idx="31">
                    <c:v>0.19700000000000001</c:v>
                  </c:pt>
                  <c:pt idx="32">
                    <c:v>0.29199999999999998</c:v>
                  </c:pt>
                  <c:pt idx="33">
                    <c:v>0.13600000000000001</c:v>
                  </c:pt>
                  <c:pt idx="34">
                    <c:v>0.27300000000000002</c:v>
                  </c:pt>
                  <c:pt idx="35">
                    <c:v>0.26700000000000002</c:v>
                  </c:pt>
                  <c:pt idx="36">
                    <c:v>0.36599999999999999</c:v>
                  </c:pt>
                  <c:pt idx="37">
                    <c:v>0.16700000000000001</c:v>
                  </c:pt>
                  <c:pt idx="38">
                    <c:v>0.39500000000000002</c:v>
                  </c:pt>
                </c:numCache>
              </c:numRef>
            </c:minus>
          </c:errBars>
          <c:xVal>
            <c:numRef>
              <c:f>[catalogGC.xlsx]Foglio1!$O$2:$O$40</c:f>
              <c:numCache>
                <c:formatCode>General</c:formatCode>
                <c:ptCount val="39"/>
                <c:pt idx="0">
                  <c:v>-1.1499999999999999</c:v>
                </c:pt>
                <c:pt idx="1">
                  <c:v>-1.1000000000000001</c:v>
                </c:pt>
                <c:pt idx="2">
                  <c:v>-1.1499999999999999</c:v>
                </c:pt>
                <c:pt idx="3">
                  <c:v>-1.1399999999999999</c:v>
                </c:pt>
                <c:pt idx="4">
                  <c:v>-1.3</c:v>
                </c:pt>
                <c:pt idx="5">
                  <c:v>-1.1000000000000001</c:v>
                </c:pt>
                <c:pt idx="6">
                  <c:v>-1.1499999999999999</c:v>
                </c:pt>
                <c:pt idx="7">
                  <c:v>-1.27</c:v>
                </c:pt>
                <c:pt idx="8">
                  <c:v>-1.3</c:v>
                </c:pt>
                <c:pt idx="9">
                  <c:v>-1.99</c:v>
                </c:pt>
                <c:pt idx="10">
                  <c:v>-1.3</c:v>
                </c:pt>
                <c:pt idx="11">
                  <c:v>-1.3</c:v>
                </c:pt>
                <c:pt idx="12">
                  <c:v>-1.1100000000000001</c:v>
                </c:pt>
                <c:pt idx="13">
                  <c:v>-1.59</c:v>
                </c:pt>
                <c:pt idx="14">
                  <c:v>-2.12</c:v>
                </c:pt>
                <c:pt idx="15">
                  <c:v>-1.1499999999999999</c:v>
                </c:pt>
                <c:pt idx="16">
                  <c:v>-1.21</c:v>
                </c:pt>
                <c:pt idx="17">
                  <c:v>-1.67</c:v>
                </c:pt>
                <c:pt idx="18">
                  <c:v>-1.89</c:v>
                </c:pt>
                <c:pt idx="19">
                  <c:v>-1.17</c:v>
                </c:pt>
                <c:pt idx="20">
                  <c:v>-1.37</c:v>
                </c:pt>
                <c:pt idx="21">
                  <c:v>-1.17</c:v>
                </c:pt>
                <c:pt idx="22">
                  <c:v>-1.91</c:v>
                </c:pt>
                <c:pt idx="23">
                  <c:v>-1.73</c:v>
                </c:pt>
                <c:pt idx="24">
                  <c:v>-1.61</c:v>
                </c:pt>
                <c:pt idx="25">
                  <c:v>-1.42</c:v>
                </c:pt>
                <c:pt idx="26">
                  <c:v>-1.58</c:v>
                </c:pt>
                <c:pt idx="27">
                  <c:v>-1.27</c:v>
                </c:pt>
                <c:pt idx="28">
                  <c:v>-1.39</c:v>
                </c:pt>
                <c:pt idx="29">
                  <c:v>-1.44</c:v>
                </c:pt>
                <c:pt idx="30">
                  <c:v>-1.44</c:v>
                </c:pt>
                <c:pt idx="31">
                  <c:v>-1.39</c:v>
                </c:pt>
                <c:pt idx="32">
                  <c:v>-1.37</c:v>
                </c:pt>
                <c:pt idx="33">
                  <c:v>-1.45</c:v>
                </c:pt>
                <c:pt idx="34">
                  <c:v>-1.9</c:v>
                </c:pt>
                <c:pt idx="35">
                  <c:v>-1.1000000000000001</c:v>
                </c:pt>
                <c:pt idx="36">
                  <c:v>-1.94</c:v>
                </c:pt>
                <c:pt idx="37">
                  <c:v>-1.73</c:v>
                </c:pt>
                <c:pt idx="38">
                  <c:v>-1.32</c:v>
                </c:pt>
              </c:numCache>
            </c:numRef>
          </c:xVal>
          <c:yVal>
            <c:numRef>
              <c:f>[catalogGC.xlsx]Foglio1!$L$2:$L$40</c:f>
              <c:numCache>
                <c:formatCode>General</c:formatCode>
                <c:ptCount val="39"/>
                <c:pt idx="0">
                  <c:v>1.3580000000000001</c:v>
                </c:pt>
                <c:pt idx="1">
                  <c:v>1.208</c:v>
                </c:pt>
                <c:pt idx="2">
                  <c:v>1.5980000000000001</c:v>
                </c:pt>
                <c:pt idx="3">
                  <c:v>1.4570000000000001</c:v>
                </c:pt>
                <c:pt idx="4">
                  <c:v>1.2170000000000001</c:v>
                </c:pt>
                <c:pt idx="5">
                  <c:v>1.712</c:v>
                </c:pt>
                <c:pt idx="6">
                  <c:v>1.1359999999999999</c:v>
                </c:pt>
                <c:pt idx="7">
                  <c:v>1.351</c:v>
                </c:pt>
                <c:pt idx="8">
                  <c:v>1.0880000000000001</c:v>
                </c:pt>
                <c:pt idx="9">
                  <c:v>0.85399999999999998</c:v>
                </c:pt>
                <c:pt idx="10">
                  <c:v>1.4850000000000001</c:v>
                </c:pt>
                <c:pt idx="11">
                  <c:v>1.621</c:v>
                </c:pt>
                <c:pt idx="12">
                  <c:v>1.1990000000000001</c:v>
                </c:pt>
                <c:pt idx="13">
                  <c:v>1.7669999999999999</c:v>
                </c:pt>
                <c:pt idx="14">
                  <c:v>1.883</c:v>
                </c:pt>
                <c:pt idx="15">
                  <c:v>1.321</c:v>
                </c:pt>
                <c:pt idx="16">
                  <c:v>1.1830000000000001</c:v>
                </c:pt>
                <c:pt idx="17">
                  <c:v>1.415</c:v>
                </c:pt>
                <c:pt idx="18">
                  <c:v>1.4770000000000001</c:v>
                </c:pt>
                <c:pt idx="19">
                  <c:v>1.21</c:v>
                </c:pt>
                <c:pt idx="20">
                  <c:v>2.0550000000000002</c:v>
                </c:pt>
                <c:pt idx="21">
                  <c:v>0.94899999999999995</c:v>
                </c:pt>
                <c:pt idx="22">
                  <c:v>2.6669999999999998</c:v>
                </c:pt>
                <c:pt idx="23">
                  <c:v>1.351</c:v>
                </c:pt>
                <c:pt idx="24">
                  <c:v>1.4330000000000001</c:v>
                </c:pt>
                <c:pt idx="25">
                  <c:v>1.244</c:v>
                </c:pt>
                <c:pt idx="26">
                  <c:v>2.1890000000000001</c:v>
                </c:pt>
                <c:pt idx="27">
                  <c:v>1.7549999999999999</c:v>
                </c:pt>
                <c:pt idx="28">
                  <c:v>1.4550000000000001</c:v>
                </c:pt>
                <c:pt idx="29">
                  <c:v>1.423</c:v>
                </c:pt>
                <c:pt idx="30">
                  <c:v>1.0309999999999999</c:v>
                </c:pt>
                <c:pt idx="31">
                  <c:v>1.7190000000000001</c:v>
                </c:pt>
                <c:pt idx="32">
                  <c:v>1.3660000000000001</c:v>
                </c:pt>
                <c:pt idx="33">
                  <c:v>1.554</c:v>
                </c:pt>
                <c:pt idx="34">
                  <c:v>1.5189999999999999</c:v>
                </c:pt>
                <c:pt idx="35">
                  <c:v>0.72199999999999998</c:v>
                </c:pt>
                <c:pt idx="36">
                  <c:v>1.111</c:v>
                </c:pt>
                <c:pt idx="37">
                  <c:v>1.5369999999999999</c:v>
                </c:pt>
                <c:pt idx="38">
                  <c:v>1.5</c:v>
                </c:pt>
              </c:numCache>
            </c:numRef>
          </c:yVal>
          <c:smooth val="0"/>
        </c:ser>
        <c:ser>
          <c:idx val="1"/>
          <c:order val="1"/>
          <c:spPr>
            <a:ln w="19050">
              <a:solidFill>
                <a:srgbClr val="FF0000"/>
              </a:solidFill>
            </a:ln>
          </c:spPr>
          <c:marker>
            <c:symbol val="none"/>
          </c:marker>
          <c:xVal>
            <c:numRef>
              <c:f>[catalogGC.xlsx]Foglio1!$C$51:$C$52</c:f>
              <c:numCache>
                <c:formatCode>General</c:formatCode>
                <c:ptCount val="2"/>
                <c:pt idx="0">
                  <c:v>-2.2999999999999998</c:v>
                </c:pt>
                <c:pt idx="1">
                  <c:v>-0.9</c:v>
                </c:pt>
              </c:numCache>
            </c:numRef>
          </c:xVal>
          <c:yVal>
            <c:numRef>
              <c:f>[catalogGC.xlsx]Foglio1!$B$51:$B$52</c:f>
              <c:numCache>
                <c:formatCode>General</c:formatCode>
                <c:ptCount val="2"/>
                <c:pt idx="0">
                  <c:v>1.39</c:v>
                </c:pt>
                <c:pt idx="1">
                  <c:v>1.39</c:v>
                </c:pt>
              </c:numCache>
            </c:numRef>
          </c:yVal>
          <c:smooth val="0"/>
        </c:ser>
        <c:dLbls>
          <c:showLegendKey val="0"/>
          <c:showVal val="0"/>
          <c:showCatName val="0"/>
          <c:showSerName val="0"/>
          <c:showPercent val="0"/>
          <c:showBubbleSize val="0"/>
        </c:dLbls>
        <c:axId val="106673664"/>
        <c:axId val="106675584"/>
      </c:scatterChart>
      <c:valAx>
        <c:axId val="106673664"/>
        <c:scaling>
          <c:orientation val="minMax"/>
          <c:max val="-0.9"/>
          <c:min val="-2.2999999999999998"/>
        </c:scaling>
        <c:delete val="0"/>
        <c:axPos val="b"/>
        <c:title>
          <c:tx>
            <c:rich>
              <a:bodyPr/>
              <a:lstStyle/>
              <a:p>
                <a:pPr>
                  <a:defRPr/>
                </a:pPr>
                <a:r>
                  <a:rPr lang="it-IT"/>
                  <a:t>[M/H]</a:t>
                </a:r>
              </a:p>
            </c:rich>
          </c:tx>
          <c:layout/>
          <c:overlay val="0"/>
        </c:title>
        <c:numFmt formatCode="General" sourceLinked="1"/>
        <c:majorTickMark val="in"/>
        <c:minorTickMark val="none"/>
        <c:tickLblPos val="nextTo"/>
        <c:crossAx val="106675584"/>
        <c:crosses val="autoZero"/>
        <c:crossBetween val="midCat"/>
      </c:valAx>
      <c:valAx>
        <c:axId val="106675584"/>
        <c:scaling>
          <c:orientation val="minMax"/>
        </c:scaling>
        <c:delete val="0"/>
        <c:axPos val="l"/>
        <c:majorGridlines>
          <c:spPr>
            <a:ln>
              <a:noFill/>
            </a:ln>
          </c:spPr>
        </c:majorGridlines>
        <c:numFmt formatCode="General" sourceLinked="1"/>
        <c:majorTickMark val="in"/>
        <c:minorTickMark val="none"/>
        <c:tickLblPos val="nextTo"/>
        <c:crossAx val="106673664"/>
        <c:crossesAt val="-2.2999999999999998"/>
        <c:crossBetween val="midCat"/>
      </c:valAx>
      <c:spPr>
        <a:noFill/>
        <a:ln w="15875">
          <a:solidFill>
            <a:schemeClr val="tx1"/>
          </a:solidFill>
        </a:ln>
      </c:spPr>
    </c:plotArea>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en-GB"/>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fld id="{30C789D5-22DB-4287-9607-81BA708B8349}" type="datetimeFigureOut">
              <a:rPr lang="en-GB" smtClean="0"/>
              <a:t>15/05/2017</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17D223C6-4443-4372-8967-78E95DF0F730}" type="slidenum">
              <a:rPr lang="en-GB" smtClean="0"/>
              <a:t>‹N›</a:t>
            </a:fld>
            <a:endParaRPr lang="en-GB"/>
          </a:p>
        </p:txBody>
      </p:sp>
    </p:spTree>
    <p:extLst>
      <p:ext uri="{BB962C8B-B14F-4D97-AF65-F5344CB8AC3E}">
        <p14:creationId xmlns:p14="http://schemas.microsoft.com/office/powerpoint/2010/main" val="4126309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30C789D5-22DB-4287-9607-81BA708B8349}" type="datetimeFigureOut">
              <a:rPr lang="en-GB" smtClean="0"/>
              <a:t>15/05/2017</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17D223C6-4443-4372-8967-78E95DF0F730}" type="slidenum">
              <a:rPr lang="en-GB" smtClean="0"/>
              <a:t>‹N›</a:t>
            </a:fld>
            <a:endParaRPr lang="en-GB"/>
          </a:p>
        </p:txBody>
      </p:sp>
    </p:spTree>
    <p:extLst>
      <p:ext uri="{BB962C8B-B14F-4D97-AF65-F5344CB8AC3E}">
        <p14:creationId xmlns:p14="http://schemas.microsoft.com/office/powerpoint/2010/main" val="587252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30C789D5-22DB-4287-9607-81BA708B8349}" type="datetimeFigureOut">
              <a:rPr lang="en-GB" smtClean="0"/>
              <a:t>15/05/2017</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17D223C6-4443-4372-8967-78E95DF0F730}" type="slidenum">
              <a:rPr lang="en-GB" smtClean="0"/>
              <a:t>‹N›</a:t>
            </a:fld>
            <a:endParaRPr lang="en-GB"/>
          </a:p>
        </p:txBody>
      </p:sp>
    </p:spTree>
    <p:extLst>
      <p:ext uri="{BB962C8B-B14F-4D97-AF65-F5344CB8AC3E}">
        <p14:creationId xmlns:p14="http://schemas.microsoft.com/office/powerpoint/2010/main" val="3153000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30C789D5-22DB-4287-9607-81BA708B8349}" type="datetimeFigureOut">
              <a:rPr lang="en-GB" smtClean="0"/>
              <a:t>15/05/2017</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17D223C6-4443-4372-8967-78E95DF0F730}" type="slidenum">
              <a:rPr lang="en-GB" smtClean="0"/>
              <a:t>‹N›</a:t>
            </a:fld>
            <a:endParaRPr lang="en-GB"/>
          </a:p>
        </p:txBody>
      </p:sp>
    </p:spTree>
    <p:extLst>
      <p:ext uri="{BB962C8B-B14F-4D97-AF65-F5344CB8AC3E}">
        <p14:creationId xmlns:p14="http://schemas.microsoft.com/office/powerpoint/2010/main" val="340120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en-GB"/>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30C789D5-22DB-4287-9607-81BA708B8349}" type="datetimeFigureOut">
              <a:rPr lang="en-GB" smtClean="0"/>
              <a:t>15/05/2017</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17D223C6-4443-4372-8967-78E95DF0F730}" type="slidenum">
              <a:rPr lang="en-GB" smtClean="0"/>
              <a:t>‹N›</a:t>
            </a:fld>
            <a:endParaRPr lang="en-GB"/>
          </a:p>
        </p:txBody>
      </p:sp>
    </p:spTree>
    <p:extLst>
      <p:ext uri="{BB962C8B-B14F-4D97-AF65-F5344CB8AC3E}">
        <p14:creationId xmlns:p14="http://schemas.microsoft.com/office/powerpoint/2010/main" val="946647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fld id="{30C789D5-22DB-4287-9607-81BA708B8349}" type="datetimeFigureOut">
              <a:rPr lang="en-GB" smtClean="0"/>
              <a:t>15/05/2017</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17D223C6-4443-4372-8967-78E95DF0F730}" type="slidenum">
              <a:rPr lang="en-GB" smtClean="0"/>
              <a:t>‹N›</a:t>
            </a:fld>
            <a:endParaRPr lang="en-GB"/>
          </a:p>
        </p:txBody>
      </p:sp>
    </p:spTree>
    <p:extLst>
      <p:ext uri="{BB962C8B-B14F-4D97-AF65-F5344CB8AC3E}">
        <p14:creationId xmlns:p14="http://schemas.microsoft.com/office/powerpoint/2010/main" val="3965520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en-GB"/>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fld id="{30C789D5-22DB-4287-9607-81BA708B8349}" type="datetimeFigureOut">
              <a:rPr lang="en-GB" smtClean="0"/>
              <a:t>15/05/2017</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17D223C6-4443-4372-8967-78E95DF0F730}" type="slidenum">
              <a:rPr lang="en-GB" smtClean="0"/>
              <a:t>‹N›</a:t>
            </a:fld>
            <a:endParaRPr lang="en-GB"/>
          </a:p>
        </p:txBody>
      </p:sp>
    </p:spTree>
    <p:extLst>
      <p:ext uri="{BB962C8B-B14F-4D97-AF65-F5344CB8AC3E}">
        <p14:creationId xmlns:p14="http://schemas.microsoft.com/office/powerpoint/2010/main" val="1206971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fld id="{30C789D5-22DB-4287-9607-81BA708B8349}" type="datetimeFigureOut">
              <a:rPr lang="en-GB" smtClean="0"/>
              <a:t>15/05/2017</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17D223C6-4443-4372-8967-78E95DF0F730}" type="slidenum">
              <a:rPr lang="en-GB" smtClean="0"/>
              <a:t>‹N›</a:t>
            </a:fld>
            <a:endParaRPr lang="en-GB"/>
          </a:p>
        </p:txBody>
      </p:sp>
    </p:spTree>
    <p:extLst>
      <p:ext uri="{BB962C8B-B14F-4D97-AF65-F5344CB8AC3E}">
        <p14:creationId xmlns:p14="http://schemas.microsoft.com/office/powerpoint/2010/main" val="686607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0C789D5-22DB-4287-9607-81BA708B8349}" type="datetimeFigureOut">
              <a:rPr lang="en-GB" smtClean="0"/>
              <a:t>15/05/2017</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17D223C6-4443-4372-8967-78E95DF0F730}" type="slidenum">
              <a:rPr lang="en-GB" smtClean="0"/>
              <a:t>‹N›</a:t>
            </a:fld>
            <a:endParaRPr lang="en-GB"/>
          </a:p>
        </p:txBody>
      </p:sp>
    </p:spTree>
    <p:extLst>
      <p:ext uri="{BB962C8B-B14F-4D97-AF65-F5344CB8AC3E}">
        <p14:creationId xmlns:p14="http://schemas.microsoft.com/office/powerpoint/2010/main" val="2180801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en-GB"/>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0C789D5-22DB-4287-9607-81BA708B8349}" type="datetimeFigureOut">
              <a:rPr lang="en-GB" smtClean="0"/>
              <a:t>15/05/2017</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17D223C6-4443-4372-8967-78E95DF0F730}" type="slidenum">
              <a:rPr lang="en-GB" smtClean="0"/>
              <a:t>‹N›</a:t>
            </a:fld>
            <a:endParaRPr lang="en-GB"/>
          </a:p>
        </p:txBody>
      </p:sp>
    </p:spTree>
    <p:extLst>
      <p:ext uri="{BB962C8B-B14F-4D97-AF65-F5344CB8AC3E}">
        <p14:creationId xmlns:p14="http://schemas.microsoft.com/office/powerpoint/2010/main" val="1762798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en-GB"/>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0C789D5-22DB-4287-9607-81BA708B8349}" type="datetimeFigureOut">
              <a:rPr lang="en-GB" smtClean="0"/>
              <a:t>15/05/2017</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17D223C6-4443-4372-8967-78E95DF0F730}" type="slidenum">
              <a:rPr lang="en-GB" smtClean="0"/>
              <a:t>‹N›</a:t>
            </a:fld>
            <a:endParaRPr lang="en-GB"/>
          </a:p>
        </p:txBody>
      </p:sp>
    </p:spTree>
    <p:extLst>
      <p:ext uri="{BB962C8B-B14F-4D97-AF65-F5344CB8AC3E}">
        <p14:creationId xmlns:p14="http://schemas.microsoft.com/office/powerpoint/2010/main" val="29574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C789D5-22DB-4287-9607-81BA708B8349}" type="datetimeFigureOut">
              <a:rPr lang="en-GB" smtClean="0"/>
              <a:t>15/05/2017</a:t>
            </a:fld>
            <a:endParaRPr lang="en-GB"/>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D223C6-4443-4372-8967-78E95DF0F730}" type="slidenum">
              <a:rPr lang="en-GB" smtClean="0"/>
              <a:t>‹N›</a:t>
            </a:fld>
            <a:endParaRPr lang="en-GB"/>
          </a:p>
        </p:txBody>
      </p:sp>
    </p:spTree>
    <p:extLst>
      <p:ext uri="{BB962C8B-B14F-4D97-AF65-F5344CB8AC3E}">
        <p14:creationId xmlns:p14="http://schemas.microsoft.com/office/powerpoint/2010/main" val="14300528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15.wmf"/><Relationship Id="rId4" Type="http://schemas.openxmlformats.org/officeDocument/2006/relationships/oleObject" Target="../embeddings/oleObject3.bin"/></Relationships>
</file>

<file path=ppt/slides/_rels/slide12.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image" Target="../media/image19.png"/><Relationship Id="rId7" Type="http://schemas.openxmlformats.org/officeDocument/2006/relationships/image" Target="../media/image18.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5.bin"/><Relationship Id="rId5" Type="http://schemas.openxmlformats.org/officeDocument/2006/relationships/image" Target="../media/image17.wmf"/><Relationship Id="rId4" Type="http://schemas.openxmlformats.org/officeDocument/2006/relationships/oleObject" Target="../embeddings/oleObject4.bin"/></Relationships>
</file>

<file path=ppt/slides/_rels/slide1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20.wmf"/><Relationship Id="rId4" Type="http://schemas.openxmlformats.org/officeDocument/2006/relationships/oleObject" Target="../embeddings/oleObject6.bin"/></Relationships>
</file>

<file path=ppt/slides/_rels/slide14.xml.rels><?xml version="1.0" encoding="UTF-8" standalone="yes"?>
<Relationships xmlns="http://schemas.openxmlformats.org/package/2006/relationships"><Relationship Id="rId3" Type="http://schemas.openxmlformats.org/officeDocument/2006/relationships/image" Target="../media/image23.png"/><Relationship Id="rId7" Type="http://schemas.openxmlformats.org/officeDocument/2006/relationships/image" Target="../media/image22.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7.bin"/><Relationship Id="rId5" Type="http://schemas.openxmlformats.org/officeDocument/2006/relationships/image" Target="../media/image25.png"/><Relationship Id="rId4" Type="http://schemas.openxmlformats.org/officeDocument/2006/relationships/image" Target="../media/image24.png"/></Relationships>
</file>

<file path=ppt/slides/_rels/slide15.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6.wmf"/></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4.jpe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3.png"/><Relationship Id="rId5" Type="http://schemas.openxmlformats.org/officeDocument/2006/relationships/image" Target="../media/image11.wmf"/><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395536" y="3136319"/>
            <a:ext cx="7848872" cy="2092881"/>
          </a:xfrm>
          <a:prstGeom prst="rect">
            <a:avLst/>
          </a:prstGeom>
        </p:spPr>
        <p:txBody>
          <a:bodyPr wrap="square">
            <a:spAutoFit/>
          </a:bodyPr>
          <a:lstStyle/>
          <a:p>
            <a:r>
              <a:rPr lang="en-GB" sz="2800" b="1" dirty="0"/>
              <a:t>Oscar </a:t>
            </a:r>
            <a:r>
              <a:rPr lang="en-GB" sz="2800" b="1" dirty="0" err="1"/>
              <a:t>Straniero</a:t>
            </a:r>
            <a:r>
              <a:rPr lang="en-GB" sz="2800" b="1" dirty="0"/>
              <a:t>   </a:t>
            </a:r>
            <a:r>
              <a:rPr lang="en-GB" i="1" dirty="0"/>
              <a:t>Italian National Institute of Astrophysics  and INFN LNGS  (Italy</a:t>
            </a:r>
            <a:r>
              <a:rPr lang="en-GB" i="1" dirty="0" smtClean="0"/>
              <a:t>). Member of the LUNA collaboration.</a:t>
            </a:r>
            <a:endParaRPr lang="en-GB" i="1" dirty="0"/>
          </a:p>
          <a:p>
            <a:r>
              <a:rPr lang="en-GB" sz="2800" b="1" dirty="0" err="1"/>
              <a:t>Inma</a:t>
            </a:r>
            <a:r>
              <a:rPr lang="en-GB" sz="2800" b="1" dirty="0"/>
              <a:t> Dominguez  </a:t>
            </a:r>
            <a:r>
              <a:rPr lang="en-GB" i="1" dirty="0"/>
              <a:t>University of Granada  (Spain</a:t>
            </a:r>
            <a:r>
              <a:rPr lang="en-GB" i="1" dirty="0" smtClean="0"/>
              <a:t>).</a:t>
            </a:r>
            <a:endParaRPr lang="en-GB" i="1" dirty="0"/>
          </a:p>
          <a:p>
            <a:r>
              <a:rPr lang="en-GB" sz="2800" b="1" dirty="0" smtClean="0"/>
              <a:t>Maurizio Giannotti </a:t>
            </a:r>
            <a:r>
              <a:rPr lang="en-GB" sz="2800" b="1" i="1" dirty="0" smtClean="0"/>
              <a:t> </a:t>
            </a:r>
            <a:r>
              <a:rPr lang="en-GB" i="1" dirty="0" smtClean="0"/>
              <a:t>Physical Sciences, Barry University  (USA).</a:t>
            </a:r>
          </a:p>
          <a:p>
            <a:r>
              <a:rPr lang="en-GB" sz="2800" b="1" dirty="0" smtClean="0"/>
              <a:t>Alessandro </a:t>
            </a:r>
            <a:r>
              <a:rPr lang="en-GB" sz="2800" b="1" dirty="0" err="1" smtClean="0"/>
              <a:t>Mirizzi</a:t>
            </a:r>
            <a:r>
              <a:rPr lang="en-GB" sz="2800" b="1" dirty="0" smtClean="0"/>
              <a:t> </a:t>
            </a:r>
            <a:r>
              <a:rPr lang="de-DE" i="1" dirty="0" smtClean="0"/>
              <a:t>University </a:t>
            </a:r>
            <a:r>
              <a:rPr lang="de-DE" i="1" dirty="0" err="1"/>
              <a:t>of</a:t>
            </a:r>
            <a:r>
              <a:rPr lang="de-DE" i="1" dirty="0"/>
              <a:t> Bari  </a:t>
            </a:r>
            <a:r>
              <a:rPr lang="de-DE" i="1" dirty="0" err="1" smtClean="0"/>
              <a:t>and</a:t>
            </a:r>
            <a:r>
              <a:rPr lang="de-DE" i="1" dirty="0" smtClean="0"/>
              <a:t> INFN Bari (</a:t>
            </a:r>
            <a:r>
              <a:rPr lang="de-DE" i="1" dirty="0" err="1" smtClean="0"/>
              <a:t>taly</a:t>
            </a:r>
            <a:r>
              <a:rPr lang="de-DE" i="1" dirty="0" smtClean="0"/>
              <a:t>).</a:t>
            </a:r>
            <a:endParaRPr lang="en-GB" i="1" dirty="0"/>
          </a:p>
        </p:txBody>
      </p:sp>
      <p:sp>
        <p:nvSpPr>
          <p:cNvPr id="5" name="CasellaDiTesto 4"/>
          <p:cNvSpPr txBox="1"/>
          <p:nvPr/>
        </p:nvSpPr>
        <p:spPr>
          <a:xfrm>
            <a:off x="450308" y="548680"/>
            <a:ext cx="7388241" cy="2308324"/>
          </a:xfrm>
          <a:prstGeom prst="rect">
            <a:avLst/>
          </a:prstGeom>
          <a:noFill/>
        </p:spPr>
        <p:txBody>
          <a:bodyPr wrap="none" rtlCol="0">
            <a:spAutoFit/>
          </a:bodyPr>
          <a:lstStyle/>
          <a:p>
            <a:r>
              <a:rPr lang="en-GB" sz="4800" b="1" i="1" dirty="0">
                <a:solidFill>
                  <a:srgbClr val="FF0000"/>
                </a:solidFill>
              </a:rPr>
              <a:t>Constraints to </a:t>
            </a:r>
            <a:r>
              <a:rPr lang="en-GB" sz="4800" b="1" i="1" dirty="0" err="1">
                <a:solidFill>
                  <a:srgbClr val="FF0000"/>
                </a:solidFill>
              </a:rPr>
              <a:t>axion</a:t>
            </a:r>
            <a:r>
              <a:rPr lang="en-GB" sz="4800" b="1" i="1" dirty="0">
                <a:solidFill>
                  <a:srgbClr val="FF0000"/>
                </a:solidFill>
              </a:rPr>
              <a:t> physics </a:t>
            </a:r>
            <a:endParaRPr lang="en-GB" sz="4800" b="1" i="1" dirty="0" smtClean="0">
              <a:solidFill>
                <a:srgbClr val="FF0000"/>
              </a:solidFill>
            </a:endParaRPr>
          </a:p>
          <a:p>
            <a:r>
              <a:rPr lang="en-GB" sz="4800" b="1" i="1" dirty="0" smtClean="0">
                <a:solidFill>
                  <a:srgbClr val="FF0000"/>
                </a:solidFill>
              </a:rPr>
              <a:t>from </a:t>
            </a:r>
            <a:r>
              <a:rPr lang="en-GB" sz="4800" b="1" i="1" dirty="0">
                <a:solidFill>
                  <a:srgbClr val="FF0000"/>
                </a:solidFill>
              </a:rPr>
              <a:t>Globular </a:t>
            </a:r>
            <a:r>
              <a:rPr lang="en-GB" sz="4800" b="1" i="1" dirty="0" smtClean="0">
                <a:solidFill>
                  <a:srgbClr val="FF0000"/>
                </a:solidFill>
              </a:rPr>
              <a:t>Clusters. </a:t>
            </a:r>
          </a:p>
          <a:p>
            <a:r>
              <a:rPr lang="en-GB" sz="4800" b="1" i="1" dirty="0">
                <a:solidFill>
                  <a:srgbClr val="FF0000"/>
                </a:solidFill>
              </a:rPr>
              <a:t>A</a:t>
            </a:r>
            <a:r>
              <a:rPr lang="en-GB" sz="4800" b="1" i="1" dirty="0" smtClean="0">
                <a:solidFill>
                  <a:srgbClr val="FF0000"/>
                </a:solidFill>
              </a:rPr>
              <a:t>n </a:t>
            </a:r>
            <a:r>
              <a:rPr lang="en-GB" sz="4800" b="1" i="1" dirty="0">
                <a:solidFill>
                  <a:srgbClr val="FF0000"/>
                </a:solidFill>
              </a:rPr>
              <a:t>update</a:t>
            </a:r>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9090" y="5543662"/>
            <a:ext cx="1291382" cy="10019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9173"/>
          <a:stretch/>
        </p:blipFill>
        <p:spPr bwMode="auto">
          <a:xfrm>
            <a:off x="504254" y="5589240"/>
            <a:ext cx="1835498" cy="8822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011730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125760"/>
            <a:ext cx="8229600" cy="1143000"/>
          </a:xfrm>
        </p:spPr>
        <p:txBody>
          <a:bodyPr/>
          <a:lstStyle/>
          <a:p>
            <a:r>
              <a:rPr lang="en-GB" dirty="0" smtClean="0"/>
              <a:t>Zero Age Horizontal Branch</a:t>
            </a:r>
            <a:endParaRPr lang="en-GB"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1052736"/>
            <a:ext cx="6722922" cy="40374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CasellaDiTesto 5"/>
          <p:cNvSpPr txBox="1"/>
          <p:nvPr/>
        </p:nvSpPr>
        <p:spPr>
          <a:xfrm>
            <a:off x="1187624" y="5079004"/>
            <a:ext cx="7056784" cy="1384995"/>
          </a:xfrm>
          <a:prstGeom prst="rect">
            <a:avLst/>
          </a:prstGeom>
          <a:noFill/>
        </p:spPr>
        <p:txBody>
          <a:bodyPr wrap="square" rtlCol="0">
            <a:spAutoFit/>
          </a:bodyPr>
          <a:lstStyle/>
          <a:p>
            <a:r>
              <a:rPr lang="en-GB" sz="2800" dirty="0" smtClean="0"/>
              <a:t>M3 (Ferraro et al. 1999):  V</a:t>
            </a:r>
            <a:r>
              <a:rPr lang="en-GB" sz="2800" baseline="-25000" dirty="0" smtClean="0"/>
              <a:t>ZHAB</a:t>
            </a:r>
            <a:r>
              <a:rPr lang="en-GB" sz="2800" dirty="0" smtClean="0"/>
              <a:t> = 15.68±0.05</a:t>
            </a:r>
          </a:p>
          <a:p>
            <a:pPr algn="ctr"/>
            <a:endParaRPr lang="en-GB" sz="2800" dirty="0" smtClean="0"/>
          </a:p>
          <a:p>
            <a:r>
              <a:rPr lang="en-GB" sz="2800" dirty="0" smtClean="0"/>
              <a:t>       M</a:t>
            </a:r>
            <a:r>
              <a:rPr lang="en-GB" sz="2800" baseline="-25000" dirty="0" smtClean="0"/>
              <a:t>V</a:t>
            </a:r>
            <a:r>
              <a:rPr lang="en-GB" sz="2800" dirty="0" smtClean="0"/>
              <a:t> = V + (M-m)</a:t>
            </a:r>
            <a:r>
              <a:rPr lang="en-GB" sz="2800" baseline="-25000" dirty="0" smtClean="0"/>
              <a:t>V  </a:t>
            </a:r>
            <a:endParaRPr lang="en-GB" sz="2800" baseline="-25000" dirty="0"/>
          </a:p>
        </p:txBody>
      </p:sp>
      <p:cxnSp>
        <p:nvCxnSpPr>
          <p:cNvPr id="8" name="Connettore 2 7"/>
          <p:cNvCxnSpPr/>
          <p:nvPr/>
        </p:nvCxnSpPr>
        <p:spPr>
          <a:xfrm flipH="1">
            <a:off x="4355976" y="6075294"/>
            <a:ext cx="792088" cy="162018"/>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sp>
        <p:nvSpPr>
          <p:cNvPr id="11" name="CasellaDiTesto 10"/>
          <p:cNvSpPr txBox="1"/>
          <p:nvPr/>
        </p:nvSpPr>
        <p:spPr>
          <a:xfrm>
            <a:off x="5220072" y="5867980"/>
            <a:ext cx="3130344" cy="369332"/>
          </a:xfrm>
          <a:prstGeom prst="rect">
            <a:avLst/>
          </a:prstGeom>
          <a:noFill/>
        </p:spPr>
        <p:txBody>
          <a:bodyPr wrap="none" rtlCol="0">
            <a:spAutoFit/>
          </a:bodyPr>
          <a:lstStyle/>
          <a:p>
            <a:r>
              <a:rPr lang="en-GB" b="1" i="1" dirty="0"/>
              <a:t>d</a:t>
            </a:r>
            <a:r>
              <a:rPr lang="en-GB" b="1" i="1" dirty="0" smtClean="0"/>
              <a:t>istance </a:t>
            </a:r>
            <a:r>
              <a:rPr lang="en-GB" b="1" i="1" dirty="0" err="1" smtClean="0"/>
              <a:t>modolus</a:t>
            </a:r>
            <a:r>
              <a:rPr lang="en-GB" b="1" i="1" dirty="0" smtClean="0"/>
              <a:t> = 15.02</a:t>
            </a:r>
            <a:r>
              <a:rPr lang="en-GB" b="1" dirty="0" smtClean="0"/>
              <a:t>±0.05</a:t>
            </a:r>
          </a:p>
        </p:txBody>
      </p:sp>
    </p:spTree>
    <p:extLst>
      <p:ext uri="{BB962C8B-B14F-4D97-AF65-F5344CB8AC3E}">
        <p14:creationId xmlns:p14="http://schemas.microsoft.com/office/powerpoint/2010/main" val="28722445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39" name="Picture 4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51920" y="1772816"/>
            <a:ext cx="4800533" cy="288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olo 1"/>
          <p:cNvSpPr>
            <a:spLocks noGrp="1"/>
          </p:cNvSpPr>
          <p:nvPr>
            <p:ph type="title"/>
          </p:nvPr>
        </p:nvSpPr>
        <p:spPr>
          <a:xfrm>
            <a:off x="719572" y="260648"/>
            <a:ext cx="7848872" cy="854968"/>
          </a:xfrm>
        </p:spPr>
        <p:txBody>
          <a:bodyPr/>
          <a:lstStyle/>
          <a:p>
            <a:r>
              <a:rPr lang="en-GB" dirty="0" smtClean="0"/>
              <a:t>Likelihood for V</a:t>
            </a:r>
            <a:r>
              <a:rPr lang="en-GB" baseline="-25000" dirty="0" smtClean="0"/>
              <a:t>ZAHB</a:t>
            </a:r>
            <a:endParaRPr lang="en-GB" baseline="-25000" dirty="0"/>
          </a:p>
        </p:txBody>
      </p:sp>
      <p:graphicFrame>
        <p:nvGraphicFramePr>
          <p:cNvPr id="5" name="Tabella 4"/>
          <p:cNvGraphicFramePr>
            <a:graphicFrameLocks noGrp="1"/>
          </p:cNvGraphicFramePr>
          <p:nvPr>
            <p:extLst>
              <p:ext uri="{D42A27DB-BD31-4B8C-83A1-F6EECF244321}">
                <p14:modId xmlns:p14="http://schemas.microsoft.com/office/powerpoint/2010/main" val="1828804020"/>
              </p:ext>
            </p:extLst>
          </p:nvPr>
        </p:nvGraphicFramePr>
        <p:xfrm>
          <a:off x="573832" y="2520712"/>
          <a:ext cx="2053952" cy="1484352"/>
        </p:xfrm>
        <a:graphic>
          <a:graphicData uri="http://schemas.openxmlformats.org/drawingml/2006/table">
            <a:tbl>
              <a:tblPr>
                <a:tableStyleId>{5C22544A-7EE6-4342-B048-85BDC9FD1C3A}</a:tableStyleId>
              </a:tblPr>
              <a:tblGrid>
                <a:gridCol w="1080120"/>
                <a:gridCol w="973832"/>
              </a:tblGrid>
              <a:tr h="281290">
                <a:tc>
                  <a:txBody>
                    <a:bodyPr/>
                    <a:lstStyle/>
                    <a:p>
                      <a:pPr algn="l" fontAlgn="b"/>
                      <a:r>
                        <a:rPr lang="it-IT" sz="1800" b="1" u="none" strike="noStrike" dirty="0" err="1" smtClean="0">
                          <a:effectLst/>
                        </a:rPr>
                        <a:t>V</a:t>
                      </a:r>
                      <a:r>
                        <a:rPr lang="it-IT" sz="1800" b="1" u="none" strike="noStrike" baseline="-25000" dirty="0" err="1" smtClean="0">
                          <a:effectLst/>
                        </a:rPr>
                        <a:t>ex</a:t>
                      </a:r>
                      <a:endParaRPr lang="it-IT" sz="1800" b="1" i="0" u="none" strike="noStrike" dirty="0">
                        <a:solidFill>
                          <a:srgbClr val="000000"/>
                        </a:solidFill>
                        <a:effectLst/>
                        <a:latin typeface="Calibri"/>
                      </a:endParaRPr>
                    </a:p>
                  </a:txBody>
                  <a:tcPr marL="3175" marR="3175" marT="3175" marB="0" anchor="b"/>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it-IT" sz="1800" b="1" kern="1200" dirty="0" smtClean="0">
                          <a:solidFill>
                            <a:schemeClr val="dk1"/>
                          </a:solidFill>
                          <a:latin typeface="+mn-lt"/>
                          <a:ea typeface="+mn-ea"/>
                          <a:cs typeface="+mn-cs"/>
                        </a:rPr>
                        <a:t>± </a:t>
                      </a:r>
                      <a:r>
                        <a:rPr lang="it-IT" sz="1800" b="1" u="none" strike="noStrike" dirty="0" smtClean="0">
                          <a:effectLst/>
                        </a:rPr>
                        <a:t>0.05</a:t>
                      </a:r>
                      <a:endParaRPr lang="it-IT" sz="1800" b="1" i="0" u="none" strike="noStrike" dirty="0">
                        <a:solidFill>
                          <a:srgbClr val="000000"/>
                        </a:solidFill>
                        <a:effectLst/>
                        <a:latin typeface="Calibri"/>
                      </a:endParaRPr>
                    </a:p>
                  </a:txBody>
                  <a:tcPr marL="3175" marR="3175" marT="3175" marB="0" anchor="b"/>
                </a:tc>
              </a:tr>
              <a:tr h="252028">
                <a:tc>
                  <a:txBody>
                    <a:bodyPr/>
                    <a:lstStyle/>
                    <a:p>
                      <a:pPr algn="l" fontAlgn="b"/>
                      <a:r>
                        <a:rPr lang="it-IT" sz="1800" b="1" i="1" u="none" strike="noStrike" baseline="0" dirty="0" err="1" smtClean="0">
                          <a:solidFill>
                            <a:schemeClr val="dk1"/>
                          </a:solidFill>
                          <a:effectLst/>
                          <a:latin typeface="+mn-lt"/>
                        </a:rPr>
                        <a:t>distance</a:t>
                      </a:r>
                      <a:endParaRPr lang="it-IT" sz="1800" b="1" i="1" u="none" strike="noStrike" baseline="-25000" dirty="0">
                        <a:solidFill>
                          <a:srgbClr val="000000"/>
                        </a:solidFill>
                        <a:effectLst/>
                        <a:latin typeface="Calibri"/>
                      </a:endParaRPr>
                    </a:p>
                  </a:txBody>
                  <a:tcPr marL="3175" marR="3175" marT="3175" marB="0" anchor="b"/>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it-IT" sz="1800" b="1" kern="1200" dirty="0" smtClean="0">
                          <a:solidFill>
                            <a:schemeClr val="dk1"/>
                          </a:solidFill>
                          <a:latin typeface="+mn-lt"/>
                          <a:ea typeface="+mn-ea"/>
                          <a:cs typeface="+mn-cs"/>
                        </a:rPr>
                        <a:t>± </a:t>
                      </a:r>
                      <a:r>
                        <a:rPr lang="it-IT" sz="1800" b="1" u="none" strike="noStrike" dirty="0" smtClean="0">
                          <a:effectLst/>
                        </a:rPr>
                        <a:t>0.05</a:t>
                      </a:r>
                      <a:endParaRPr lang="it-IT" sz="1800" b="1" i="0" u="none" strike="noStrike" dirty="0">
                        <a:solidFill>
                          <a:srgbClr val="000000"/>
                        </a:solidFill>
                        <a:effectLst/>
                        <a:latin typeface="Calibri"/>
                      </a:endParaRPr>
                    </a:p>
                  </a:txBody>
                  <a:tcPr marL="3175" marR="3175" marT="3175" marB="0" anchor="b"/>
                </a:tc>
              </a:tr>
              <a:tr h="252028">
                <a:tc>
                  <a:txBody>
                    <a:bodyPr/>
                    <a:lstStyle/>
                    <a:p>
                      <a:pPr algn="l" fontAlgn="b"/>
                      <a:r>
                        <a:rPr lang="it-IT" sz="1800" b="1" i="1" u="none" strike="noStrike" baseline="0" dirty="0" smtClean="0">
                          <a:solidFill>
                            <a:schemeClr val="dk1"/>
                          </a:solidFill>
                          <a:effectLst/>
                          <a:latin typeface="+mn-lt"/>
                        </a:rPr>
                        <a:t>V-&gt;</a:t>
                      </a:r>
                      <a:r>
                        <a:rPr lang="it-IT" sz="1800" b="1" i="1" u="none" strike="noStrike" baseline="0" dirty="0" err="1" smtClean="0">
                          <a:solidFill>
                            <a:schemeClr val="dk1"/>
                          </a:solidFill>
                          <a:effectLst/>
                          <a:latin typeface="+mn-lt"/>
                        </a:rPr>
                        <a:t>bol</a:t>
                      </a:r>
                      <a:endParaRPr lang="it-IT" sz="1800" b="1" i="1" u="none" strike="noStrike" baseline="-25000" dirty="0">
                        <a:solidFill>
                          <a:srgbClr val="000000"/>
                        </a:solidFill>
                        <a:effectLst/>
                        <a:latin typeface="Calibri"/>
                      </a:endParaRPr>
                    </a:p>
                  </a:txBody>
                  <a:tcPr marL="3175" marR="3175" marT="3175" marB="0" anchor="b"/>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it-IT" sz="1800" b="1" kern="1200" dirty="0" smtClean="0">
                          <a:solidFill>
                            <a:schemeClr val="dk1"/>
                          </a:solidFill>
                          <a:latin typeface="+mn-lt"/>
                          <a:ea typeface="+mn-ea"/>
                          <a:cs typeface="+mn-cs"/>
                        </a:rPr>
                        <a:t>± </a:t>
                      </a:r>
                      <a:r>
                        <a:rPr lang="it-IT" sz="1800" b="1" u="none" strike="noStrike" dirty="0" smtClean="0">
                          <a:effectLst/>
                        </a:rPr>
                        <a:t>0.03</a:t>
                      </a:r>
                      <a:endParaRPr lang="it-IT" sz="1800" b="1" i="0" u="none" strike="noStrike" dirty="0">
                        <a:solidFill>
                          <a:srgbClr val="000000"/>
                        </a:solidFill>
                        <a:effectLst/>
                        <a:latin typeface="Calibri"/>
                      </a:endParaRPr>
                    </a:p>
                  </a:txBody>
                  <a:tcPr marL="3175" marR="3175" marT="3175" marB="0" anchor="b"/>
                </a:tc>
              </a:tr>
              <a:tr h="324036">
                <a:tc>
                  <a:txBody>
                    <a:bodyPr/>
                    <a:lstStyle/>
                    <a:p>
                      <a:pPr algn="l" fontAlgn="b"/>
                      <a:r>
                        <a:rPr lang="it-IT" sz="1800" b="1" u="none" strike="noStrike" dirty="0">
                          <a:effectLst/>
                        </a:rPr>
                        <a:t>Z</a:t>
                      </a:r>
                      <a:endParaRPr lang="it-IT" sz="1800" b="1" i="0" u="none" strike="noStrike" dirty="0">
                        <a:solidFill>
                          <a:srgbClr val="000000"/>
                        </a:solidFill>
                        <a:effectLst/>
                        <a:latin typeface="Calibri"/>
                      </a:endParaRPr>
                    </a:p>
                  </a:txBody>
                  <a:tcPr marL="3175" marR="3175" marT="3175" marB="0" anchor="b"/>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it-IT" sz="1800" b="1" kern="1200" dirty="0" smtClean="0">
                          <a:solidFill>
                            <a:schemeClr val="dk1"/>
                          </a:solidFill>
                          <a:latin typeface="+mn-lt"/>
                          <a:ea typeface="+mn-ea"/>
                          <a:cs typeface="+mn-cs"/>
                        </a:rPr>
                        <a:t>± </a:t>
                      </a:r>
                      <a:r>
                        <a:rPr lang="it-IT" sz="1800" b="1" u="none" strike="noStrike" dirty="0" smtClean="0">
                          <a:effectLst/>
                        </a:rPr>
                        <a:t>0.02</a:t>
                      </a:r>
                      <a:endParaRPr lang="it-IT" sz="1800" b="1" i="0" u="none" strike="noStrike" dirty="0">
                        <a:solidFill>
                          <a:srgbClr val="000000"/>
                        </a:solidFill>
                        <a:effectLst/>
                        <a:latin typeface="Calibri"/>
                      </a:endParaRPr>
                    </a:p>
                  </a:txBody>
                  <a:tcPr marL="3175" marR="3175" marT="3175" marB="0" anchor="b"/>
                </a:tc>
              </a:tr>
              <a:tr h="324036">
                <a:tc>
                  <a:txBody>
                    <a:bodyPr/>
                    <a:lstStyle/>
                    <a:p>
                      <a:pPr algn="l" fontAlgn="b"/>
                      <a:r>
                        <a:rPr lang="it-IT" sz="1800" b="1" u="none" strike="noStrike" dirty="0">
                          <a:effectLst/>
                        </a:rPr>
                        <a:t>Y</a:t>
                      </a:r>
                      <a:endParaRPr lang="it-IT" sz="1800" b="1" i="0" u="none" strike="noStrike" dirty="0">
                        <a:solidFill>
                          <a:srgbClr val="000000"/>
                        </a:solidFill>
                        <a:effectLst/>
                        <a:latin typeface="Calibri"/>
                      </a:endParaRPr>
                    </a:p>
                  </a:txBody>
                  <a:tcPr marL="3175" marR="3175" marT="3175" marB="0" anchor="b"/>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it-IT" sz="1800" b="1" kern="1200" dirty="0" smtClean="0">
                          <a:solidFill>
                            <a:schemeClr val="dk1"/>
                          </a:solidFill>
                          <a:latin typeface="+mn-lt"/>
                          <a:ea typeface="+mn-ea"/>
                          <a:cs typeface="+mn-cs"/>
                        </a:rPr>
                        <a:t>±</a:t>
                      </a:r>
                      <a:r>
                        <a:rPr lang="en-GB" sz="1800" b="1" kern="1200" baseline="0" dirty="0" smtClean="0">
                          <a:solidFill>
                            <a:schemeClr val="dk1"/>
                          </a:solidFill>
                          <a:latin typeface="+mn-lt"/>
                          <a:ea typeface="+mn-ea"/>
                          <a:cs typeface="+mn-cs"/>
                        </a:rPr>
                        <a:t> </a:t>
                      </a:r>
                      <a:r>
                        <a:rPr lang="it-IT" sz="1800" b="1" u="none" strike="noStrike" dirty="0" smtClean="0">
                          <a:effectLst/>
                        </a:rPr>
                        <a:t>0.006</a:t>
                      </a:r>
                      <a:endParaRPr lang="it-IT" sz="1800" b="1" i="0" u="none" strike="noStrike" dirty="0">
                        <a:solidFill>
                          <a:srgbClr val="000000"/>
                        </a:solidFill>
                        <a:effectLst/>
                        <a:latin typeface="Calibri"/>
                      </a:endParaRPr>
                    </a:p>
                  </a:txBody>
                  <a:tcPr marL="3175" marR="3175" marT="3175" marB="0" anchor="b"/>
                </a:tc>
              </a:tr>
            </a:tbl>
          </a:graphicData>
        </a:graphic>
      </p:graphicFrame>
      <p:graphicFrame>
        <p:nvGraphicFramePr>
          <p:cNvPr id="6" name="Oggetto 5"/>
          <p:cNvGraphicFramePr>
            <a:graphicFrameLocks noChangeAspect="1"/>
          </p:cNvGraphicFramePr>
          <p:nvPr>
            <p:extLst>
              <p:ext uri="{D42A27DB-BD31-4B8C-83A1-F6EECF244321}">
                <p14:modId xmlns:p14="http://schemas.microsoft.com/office/powerpoint/2010/main" val="3824578538"/>
              </p:ext>
            </p:extLst>
          </p:nvPr>
        </p:nvGraphicFramePr>
        <p:xfrm>
          <a:off x="3851920" y="4725144"/>
          <a:ext cx="4752528" cy="828600"/>
        </p:xfrm>
        <a:graphic>
          <a:graphicData uri="http://schemas.openxmlformats.org/presentationml/2006/ole">
            <mc:AlternateContent xmlns:mc="http://schemas.openxmlformats.org/markup-compatibility/2006">
              <mc:Choice xmlns:v="urn:schemas-microsoft-com:vml" Requires="v">
                <p:oleObj spid="_x0000_s4202" name="Equazione" r:id="rId4" imgW="2768400" imgH="482400" progId="Equation.3">
                  <p:embed/>
                </p:oleObj>
              </mc:Choice>
              <mc:Fallback>
                <p:oleObj name="Equazione" r:id="rId4" imgW="2768400" imgH="482400" progId="Equation.3">
                  <p:embed/>
                  <p:pic>
                    <p:nvPicPr>
                      <p:cNvPr id="0" name="Oggetto 8"/>
                      <p:cNvPicPr>
                        <a:picLocks noChangeAspect="1" noChangeArrowheads="1"/>
                      </p:cNvPicPr>
                      <p:nvPr/>
                    </p:nvPicPr>
                    <p:blipFill>
                      <a:blip r:embed="rId5"/>
                      <a:srcRect/>
                      <a:stretch>
                        <a:fillRect/>
                      </a:stretch>
                    </p:blipFill>
                    <p:spPr bwMode="auto">
                      <a:xfrm>
                        <a:off x="3851920" y="4725144"/>
                        <a:ext cx="4752528" cy="828600"/>
                      </a:xfrm>
                      <a:prstGeom prst="rect">
                        <a:avLst/>
                      </a:prstGeom>
                      <a:noFill/>
                      <a:ln>
                        <a:noFill/>
                      </a:ln>
                      <a:extLst/>
                    </p:spPr>
                  </p:pic>
                </p:oleObj>
              </mc:Fallback>
            </mc:AlternateContent>
          </a:graphicData>
        </a:graphic>
      </p:graphicFrame>
      <p:sp>
        <p:nvSpPr>
          <p:cNvPr id="7" name="Rettangolo 6"/>
          <p:cNvSpPr/>
          <p:nvPr/>
        </p:nvSpPr>
        <p:spPr>
          <a:xfrm>
            <a:off x="1187624" y="5847655"/>
            <a:ext cx="6624736" cy="461665"/>
          </a:xfrm>
          <a:prstGeom prst="rect">
            <a:avLst/>
          </a:prstGeom>
          <a:gradFill>
            <a:gsLst>
              <a:gs pos="0">
                <a:schemeClr val="accent1">
                  <a:tint val="66000"/>
                  <a:satMod val="160000"/>
                </a:schemeClr>
              </a:gs>
              <a:gs pos="8000">
                <a:schemeClr val="accent1">
                  <a:tint val="44500"/>
                  <a:satMod val="160000"/>
                </a:schemeClr>
              </a:gs>
              <a:gs pos="100000">
                <a:schemeClr val="accent1">
                  <a:tint val="23500"/>
                  <a:satMod val="160000"/>
                </a:schemeClr>
              </a:gs>
            </a:gsLst>
            <a:lin ang="5400000" scaled="0"/>
          </a:gradFill>
        </p:spPr>
        <p:txBody>
          <a:bodyPr wrap="square">
            <a:spAutoFit/>
          </a:bodyPr>
          <a:lstStyle/>
          <a:p>
            <a:r>
              <a:rPr lang="en-GB" sz="2400" b="1" i="1" dirty="0" smtClean="0">
                <a:solidFill>
                  <a:srgbClr val="FF0000"/>
                </a:solidFill>
              </a:rPr>
              <a:t>Best fit:    g13 = 0.54   ;    95% C.L.:  g13 &lt; 1.78 </a:t>
            </a:r>
            <a:endParaRPr lang="en-GB" sz="2400" b="1" i="1" dirty="0">
              <a:solidFill>
                <a:srgbClr val="FF0000"/>
              </a:solidFill>
            </a:endParaRPr>
          </a:p>
        </p:txBody>
      </p:sp>
      <p:sp>
        <p:nvSpPr>
          <p:cNvPr id="13" name="CasellaDiTesto 12"/>
          <p:cNvSpPr txBox="1"/>
          <p:nvPr/>
        </p:nvSpPr>
        <p:spPr>
          <a:xfrm>
            <a:off x="429816" y="2016656"/>
            <a:ext cx="1592295" cy="400110"/>
          </a:xfrm>
          <a:prstGeom prst="rect">
            <a:avLst/>
          </a:prstGeom>
          <a:noFill/>
        </p:spPr>
        <p:txBody>
          <a:bodyPr wrap="none" rtlCol="0">
            <a:spAutoFit/>
          </a:bodyPr>
          <a:lstStyle/>
          <a:p>
            <a:r>
              <a:rPr lang="en-GB" sz="2000" b="1" i="1" dirty="0" smtClean="0">
                <a:solidFill>
                  <a:srgbClr val="FF0000"/>
                </a:solidFill>
              </a:rPr>
              <a:t>Error budget:</a:t>
            </a:r>
            <a:endParaRPr lang="en-GB" sz="2000" b="1" i="1" dirty="0">
              <a:solidFill>
                <a:srgbClr val="FF0000"/>
              </a:solidFill>
            </a:endParaRPr>
          </a:p>
        </p:txBody>
      </p:sp>
      <p:sp>
        <p:nvSpPr>
          <p:cNvPr id="14" name="CasellaDiTesto 13"/>
          <p:cNvSpPr txBox="1"/>
          <p:nvPr/>
        </p:nvSpPr>
        <p:spPr>
          <a:xfrm>
            <a:off x="1259632" y="4901098"/>
            <a:ext cx="2267737" cy="400110"/>
          </a:xfrm>
          <a:prstGeom prst="rect">
            <a:avLst/>
          </a:prstGeom>
          <a:noFill/>
        </p:spPr>
        <p:txBody>
          <a:bodyPr wrap="none" rtlCol="0">
            <a:spAutoFit/>
          </a:bodyPr>
          <a:lstStyle/>
          <a:p>
            <a:r>
              <a:rPr lang="en-GB" sz="2000" b="1" i="1" dirty="0" smtClean="0">
                <a:solidFill>
                  <a:srgbClr val="FF0000"/>
                </a:solidFill>
              </a:rPr>
              <a:t>Likelihood function:</a:t>
            </a:r>
            <a:endParaRPr lang="en-GB" sz="2000" b="1" i="1" dirty="0">
              <a:solidFill>
                <a:srgbClr val="FF0000"/>
              </a:solidFill>
            </a:endParaRPr>
          </a:p>
        </p:txBody>
      </p:sp>
      <p:sp>
        <p:nvSpPr>
          <p:cNvPr id="15" name="CasellaDiTesto 14"/>
          <p:cNvSpPr txBox="1"/>
          <p:nvPr/>
        </p:nvSpPr>
        <p:spPr>
          <a:xfrm>
            <a:off x="4788024" y="3195124"/>
            <a:ext cx="627095" cy="400110"/>
          </a:xfrm>
          <a:prstGeom prst="rect">
            <a:avLst/>
          </a:prstGeom>
          <a:noFill/>
        </p:spPr>
        <p:txBody>
          <a:bodyPr wrap="none" rtlCol="0">
            <a:spAutoFit/>
          </a:bodyPr>
          <a:lstStyle/>
          <a:p>
            <a:r>
              <a:rPr lang="en-GB" sz="2000" dirty="0" smtClean="0"/>
              <a:t>95%</a:t>
            </a:r>
            <a:endParaRPr lang="en-GB" sz="2000" dirty="0"/>
          </a:p>
        </p:txBody>
      </p:sp>
    </p:spTree>
    <p:extLst>
      <p:ext uri="{BB962C8B-B14F-4D97-AF65-F5344CB8AC3E}">
        <p14:creationId xmlns:p14="http://schemas.microsoft.com/office/powerpoint/2010/main" val="840056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79512" y="1124744"/>
            <a:ext cx="8856984" cy="707886"/>
          </a:xfrm>
          <a:prstGeom prst="rect">
            <a:avLst/>
          </a:prstGeom>
          <a:noFill/>
        </p:spPr>
        <p:txBody>
          <a:bodyPr wrap="square" rtlCol="0">
            <a:spAutoFit/>
          </a:bodyPr>
          <a:lstStyle/>
          <a:p>
            <a:r>
              <a:rPr lang="en-US" sz="2000" dirty="0" smtClean="0"/>
              <a:t>The number of stars observed in a given portion of the CM diagram is proportional to the time spent by a star in this region, e.g.:</a:t>
            </a:r>
            <a:endParaRPr lang="en-US" sz="2000" dirty="0"/>
          </a:p>
        </p:txBody>
      </p:sp>
      <p:pic>
        <p:nvPicPr>
          <p:cNvPr id="4" name="Picture 2" descr="C:\Users\Oscar\Desktop\pub.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2492896"/>
            <a:ext cx="3531801" cy="4330568"/>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6"/>
          <p:cNvSpPr txBox="1"/>
          <p:nvPr/>
        </p:nvSpPr>
        <p:spPr>
          <a:xfrm>
            <a:off x="2350299" y="3948686"/>
            <a:ext cx="576064" cy="369332"/>
          </a:xfrm>
          <a:prstGeom prst="rect">
            <a:avLst/>
          </a:prstGeom>
          <a:noFill/>
        </p:spPr>
        <p:txBody>
          <a:bodyPr wrap="square" rtlCol="0">
            <a:spAutoFit/>
          </a:bodyPr>
          <a:lstStyle/>
          <a:p>
            <a:r>
              <a:rPr lang="en-GB" dirty="0" smtClean="0"/>
              <a:t>RGB</a:t>
            </a:r>
            <a:endParaRPr lang="en-GB" dirty="0"/>
          </a:p>
        </p:txBody>
      </p:sp>
      <p:sp>
        <p:nvSpPr>
          <p:cNvPr id="8" name="CasellaDiTesto 7"/>
          <p:cNvSpPr txBox="1"/>
          <p:nvPr/>
        </p:nvSpPr>
        <p:spPr>
          <a:xfrm>
            <a:off x="1113124" y="3356992"/>
            <a:ext cx="473615" cy="369332"/>
          </a:xfrm>
          <a:prstGeom prst="rect">
            <a:avLst/>
          </a:prstGeom>
          <a:noFill/>
        </p:spPr>
        <p:txBody>
          <a:bodyPr wrap="square" rtlCol="0">
            <a:spAutoFit/>
          </a:bodyPr>
          <a:lstStyle/>
          <a:p>
            <a:r>
              <a:rPr lang="en-GB" dirty="0"/>
              <a:t>H</a:t>
            </a:r>
            <a:r>
              <a:rPr lang="en-GB" dirty="0" smtClean="0"/>
              <a:t>B</a:t>
            </a:r>
            <a:endParaRPr lang="en-GB" dirty="0"/>
          </a:p>
        </p:txBody>
      </p:sp>
      <p:sp>
        <p:nvSpPr>
          <p:cNvPr id="9" name="Ovale 8"/>
          <p:cNvSpPr/>
          <p:nvPr/>
        </p:nvSpPr>
        <p:spPr>
          <a:xfrm rot="1814052">
            <a:off x="2313266" y="2415782"/>
            <a:ext cx="469389" cy="151373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Ovale 9"/>
          <p:cNvSpPr/>
          <p:nvPr/>
        </p:nvSpPr>
        <p:spPr>
          <a:xfrm rot="4089780">
            <a:off x="1042047" y="3097809"/>
            <a:ext cx="726228" cy="140998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15" name="Oggetto 14"/>
          <p:cNvGraphicFramePr>
            <a:graphicFrameLocks noChangeAspect="1"/>
          </p:cNvGraphicFramePr>
          <p:nvPr>
            <p:extLst>
              <p:ext uri="{D42A27DB-BD31-4B8C-83A1-F6EECF244321}">
                <p14:modId xmlns:p14="http://schemas.microsoft.com/office/powerpoint/2010/main" val="2909760964"/>
              </p:ext>
            </p:extLst>
          </p:nvPr>
        </p:nvGraphicFramePr>
        <p:xfrm>
          <a:off x="3851920" y="2238983"/>
          <a:ext cx="1327773" cy="901985"/>
        </p:xfrm>
        <a:graphic>
          <a:graphicData uri="http://schemas.openxmlformats.org/presentationml/2006/ole">
            <mc:AlternateContent xmlns:mc="http://schemas.openxmlformats.org/markup-compatibility/2006">
              <mc:Choice xmlns:v="urn:schemas-microsoft-com:vml" Requires="v">
                <p:oleObj spid="_x0000_s11344" name="Equazione" r:id="rId4" imgW="634680" imgH="431640" progId="Equation.3">
                  <p:embed/>
                </p:oleObj>
              </mc:Choice>
              <mc:Fallback>
                <p:oleObj name="Equazione" r:id="rId4" imgW="634680" imgH="431640" progId="Equation.3">
                  <p:embed/>
                  <p:pic>
                    <p:nvPicPr>
                      <p:cNvPr id="0" name=""/>
                      <p:cNvPicPr/>
                      <p:nvPr/>
                    </p:nvPicPr>
                    <p:blipFill>
                      <a:blip r:embed="rId5"/>
                      <a:stretch>
                        <a:fillRect/>
                      </a:stretch>
                    </p:blipFill>
                    <p:spPr>
                      <a:xfrm>
                        <a:off x="3851920" y="2238983"/>
                        <a:ext cx="1327773" cy="901985"/>
                      </a:xfrm>
                      <a:prstGeom prst="rect">
                        <a:avLst/>
                      </a:prstGeom>
                    </p:spPr>
                  </p:pic>
                </p:oleObj>
              </mc:Fallback>
            </mc:AlternateContent>
          </a:graphicData>
        </a:graphic>
      </p:graphicFrame>
      <p:graphicFrame>
        <p:nvGraphicFramePr>
          <p:cNvPr id="3" name="Oggetto 2"/>
          <p:cNvGraphicFramePr>
            <a:graphicFrameLocks noChangeAspect="1"/>
          </p:cNvGraphicFramePr>
          <p:nvPr>
            <p:extLst>
              <p:ext uri="{D42A27DB-BD31-4B8C-83A1-F6EECF244321}">
                <p14:modId xmlns:p14="http://schemas.microsoft.com/office/powerpoint/2010/main" val="4255469966"/>
              </p:ext>
            </p:extLst>
          </p:nvPr>
        </p:nvGraphicFramePr>
        <p:xfrm>
          <a:off x="5080570" y="1522108"/>
          <a:ext cx="3019822" cy="380356"/>
        </p:xfrm>
        <a:graphic>
          <a:graphicData uri="http://schemas.openxmlformats.org/presentationml/2006/ole">
            <mc:AlternateContent xmlns:mc="http://schemas.openxmlformats.org/markup-compatibility/2006">
              <mc:Choice xmlns:v="urn:schemas-microsoft-com:vml" Requires="v">
                <p:oleObj spid="_x0000_s11345" name="Equazione" r:id="rId6" imgW="1815840" imgH="228600" progId="Equation.3">
                  <p:embed/>
                </p:oleObj>
              </mc:Choice>
              <mc:Fallback>
                <p:oleObj name="Equazione" r:id="rId6" imgW="1815840" imgH="228600" progId="Equation.3">
                  <p:embed/>
                  <p:pic>
                    <p:nvPicPr>
                      <p:cNvPr id="0" name=""/>
                      <p:cNvPicPr>
                        <a:picLocks noChangeAspect="1" noChangeArrowheads="1"/>
                      </p:cNvPicPr>
                      <p:nvPr/>
                    </p:nvPicPr>
                    <p:blipFill>
                      <a:blip r:embed="rId7"/>
                      <a:srcRect/>
                      <a:stretch>
                        <a:fillRect/>
                      </a:stretch>
                    </p:blipFill>
                    <p:spPr bwMode="auto">
                      <a:xfrm>
                        <a:off x="5080570" y="1522108"/>
                        <a:ext cx="3019822" cy="380356"/>
                      </a:xfrm>
                      <a:prstGeom prst="rect">
                        <a:avLst/>
                      </a:prstGeom>
                      <a:noFill/>
                      <a:ln>
                        <a:noFill/>
                      </a:ln>
                    </p:spPr>
                  </p:pic>
                </p:oleObj>
              </mc:Fallback>
            </mc:AlternateContent>
          </a:graphicData>
        </a:graphic>
      </p:graphicFrame>
      <p:sp>
        <p:nvSpPr>
          <p:cNvPr id="14" name="CasellaDiTesto 13"/>
          <p:cNvSpPr txBox="1"/>
          <p:nvPr/>
        </p:nvSpPr>
        <p:spPr>
          <a:xfrm>
            <a:off x="1835696" y="2564904"/>
            <a:ext cx="689824" cy="369332"/>
          </a:xfrm>
          <a:prstGeom prst="rect">
            <a:avLst/>
          </a:prstGeom>
          <a:noFill/>
        </p:spPr>
        <p:txBody>
          <a:bodyPr wrap="square" rtlCol="0">
            <a:spAutoFit/>
          </a:bodyPr>
          <a:lstStyle/>
          <a:p>
            <a:r>
              <a:rPr lang="en-GB" dirty="0"/>
              <a:t>A</a:t>
            </a:r>
            <a:r>
              <a:rPr lang="en-GB" dirty="0" smtClean="0"/>
              <a:t>GB</a:t>
            </a:r>
            <a:endParaRPr lang="en-GB" dirty="0"/>
          </a:p>
        </p:txBody>
      </p:sp>
      <p:sp>
        <p:nvSpPr>
          <p:cNvPr id="17" name="CasellaDiTesto 16"/>
          <p:cNvSpPr txBox="1"/>
          <p:nvPr/>
        </p:nvSpPr>
        <p:spPr>
          <a:xfrm>
            <a:off x="971600" y="5435932"/>
            <a:ext cx="576064" cy="369332"/>
          </a:xfrm>
          <a:prstGeom prst="rect">
            <a:avLst/>
          </a:prstGeom>
          <a:noFill/>
        </p:spPr>
        <p:txBody>
          <a:bodyPr wrap="square" rtlCol="0">
            <a:spAutoFit/>
          </a:bodyPr>
          <a:lstStyle/>
          <a:p>
            <a:r>
              <a:rPr lang="en-GB" dirty="0" smtClean="0"/>
              <a:t>MS</a:t>
            </a:r>
            <a:endParaRPr lang="en-GB" dirty="0"/>
          </a:p>
        </p:txBody>
      </p:sp>
      <p:sp>
        <p:nvSpPr>
          <p:cNvPr id="19" name="CasellaDiTesto 18"/>
          <p:cNvSpPr txBox="1"/>
          <p:nvPr/>
        </p:nvSpPr>
        <p:spPr>
          <a:xfrm>
            <a:off x="5482986" y="2076478"/>
            <a:ext cx="3625518" cy="1200329"/>
          </a:xfrm>
          <a:prstGeom prst="rect">
            <a:avLst/>
          </a:prstGeom>
          <a:noFill/>
        </p:spPr>
        <p:txBody>
          <a:bodyPr wrap="square" rtlCol="0">
            <a:spAutoFit/>
          </a:bodyPr>
          <a:lstStyle/>
          <a:p>
            <a:pPr marL="285750" indent="-285750">
              <a:buFont typeface="Arial" panose="020B0604020202020204" pitchFamily="34" charset="0"/>
              <a:buChar char="•"/>
            </a:pPr>
            <a:r>
              <a:rPr lang="en-US" dirty="0" smtClean="0">
                <a:solidFill>
                  <a:srgbClr val="FF0000"/>
                </a:solidFill>
              </a:rPr>
              <a:t>R does </a:t>
            </a:r>
            <a:r>
              <a:rPr lang="en-US" b="1" dirty="0" smtClean="0">
                <a:solidFill>
                  <a:srgbClr val="FF0000"/>
                </a:solidFill>
              </a:rPr>
              <a:t>not depend on metallicity, distance, light absorption and age</a:t>
            </a:r>
            <a:r>
              <a:rPr lang="en-US" dirty="0">
                <a:solidFill>
                  <a:srgbClr val="FF0000"/>
                </a:solidFill>
              </a:rPr>
              <a:t>.</a:t>
            </a:r>
            <a:endParaRPr lang="en-US" dirty="0" smtClean="0"/>
          </a:p>
          <a:p>
            <a:pPr marL="285750" indent="-285750">
              <a:buFont typeface="Arial" panose="020B0604020202020204" pitchFamily="34" charset="0"/>
              <a:buChar char="•"/>
            </a:pPr>
            <a:r>
              <a:rPr lang="en-US" dirty="0" smtClean="0"/>
              <a:t>R </a:t>
            </a:r>
            <a:r>
              <a:rPr lang="en-US" b="1" dirty="0" smtClean="0">
                <a:solidFill>
                  <a:schemeClr val="accent2"/>
                </a:solidFill>
              </a:rPr>
              <a:t>depends on Y (!!)</a:t>
            </a:r>
            <a:endParaRPr lang="en-US" dirty="0"/>
          </a:p>
        </p:txBody>
      </p:sp>
      <p:sp>
        <p:nvSpPr>
          <p:cNvPr id="21" name="Parentesi graffa aperta 20"/>
          <p:cNvSpPr/>
          <p:nvPr/>
        </p:nvSpPr>
        <p:spPr>
          <a:xfrm>
            <a:off x="5364088" y="2165789"/>
            <a:ext cx="144016" cy="1008112"/>
          </a:xfrm>
          <a:prstGeom prst="leftBrace">
            <a:avLst/>
          </a:prstGeom>
          <a:ln w="22225"/>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graphicFrame>
        <p:nvGraphicFramePr>
          <p:cNvPr id="22" name="Grafico 21"/>
          <p:cNvGraphicFramePr>
            <a:graphicFrameLocks/>
          </p:cNvGraphicFramePr>
          <p:nvPr>
            <p:extLst>
              <p:ext uri="{D42A27DB-BD31-4B8C-83A1-F6EECF244321}">
                <p14:modId xmlns:p14="http://schemas.microsoft.com/office/powerpoint/2010/main" val="4150666508"/>
              </p:ext>
            </p:extLst>
          </p:nvPr>
        </p:nvGraphicFramePr>
        <p:xfrm>
          <a:off x="4049688" y="3852124"/>
          <a:ext cx="5094312" cy="2260684"/>
        </p:xfrm>
        <a:graphic>
          <a:graphicData uri="http://schemas.openxmlformats.org/drawingml/2006/chart">
            <c:chart xmlns:c="http://schemas.openxmlformats.org/drawingml/2006/chart" xmlns:r="http://schemas.openxmlformats.org/officeDocument/2006/relationships" r:id="rId8"/>
          </a:graphicData>
        </a:graphic>
      </p:graphicFrame>
      <p:sp>
        <p:nvSpPr>
          <p:cNvPr id="23" name="CasellaDiTesto 22"/>
          <p:cNvSpPr txBox="1"/>
          <p:nvPr/>
        </p:nvSpPr>
        <p:spPr>
          <a:xfrm>
            <a:off x="3754559" y="4653136"/>
            <a:ext cx="309700" cy="369332"/>
          </a:xfrm>
          <a:prstGeom prst="rect">
            <a:avLst/>
          </a:prstGeom>
          <a:noFill/>
        </p:spPr>
        <p:txBody>
          <a:bodyPr wrap="none" rtlCol="0">
            <a:spAutoFit/>
          </a:bodyPr>
          <a:lstStyle/>
          <a:p>
            <a:r>
              <a:rPr lang="it-IT" i="1" dirty="0" smtClean="0"/>
              <a:t>R</a:t>
            </a:r>
            <a:endParaRPr lang="it-IT" i="1" baseline="-25000" dirty="0"/>
          </a:p>
        </p:txBody>
      </p:sp>
      <p:sp>
        <p:nvSpPr>
          <p:cNvPr id="24" name="CasellaDiTesto 2"/>
          <p:cNvSpPr txBox="1"/>
          <p:nvPr/>
        </p:nvSpPr>
        <p:spPr>
          <a:xfrm>
            <a:off x="5220072" y="6218148"/>
            <a:ext cx="2952328" cy="52322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indent="0" defTabSz="914400" eaLnBrk="1" fontAlgn="auto" latinLnBrk="0" hangingPunct="1">
              <a:lnSpc>
                <a:spcPct val="100000"/>
              </a:lnSpc>
              <a:spcBef>
                <a:spcPts val="0"/>
              </a:spcBef>
              <a:spcAft>
                <a:spcPts val="0"/>
              </a:spcAft>
              <a:buClrTx/>
              <a:buSzTx/>
              <a:buFontTx/>
              <a:buNone/>
              <a:tabLst/>
              <a:defRPr/>
            </a:pPr>
            <a:r>
              <a:rPr lang="it-IT" sz="2800" b="1" i="1" dirty="0"/>
              <a:t>&lt;</a:t>
            </a:r>
            <a:r>
              <a:rPr lang="it-IT" sz="2800" b="1" i="1" dirty="0" smtClean="0"/>
              <a:t>R&gt; </a:t>
            </a:r>
            <a:r>
              <a:rPr lang="it-IT" sz="2800" b="1" i="1" dirty="0"/>
              <a:t>= 1.39</a:t>
            </a:r>
            <a:r>
              <a:rPr lang="it-IT" sz="2800" b="1" i="1" dirty="0" smtClean="0"/>
              <a:t>±0.03</a:t>
            </a:r>
            <a:r>
              <a:rPr lang="it-IT" sz="2800" b="1" i="1" baseline="0" dirty="0" smtClean="0"/>
              <a:t> </a:t>
            </a:r>
            <a:endParaRPr lang="it-IT" sz="2800" b="1" i="1" dirty="0" smtClean="0">
              <a:solidFill>
                <a:schemeClr val="tx1"/>
              </a:solidFill>
            </a:endParaRPr>
          </a:p>
        </p:txBody>
      </p:sp>
      <p:sp>
        <p:nvSpPr>
          <p:cNvPr id="25" name="CasellaDiTesto 24"/>
          <p:cNvSpPr txBox="1"/>
          <p:nvPr/>
        </p:nvSpPr>
        <p:spPr>
          <a:xfrm>
            <a:off x="4264513" y="3501008"/>
            <a:ext cx="3755195" cy="338554"/>
          </a:xfrm>
          <a:prstGeom prst="rect">
            <a:avLst/>
          </a:prstGeom>
          <a:noFill/>
        </p:spPr>
        <p:txBody>
          <a:bodyPr wrap="none" rtlCol="0">
            <a:spAutoFit/>
          </a:bodyPr>
          <a:lstStyle/>
          <a:p>
            <a:r>
              <a:rPr lang="en-US" sz="1600" dirty="0" smtClean="0"/>
              <a:t>39 GCs (from the </a:t>
            </a:r>
            <a:r>
              <a:rPr lang="en-US" sz="1600" dirty="0" err="1" smtClean="0"/>
              <a:t>Salaris</a:t>
            </a:r>
            <a:r>
              <a:rPr lang="en-US" sz="1600" dirty="0" smtClean="0"/>
              <a:t> et al 2004 catalog</a:t>
            </a:r>
            <a:r>
              <a:rPr lang="it-IT" sz="1600" dirty="0" smtClean="0"/>
              <a:t>)</a:t>
            </a:r>
            <a:endParaRPr lang="it-IT" sz="1600" dirty="0"/>
          </a:p>
        </p:txBody>
      </p:sp>
      <p:sp>
        <p:nvSpPr>
          <p:cNvPr id="26" name="Titolo 1"/>
          <p:cNvSpPr txBox="1">
            <a:spLocks/>
          </p:cNvSpPr>
          <p:nvPr/>
        </p:nvSpPr>
        <p:spPr>
          <a:xfrm>
            <a:off x="457200" y="116632"/>
            <a:ext cx="8229600" cy="86895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b="1" i="1" dirty="0" smtClean="0">
                <a:solidFill>
                  <a:srgbClr val="0070C0"/>
                </a:solidFill>
              </a:rPr>
              <a:t>R=N</a:t>
            </a:r>
            <a:r>
              <a:rPr lang="en-GB" b="1" i="1" baseline="-25000" dirty="0" smtClean="0">
                <a:solidFill>
                  <a:srgbClr val="0070C0"/>
                </a:solidFill>
              </a:rPr>
              <a:t>HB</a:t>
            </a:r>
            <a:r>
              <a:rPr lang="en-GB" b="1" i="1" dirty="0" smtClean="0">
                <a:solidFill>
                  <a:srgbClr val="0070C0"/>
                </a:solidFill>
              </a:rPr>
              <a:t>/N</a:t>
            </a:r>
            <a:r>
              <a:rPr lang="en-GB" b="1" i="1" baseline="-25000" dirty="0" smtClean="0">
                <a:solidFill>
                  <a:srgbClr val="0070C0"/>
                </a:solidFill>
              </a:rPr>
              <a:t>RGB</a:t>
            </a:r>
            <a:r>
              <a:rPr lang="en-GB" b="1" i="1" dirty="0" smtClean="0">
                <a:solidFill>
                  <a:srgbClr val="0070C0"/>
                </a:solidFill>
              </a:rPr>
              <a:t>  parameter</a:t>
            </a:r>
            <a:endParaRPr lang="en-GB" b="1" i="1" dirty="0">
              <a:solidFill>
                <a:srgbClr val="0070C0"/>
              </a:solidFill>
            </a:endParaRPr>
          </a:p>
        </p:txBody>
      </p:sp>
    </p:spTree>
    <p:extLst>
      <p:ext uri="{BB962C8B-B14F-4D97-AF65-F5344CB8AC3E}">
        <p14:creationId xmlns:p14="http://schemas.microsoft.com/office/powerpoint/2010/main" val="1705354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500"/>
                                        <p:tgtEl>
                                          <p:spTgt spid="1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fade">
                                      <p:cBhvr>
                                        <p:cTn id="20" dur="500"/>
                                        <p:tgtEl>
                                          <p:spTgt spid="21"/>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fade">
                                      <p:cBhvr>
                                        <p:cTn id="23" dur="500"/>
                                        <p:tgtEl>
                                          <p:spTgt spid="19"/>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fade">
                                      <p:cBhvr>
                                        <p:cTn id="28" dur="500"/>
                                        <p:tgtEl>
                                          <p:spTgt spid="25"/>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fade">
                                      <p:cBhvr>
                                        <p:cTn id="31" dur="500"/>
                                        <p:tgtEl>
                                          <p:spTgt spid="22"/>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4"/>
                                        </p:tgtEl>
                                        <p:attrNameLst>
                                          <p:attrName>style.visibility</p:attrName>
                                        </p:attrNameLst>
                                      </p:cBhvr>
                                      <p:to>
                                        <p:strVal val="visible"/>
                                      </p:to>
                                    </p:set>
                                    <p:animEffect transition="in" filter="fade">
                                      <p:cBhvr>
                                        <p:cTn id="34" dur="500"/>
                                        <p:tgtEl>
                                          <p:spTgt spid="24"/>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fade">
                                      <p:cBhvr>
                                        <p:cTn id="3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9" grpId="0"/>
      <p:bldP spid="21" grpId="0" animBg="1"/>
      <p:bldGraphic spid="22" grpId="0">
        <p:bldAsOne/>
      </p:bldGraphic>
      <p:bldP spid="23" grpId="0"/>
      <p:bldP spid="24" grpId="0"/>
      <p:bldP spid="2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txBox="1">
            <a:spLocks/>
          </p:cNvSpPr>
          <p:nvPr/>
        </p:nvSpPr>
        <p:spPr>
          <a:xfrm>
            <a:off x="457200" y="116632"/>
            <a:ext cx="8229600" cy="868958"/>
          </a:xfrm>
          <a:prstGeom prst="rect">
            <a:avLst/>
          </a:prstGeom>
        </p:spPr>
        <p:txBody>
          <a:bodyPr vert="horz" lIns="91440" tIns="45720" rIns="91440" bIns="45720" rtlCol="0" anchor="ctr">
            <a:normAutofit fontScale="7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b="1" i="1" dirty="0" err="1" smtClean="0">
                <a:solidFill>
                  <a:srgbClr val="0070C0"/>
                </a:solidFill>
              </a:rPr>
              <a:t>Primakoff</a:t>
            </a:r>
            <a:r>
              <a:rPr lang="en-GB" b="1" i="1" dirty="0" smtClean="0">
                <a:solidFill>
                  <a:srgbClr val="0070C0"/>
                </a:solidFill>
              </a:rPr>
              <a:t>-Bremsstrahlung-Compton, all together</a:t>
            </a:r>
            <a:endParaRPr lang="en-GB" b="1" i="1" dirty="0">
              <a:solidFill>
                <a:srgbClr val="0070C0"/>
              </a:solidFill>
            </a:endParaRPr>
          </a:p>
        </p:txBody>
      </p:sp>
      <p:grpSp>
        <p:nvGrpSpPr>
          <p:cNvPr id="10" name="Gruppo 9"/>
          <p:cNvGrpSpPr/>
          <p:nvPr/>
        </p:nvGrpSpPr>
        <p:grpSpPr>
          <a:xfrm>
            <a:off x="803581" y="1628800"/>
            <a:ext cx="5640627" cy="3744416"/>
            <a:chOff x="803581" y="908720"/>
            <a:chExt cx="5640627" cy="3744416"/>
          </a:xfrm>
        </p:grpSpPr>
        <p:pic>
          <p:nvPicPr>
            <p:cNvPr id="1229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3581" y="908720"/>
              <a:ext cx="5640627" cy="3744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CasellaDiTesto 6"/>
            <p:cNvSpPr txBox="1"/>
            <p:nvPr/>
          </p:nvSpPr>
          <p:spPr>
            <a:xfrm>
              <a:off x="5436096" y="4005064"/>
              <a:ext cx="490840" cy="338554"/>
            </a:xfrm>
            <a:prstGeom prst="rect">
              <a:avLst/>
            </a:prstGeom>
            <a:noFill/>
          </p:spPr>
          <p:txBody>
            <a:bodyPr wrap="none" rtlCol="0">
              <a:spAutoFit/>
            </a:bodyPr>
            <a:lstStyle/>
            <a:p>
              <a:r>
                <a:rPr lang="en-GB" sz="1600" b="1" dirty="0" smtClean="0"/>
                <a:t>g13</a:t>
              </a:r>
              <a:endParaRPr lang="en-GB" sz="1600" b="1" dirty="0"/>
            </a:p>
          </p:txBody>
        </p:sp>
        <p:sp>
          <p:nvSpPr>
            <p:cNvPr id="9" name="CasellaDiTesto 8"/>
            <p:cNvSpPr txBox="1"/>
            <p:nvPr/>
          </p:nvSpPr>
          <p:spPr>
            <a:xfrm>
              <a:off x="2339752" y="3941015"/>
              <a:ext cx="490840" cy="338554"/>
            </a:xfrm>
            <a:prstGeom prst="rect">
              <a:avLst/>
            </a:prstGeom>
            <a:noFill/>
          </p:spPr>
          <p:txBody>
            <a:bodyPr wrap="none" rtlCol="0">
              <a:spAutoFit/>
            </a:bodyPr>
            <a:lstStyle/>
            <a:p>
              <a:r>
                <a:rPr lang="en-GB" sz="1600" b="1" dirty="0" smtClean="0"/>
                <a:t>g10</a:t>
              </a:r>
              <a:endParaRPr lang="en-GB" sz="1600" b="1" dirty="0"/>
            </a:p>
          </p:txBody>
        </p:sp>
      </p:grpSp>
      <p:sp>
        <p:nvSpPr>
          <p:cNvPr id="11" name="Freccia in su 10"/>
          <p:cNvSpPr/>
          <p:nvPr/>
        </p:nvSpPr>
        <p:spPr>
          <a:xfrm>
            <a:off x="7740352" y="2996952"/>
            <a:ext cx="144016" cy="432048"/>
          </a:xfrm>
          <a:prstGeom prst="up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Freccia in su 12"/>
          <p:cNvSpPr/>
          <p:nvPr/>
        </p:nvSpPr>
        <p:spPr>
          <a:xfrm rot="10800000">
            <a:off x="7740352" y="3933056"/>
            <a:ext cx="144016" cy="432048"/>
          </a:xfrm>
          <a:prstGeom prst="up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CasellaDiTesto 11"/>
          <p:cNvSpPr txBox="1"/>
          <p:nvPr/>
        </p:nvSpPr>
        <p:spPr>
          <a:xfrm>
            <a:off x="5580112" y="5445224"/>
            <a:ext cx="2605265" cy="954107"/>
          </a:xfrm>
          <a:prstGeom prst="rect">
            <a:avLst/>
          </a:prstGeom>
          <a:noFill/>
        </p:spPr>
        <p:txBody>
          <a:bodyPr wrap="none" rtlCol="0">
            <a:spAutoFit/>
          </a:bodyPr>
          <a:lstStyle/>
          <a:p>
            <a:endParaRPr lang="en-GB" dirty="0" smtClean="0"/>
          </a:p>
          <a:p>
            <a:r>
              <a:rPr lang="en-GB" dirty="0"/>
              <a:t>Y=0.2551±0.0022</a:t>
            </a:r>
          </a:p>
          <a:p>
            <a:r>
              <a:rPr lang="en-GB" dirty="0" err="1" smtClean="0"/>
              <a:t>Izotov</a:t>
            </a:r>
            <a:r>
              <a:rPr lang="en-GB" dirty="0" smtClean="0"/>
              <a:t> et al.  2014 MNRAS</a:t>
            </a:r>
            <a:endParaRPr lang="en-GB" dirty="0"/>
          </a:p>
        </p:txBody>
      </p:sp>
      <p:graphicFrame>
        <p:nvGraphicFramePr>
          <p:cNvPr id="14" name="Oggetto 13"/>
          <p:cNvGraphicFramePr>
            <a:graphicFrameLocks noChangeAspect="1"/>
          </p:cNvGraphicFramePr>
          <p:nvPr>
            <p:extLst>
              <p:ext uri="{D42A27DB-BD31-4B8C-83A1-F6EECF244321}">
                <p14:modId xmlns:p14="http://schemas.microsoft.com/office/powerpoint/2010/main" val="3184112347"/>
              </p:ext>
            </p:extLst>
          </p:nvPr>
        </p:nvGraphicFramePr>
        <p:xfrm>
          <a:off x="1554163" y="1171575"/>
          <a:ext cx="5392737" cy="457200"/>
        </p:xfrm>
        <a:graphic>
          <a:graphicData uri="http://schemas.openxmlformats.org/presentationml/2006/ole">
            <mc:AlternateContent xmlns:mc="http://schemas.openxmlformats.org/markup-compatibility/2006">
              <mc:Choice xmlns:v="urn:schemas-microsoft-com:vml" Requires="v">
                <p:oleObj spid="_x0000_s12302" name="Equazione" r:id="rId4" imgW="2844720" imgH="241200" progId="Equation.3">
                  <p:embed/>
                </p:oleObj>
              </mc:Choice>
              <mc:Fallback>
                <p:oleObj name="Equazione" r:id="rId4" imgW="2844720" imgH="241200" progId="Equation.3">
                  <p:embed/>
                  <p:pic>
                    <p:nvPicPr>
                      <p:cNvPr id="0" name=""/>
                      <p:cNvPicPr/>
                      <p:nvPr/>
                    </p:nvPicPr>
                    <p:blipFill>
                      <a:blip r:embed="rId5"/>
                      <a:stretch>
                        <a:fillRect/>
                      </a:stretch>
                    </p:blipFill>
                    <p:spPr>
                      <a:xfrm>
                        <a:off x="1554163" y="1171575"/>
                        <a:ext cx="5392737" cy="457200"/>
                      </a:xfrm>
                      <a:prstGeom prst="rect">
                        <a:avLst/>
                      </a:prstGeom>
                    </p:spPr>
                  </p:pic>
                </p:oleObj>
              </mc:Fallback>
            </mc:AlternateContent>
          </a:graphicData>
        </a:graphic>
      </p:graphicFrame>
      <p:sp>
        <p:nvSpPr>
          <p:cNvPr id="2" name="CasellaDiTesto 1"/>
          <p:cNvSpPr txBox="1"/>
          <p:nvPr/>
        </p:nvSpPr>
        <p:spPr>
          <a:xfrm>
            <a:off x="6948264" y="3501008"/>
            <a:ext cx="2058640" cy="369332"/>
          </a:xfrm>
          <a:prstGeom prst="rect">
            <a:avLst/>
          </a:prstGeom>
          <a:noFill/>
        </p:spPr>
        <p:txBody>
          <a:bodyPr wrap="none" rtlCol="0">
            <a:spAutoFit/>
          </a:bodyPr>
          <a:lstStyle/>
          <a:p>
            <a:r>
              <a:rPr lang="en-GB" dirty="0" smtClean="0"/>
              <a:t>He mass fraction (Y)</a:t>
            </a:r>
            <a:endParaRPr lang="en-GB" dirty="0"/>
          </a:p>
        </p:txBody>
      </p:sp>
    </p:spTree>
    <p:extLst>
      <p:ext uri="{BB962C8B-B14F-4D97-AF65-F5344CB8AC3E}">
        <p14:creationId xmlns:p14="http://schemas.microsoft.com/office/powerpoint/2010/main" val="4016585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rotWithShape="1">
          <a:blip r:embed="rId3">
            <a:extLst>
              <a:ext uri="{28A0092B-C50C-407E-A947-70E740481C1C}">
                <a14:useLocalDpi xmlns:a14="http://schemas.microsoft.com/office/drawing/2010/main" val="0"/>
              </a:ext>
            </a:extLst>
          </a:blip>
          <a:srcRect t="2985" b="12407"/>
          <a:stretch/>
        </p:blipFill>
        <p:spPr bwMode="auto">
          <a:xfrm>
            <a:off x="3792902" y="1321090"/>
            <a:ext cx="4788024" cy="19638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asellaDiTesto 4"/>
          <p:cNvSpPr txBox="1"/>
          <p:nvPr/>
        </p:nvSpPr>
        <p:spPr>
          <a:xfrm>
            <a:off x="251520" y="188640"/>
            <a:ext cx="4883554" cy="584775"/>
          </a:xfrm>
          <a:prstGeom prst="rect">
            <a:avLst/>
          </a:prstGeom>
          <a:noFill/>
        </p:spPr>
        <p:txBody>
          <a:bodyPr wrap="square" rtlCol="0">
            <a:spAutoFit/>
          </a:bodyPr>
          <a:lstStyle/>
          <a:p>
            <a:r>
              <a:rPr lang="en-GB" sz="3200" u="sng" dirty="0" smtClean="0">
                <a:solidFill>
                  <a:srgbClr val="FF0000"/>
                </a:solidFill>
              </a:rPr>
              <a:t>Likelihood function:</a:t>
            </a:r>
            <a:endParaRPr lang="en-GB" sz="3200" u="sng" dirty="0">
              <a:solidFill>
                <a:srgbClr val="FF0000"/>
              </a:solidFill>
            </a:endParaRPr>
          </a:p>
        </p:txBody>
      </p:sp>
      <p:pic>
        <p:nvPicPr>
          <p:cNvPr id="1027" name="Picture 3"/>
          <p:cNvPicPr>
            <a:picLocks noChangeAspect="1" noChangeArrowheads="1"/>
          </p:cNvPicPr>
          <p:nvPr/>
        </p:nvPicPr>
        <p:blipFill rotWithShape="1">
          <a:blip r:embed="rId4">
            <a:extLst>
              <a:ext uri="{28A0092B-C50C-407E-A947-70E740481C1C}">
                <a14:useLocalDpi xmlns:a14="http://schemas.microsoft.com/office/drawing/2010/main" val="0"/>
              </a:ext>
            </a:extLst>
          </a:blip>
          <a:srcRect t="13681" r="51549" b="13054"/>
          <a:stretch/>
        </p:blipFill>
        <p:spPr bwMode="auto">
          <a:xfrm>
            <a:off x="564549" y="3363628"/>
            <a:ext cx="2208233" cy="2657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rotWithShape="1">
          <a:blip r:embed="rId5">
            <a:extLst>
              <a:ext uri="{28A0092B-C50C-407E-A947-70E740481C1C}">
                <a14:useLocalDpi xmlns:a14="http://schemas.microsoft.com/office/drawing/2010/main" val="0"/>
              </a:ext>
            </a:extLst>
          </a:blip>
          <a:srcRect t="6677" r="5537" b="19515"/>
          <a:stretch/>
        </p:blipFill>
        <p:spPr bwMode="auto">
          <a:xfrm>
            <a:off x="2806132" y="3212976"/>
            <a:ext cx="6302372" cy="3456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CasellaDiTesto 5"/>
          <p:cNvSpPr txBox="1"/>
          <p:nvPr/>
        </p:nvSpPr>
        <p:spPr>
          <a:xfrm>
            <a:off x="1776678" y="3604954"/>
            <a:ext cx="564578" cy="400110"/>
          </a:xfrm>
          <a:prstGeom prst="rect">
            <a:avLst/>
          </a:prstGeom>
          <a:noFill/>
        </p:spPr>
        <p:txBody>
          <a:bodyPr wrap="none" rtlCol="0">
            <a:spAutoFit/>
          </a:bodyPr>
          <a:lstStyle/>
          <a:p>
            <a:r>
              <a:rPr lang="en-GB" sz="2000" dirty="0" smtClean="0"/>
              <a:t>g10</a:t>
            </a:r>
            <a:endParaRPr lang="en-GB" sz="2000" dirty="0"/>
          </a:p>
        </p:txBody>
      </p:sp>
      <p:sp>
        <p:nvSpPr>
          <p:cNvPr id="17" name="CasellaDiTesto 16"/>
          <p:cNvSpPr txBox="1"/>
          <p:nvPr/>
        </p:nvSpPr>
        <p:spPr>
          <a:xfrm>
            <a:off x="7188764" y="1516722"/>
            <a:ext cx="564578" cy="400110"/>
          </a:xfrm>
          <a:prstGeom prst="rect">
            <a:avLst/>
          </a:prstGeom>
          <a:noFill/>
        </p:spPr>
        <p:txBody>
          <a:bodyPr wrap="none" rtlCol="0">
            <a:spAutoFit/>
          </a:bodyPr>
          <a:lstStyle/>
          <a:p>
            <a:r>
              <a:rPr lang="en-GB" sz="2000" dirty="0" smtClean="0"/>
              <a:t>g13</a:t>
            </a:r>
            <a:endParaRPr lang="en-GB" sz="2000" dirty="0"/>
          </a:p>
        </p:txBody>
      </p:sp>
      <p:graphicFrame>
        <p:nvGraphicFramePr>
          <p:cNvPr id="9" name="Oggetto 8"/>
          <p:cNvGraphicFramePr>
            <a:graphicFrameLocks noChangeAspect="1"/>
          </p:cNvGraphicFramePr>
          <p:nvPr>
            <p:extLst>
              <p:ext uri="{D42A27DB-BD31-4B8C-83A1-F6EECF244321}">
                <p14:modId xmlns:p14="http://schemas.microsoft.com/office/powerpoint/2010/main" val="3237226691"/>
              </p:ext>
            </p:extLst>
          </p:nvPr>
        </p:nvGraphicFramePr>
        <p:xfrm>
          <a:off x="4211960" y="116632"/>
          <a:ext cx="4052516" cy="880029"/>
        </p:xfrm>
        <a:graphic>
          <a:graphicData uri="http://schemas.openxmlformats.org/presentationml/2006/ole">
            <mc:AlternateContent xmlns:mc="http://schemas.openxmlformats.org/markup-compatibility/2006">
              <mc:Choice xmlns:v="urn:schemas-microsoft-com:vml" Requires="v">
                <p:oleObj spid="_x0000_s1138" name="Equazione" r:id="rId6" imgW="2222280" imgH="482400" progId="Equation.3">
                  <p:embed/>
                </p:oleObj>
              </mc:Choice>
              <mc:Fallback>
                <p:oleObj name="Equazione" r:id="rId6" imgW="2222280" imgH="482400" progId="Equation.3">
                  <p:embed/>
                  <p:pic>
                    <p:nvPicPr>
                      <p:cNvPr id="0" name=""/>
                      <p:cNvPicPr/>
                      <p:nvPr/>
                    </p:nvPicPr>
                    <p:blipFill>
                      <a:blip r:embed="rId7"/>
                      <a:stretch>
                        <a:fillRect/>
                      </a:stretch>
                    </p:blipFill>
                    <p:spPr>
                      <a:xfrm>
                        <a:off x="4211960" y="116632"/>
                        <a:ext cx="4052516" cy="880029"/>
                      </a:xfrm>
                      <a:prstGeom prst="rect">
                        <a:avLst/>
                      </a:prstGeom>
                    </p:spPr>
                  </p:pic>
                </p:oleObj>
              </mc:Fallback>
            </mc:AlternateContent>
          </a:graphicData>
        </a:graphic>
      </p:graphicFrame>
      <p:graphicFrame>
        <p:nvGraphicFramePr>
          <p:cNvPr id="12" name="Tabella 11"/>
          <p:cNvGraphicFramePr>
            <a:graphicFrameLocks noGrp="1"/>
          </p:cNvGraphicFramePr>
          <p:nvPr>
            <p:extLst>
              <p:ext uri="{D42A27DB-BD31-4B8C-83A1-F6EECF244321}">
                <p14:modId xmlns:p14="http://schemas.microsoft.com/office/powerpoint/2010/main" val="1921847394"/>
              </p:ext>
            </p:extLst>
          </p:nvPr>
        </p:nvGraphicFramePr>
        <p:xfrm>
          <a:off x="755576" y="1305382"/>
          <a:ext cx="1800200" cy="1280944"/>
        </p:xfrm>
        <a:graphic>
          <a:graphicData uri="http://schemas.openxmlformats.org/drawingml/2006/table">
            <a:tbl>
              <a:tblPr firstRow="1" bandRow="1">
                <a:tableStyleId>{3B4B98B0-60AC-42C2-AFA5-B58CD77FA1E5}</a:tableStyleId>
              </a:tblPr>
              <a:tblGrid>
                <a:gridCol w="720080"/>
                <a:gridCol w="1080120"/>
              </a:tblGrid>
              <a:tr h="454928">
                <a:tc>
                  <a:txBody>
                    <a:bodyPr/>
                    <a:lstStyle/>
                    <a:p>
                      <a:r>
                        <a:rPr lang="en-GB" sz="2000" b="1" baseline="0" dirty="0" smtClean="0">
                          <a:latin typeface="+mj-lt"/>
                        </a:rPr>
                        <a:t>R</a:t>
                      </a:r>
                      <a:r>
                        <a:rPr lang="en-GB" sz="2000" b="1" baseline="-25000" dirty="0" smtClean="0"/>
                        <a:t>ex</a:t>
                      </a:r>
                      <a:endParaRPr lang="en-GB" sz="2000" b="1" baseline="0" dirty="0"/>
                    </a:p>
                  </a:txBody>
                  <a:tcPr/>
                </a:tc>
                <a:tc>
                  <a:txBody>
                    <a:bodyPr/>
                    <a:lstStyle/>
                    <a:p>
                      <a:pPr algn="ctr"/>
                      <a:r>
                        <a:rPr lang="en-GB" sz="2000" dirty="0" smtClean="0"/>
                        <a:t>±0.03</a:t>
                      </a:r>
                      <a:endParaRPr lang="en-GB" sz="2000" dirty="0"/>
                    </a:p>
                  </a:txBody>
                  <a:tcPr/>
                </a:tc>
              </a:tr>
              <a:tr h="4297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1" baseline="0" dirty="0" smtClean="0"/>
                        <a:t>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smtClean="0">
                          <a:ln>
                            <a:noFill/>
                          </a:ln>
                          <a:solidFill>
                            <a:prstClr val="black"/>
                          </a:solidFill>
                          <a:effectLst/>
                          <a:uLnTx/>
                          <a:uFillTx/>
                          <a:latin typeface="+mn-lt"/>
                          <a:ea typeface="+mn-ea"/>
                          <a:cs typeface="+mn-cs"/>
                        </a:rPr>
                        <a:t>±0.015</a:t>
                      </a:r>
                    </a:p>
                  </a:txBody>
                  <a:tcPr/>
                </a:tc>
              </a:tr>
              <a:tr h="3326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1" baseline="0" dirty="0" smtClean="0"/>
                        <a:t>R</a:t>
                      </a:r>
                      <a:r>
                        <a:rPr lang="en-GB" sz="2000" b="1" baseline="-25000" dirty="0" smtClean="0"/>
                        <a:t>th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smtClean="0">
                          <a:ln>
                            <a:noFill/>
                          </a:ln>
                          <a:solidFill>
                            <a:prstClr val="black"/>
                          </a:solidFill>
                          <a:effectLst/>
                          <a:uLnTx/>
                          <a:uFillTx/>
                          <a:latin typeface="+mn-lt"/>
                          <a:ea typeface="+mn-ea"/>
                          <a:cs typeface="+mn-cs"/>
                        </a:rPr>
                        <a:t>±0.04</a:t>
                      </a:r>
                    </a:p>
                  </a:txBody>
                  <a:tcPr/>
                </a:tc>
              </a:tr>
            </a:tbl>
          </a:graphicData>
        </a:graphic>
      </p:graphicFrame>
      <p:sp>
        <p:nvSpPr>
          <p:cNvPr id="10" name="CasellaDiTesto 9"/>
          <p:cNvSpPr txBox="1"/>
          <p:nvPr/>
        </p:nvSpPr>
        <p:spPr>
          <a:xfrm>
            <a:off x="832111" y="908720"/>
            <a:ext cx="1592295" cy="400110"/>
          </a:xfrm>
          <a:prstGeom prst="rect">
            <a:avLst/>
          </a:prstGeom>
          <a:noFill/>
        </p:spPr>
        <p:txBody>
          <a:bodyPr wrap="none" rtlCol="0">
            <a:spAutoFit/>
          </a:bodyPr>
          <a:lstStyle/>
          <a:p>
            <a:r>
              <a:rPr lang="en-GB" sz="2000" b="1" i="1" dirty="0" smtClean="0">
                <a:solidFill>
                  <a:srgbClr val="FF0000"/>
                </a:solidFill>
              </a:rPr>
              <a:t>Error budget:</a:t>
            </a:r>
            <a:endParaRPr lang="en-GB" sz="2000" b="1" i="1" dirty="0">
              <a:solidFill>
                <a:srgbClr val="FF0000"/>
              </a:solidFill>
            </a:endParaRPr>
          </a:p>
        </p:txBody>
      </p:sp>
    </p:spTree>
    <p:extLst>
      <p:ext uri="{BB962C8B-B14F-4D97-AF65-F5344CB8AC3E}">
        <p14:creationId xmlns:p14="http://schemas.microsoft.com/office/powerpoint/2010/main" val="1659509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animEffect transition="in" filter="fade">
                                      <p:cBhvr>
                                        <p:cTn id="7" dur="500"/>
                                        <p:tgtEl>
                                          <p:spTgt spid="1028"/>
                                        </p:tgtEl>
                                      </p:cBhvr>
                                    </p:animEffect>
                                  </p:childTnLst>
                                </p:cTn>
                              </p:par>
                              <p:par>
                                <p:cTn id="8" presetID="10" presetClass="entr" presetSubtype="0" fill="hold" nodeType="withEffect">
                                  <p:stCondLst>
                                    <p:cond delay="0"/>
                                  </p:stCondLst>
                                  <p:childTnLst>
                                    <p:set>
                                      <p:cBhvr>
                                        <p:cTn id="9" dur="1" fill="hold">
                                          <p:stCondLst>
                                            <p:cond delay="0"/>
                                          </p:stCondLst>
                                        </p:cTn>
                                        <p:tgtEl>
                                          <p:spTgt spid="1027"/>
                                        </p:tgtEl>
                                        <p:attrNameLst>
                                          <p:attrName>style.visibility</p:attrName>
                                        </p:attrNameLst>
                                      </p:cBhvr>
                                      <p:to>
                                        <p:strVal val="visible"/>
                                      </p:to>
                                    </p:set>
                                    <p:animEffect transition="in" filter="fade">
                                      <p:cBhvr>
                                        <p:cTn id="10" dur="500"/>
                                        <p:tgtEl>
                                          <p:spTgt spid="1027"/>
                                        </p:tgtEl>
                                      </p:cBhvr>
                                    </p:animEffect>
                                  </p:childTnLst>
                                </p:cTn>
                              </p:par>
                              <p:par>
                                <p:cTn id="11" presetID="10" presetClass="entr" presetSubtype="0" fill="hold" nodeType="withEffect">
                                  <p:stCondLst>
                                    <p:cond delay="0"/>
                                  </p:stCondLst>
                                  <p:childTnLst>
                                    <p:set>
                                      <p:cBhvr>
                                        <p:cTn id="12" dur="1" fill="hold">
                                          <p:stCondLst>
                                            <p:cond delay="0"/>
                                          </p:stCondLst>
                                        </p:cTn>
                                        <p:tgtEl>
                                          <p:spTgt spid="1026"/>
                                        </p:tgtEl>
                                        <p:attrNameLst>
                                          <p:attrName>style.visibility</p:attrName>
                                        </p:attrNameLst>
                                      </p:cBhvr>
                                      <p:to>
                                        <p:strVal val="visible"/>
                                      </p:to>
                                    </p:set>
                                    <p:animEffect transition="in" filter="fade">
                                      <p:cBhvr>
                                        <p:cTn id="13" dur="500"/>
                                        <p:tgtEl>
                                          <p:spTgt spid="102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fade">
                                      <p:cBhvr>
                                        <p:cTn id="19"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332656"/>
            <a:ext cx="7506680" cy="5040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asellaDiTesto 4"/>
          <p:cNvSpPr txBox="1"/>
          <p:nvPr/>
        </p:nvSpPr>
        <p:spPr>
          <a:xfrm>
            <a:off x="3203848" y="3789040"/>
            <a:ext cx="627095" cy="400110"/>
          </a:xfrm>
          <a:prstGeom prst="rect">
            <a:avLst/>
          </a:prstGeom>
          <a:noFill/>
        </p:spPr>
        <p:txBody>
          <a:bodyPr wrap="none" rtlCol="0">
            <a:spAutoFit/>
          </a:bodyPr>
          <a:lstStyle/>
          <a:p>
            <a:r>
              <a:rPr lang="en-GB" sz="2000" b="1" cap="small" dirty="0" smtClean="0"/>
              <a:t>75%</a:t>
            </a:r>
            <a:endParaRPr lang="en-GB" sz="2000" b="1" cap="small" dirty="0"/>
          </a:p>
        </p:txBody>
      </p:sp>
      <p:sp>
        <p:nvSpPr>
          <p:cNvPr id="6" name="CasellaDiTesto 5"/>
          <p:cNvSpPr txBox="1"/>
          <p:nvPr/>
        </p:nvSpPr>
        <p:spPr>
          <a:xfrm>
            <a:off x="6321169" y="3861048"/>
            <a:ext cx="627095" cy="400110"/>
          </a:xfrm>
          <a:prstGeom prst="rect">
            <a:avLst/>
          </a:prstGeom>
          <a:noFill/>
        </p:spPr>
        <p:txBody>
          <a:bodyPr wrap="none" rtlCol="0">
            <a:spAutoFit/>
          </a:bodyPr>
          <a:lstStyle/>
          <a:p>
            <a:r>
              <a:rPr lang="en-GB" sz="2000" dirty="0">
                <a:solidFill>
                  <a:schemeClr val="bg2"/>
                </a:solidFill>
              </a:rPr>
              <a:t>9</a:t>
            </a:r>
            <a:r>
              <a:rPr lang="en-GB" sz="2000" dirty="0" smtClean="0">
                <a:solidFill>
                  <a:schemeClr val="bg2"/>
                </a:solidFill>
              </a:rPr>
              <a:t>5%</a:t>
            </a:r>
            <a:endParaRPr lang="en-GB" sz="2000" dirty="0">
              <a:solidFill>
                <a:schemeClr val="bg2"/>
              </a:solidFill>
            </a:endParaRPr>
          </a:p>
        </p:txBody>
      </p:sp>
      <p:sp>
        <p:nvSpPr>
          <p:cNvPr id="7" name="CasellaDiTesto 6"/>
          <p:cNvSpPr txBox="1"/>
          <p:nvPr/>
        </p:nvSpPr>
        <p:spPr>
          <a:xfrm>
            <a:off x="4546772" y="980728"/>
            <a:ext cx="2329484" cy="707886"/>
          </a:xfrm>
          <a:prstGeom prst="rect">
            <a:avLst/>
          </a:prstGeom>
          <a:noFill/>
        </p:spPr>
        <p:txBody>
          <a:bodyPr wrap="none" rtlCol="0">
            <a:spAutoFit/>
          </a:bodyPr>
          <a:lstStyle/>
          <a:p>
            <a:r>
              <a:rPr lang="en-GB" sz="2000" b="1" dirty="0" smtClean="0"/>
              <a:t>g10 &lt; 0.46  95% C.L.</a:t>
            </a:r>
          </a:p>
          <a:p>
            <a:r>
              <a:rPr lang="en-GB" sz="2000" b="1" dirty="0" smtClean="0"/>
              <a:t>g13 &lt; 2.61   95% C.L.</a:t>
            </a:r>
            <a:endParaRPr lang="en-GB" sz="2000" b="1" dirty="0"/>
          </a:p>
        </p:txBody>
      </p:sp>
    </p:spTree>
    <p:extLst>
      <p:ext uri="{BB962C8B-B14F-4D97-AF65-F5344CB8AC3E}">
        <p14:creationId xmlns:p14="http://schemas.microsoft.com/office/powerpoint/2010/main" val="26981812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smtClean="0"/>
              <a:t>Summary:</a:t>
            </a:r>
            <a:endParaRPr lang="en-GB" dirty="0"/>
          </a:p>
        </p:txBody>
      </p:sp>
      <p:sp>
        <p:nvSpPr>
          <p:cNvPr id="3" name="Segnaposto contenuto 2"/>
          <p:cNvSpPr>
            <a:spLocks noGrp="1"/>
          </p:cNvSpPr>
          <p:nvPr>
            <p:ph idx="1"/>
          </p:nvPr>
        </p:nvSpPr>
        <p:spPr>
          <a:xfrm>
            <a:off x="457200" y="1268760"/>
            <a:ext cx="8229600" cy="4525963"/>
          </a:xfrm>
        </p:spPr>
        <p:txBody>
          <a:bodyPr>
            <a:normAutofit fontScale="85000" lnSpcReduction="10000"/>
          </a:bodyPr>
          <a:lstStyle/>
          <a:p>
            <a:r>
              <a:rPr lang="en-GB" dirty="0" smtClean="0"/>
              <a:t>Basing on synthetic CM diagrams, </a:t>
            </a:r>
            <a:r>
              <a:rPr lang="en-GB" dirty="0"/>
              <a:t>w</a:t>
            </a:r>
            <a:r>
              <a:rPr lang="en-GB" dirty="0" smtClean="0"/>
              <a:t>e have developed a more accurate method to constrain </a:t>
            </a:r>
            <a:r>
              <a:rPr lang="en-GB" dirty="0" err="1" smtClean="0"/>
              <a:t>axion</a:t>
            </a:r>
            <a:r>
              <a:rPr lang="en-GB" dirty="0" smtClean="0"/>
              <a:t> physics by means of GCs photometric observations.</a:t>
            </a:r>
          </a:p>
          <a:p>
            <a:r>
              <a:rPr lang="en-GB" dirty="0" smtClean="0"/>
              <a:t>From the RGB tip luminosity we obtain (M3 only) </a:t>
            </a:r>
            <a:r>
              <a:rPr lang="en-GB" b="1" i="1" dirty="0" smtClean="0">
                <a:solidFill>
                  <a:srgbClr val="FF0000"/>
                </a:solidFill>
              </a:rPr>
              <a:t>g13&lt;2.3 (95%)</a:t>
            </a:r>
          </a:p>
          <a:p>
            <a:r>
              <a:rPr lang="en-GB" dirty="0" smtClean="0"/>
              <a:t>From the ZAHB luminosity we obtain (M3 only) </a:t>
            </a:r>
            <a:r>
              <a:rPr lang="en-GB" b="1" i="1" dirty="0" smtClean="0">
                <a:solidFill>
                  <a:srgbClr val="FF0000"/>
                </a:solidFill>
              </a:rPr>
              <a:t>g13&lt;1.78  (95%)</a:t>
            </a:r>
          </a:p>
          <a:p>
            <a:pPr marL="0" indent="0">
              <a:buNone/>
            </a:pPr>
            <a:r>
              <a:rPr lang="en-GB" dirty="0" smtClean="0"/>
              <a:t>                                                                </a:t>
            </a:r>
            <a:r>
              <a:rPr lang="en-GB" b="1" i="1" dirty="0" smtClean="0">
                <a:solidFill>
                  <a:srgbClr val="FF0000"/>
                </a:solidFill>
              </a:rPr>
              <a:t>g10&lt;0.5</a:t>
            </a:r>
          </a:p>
          <a:p>
            <a:r>
              <a:rPr lang="en-GB" dirty="0" smtClean="0"/>
              <a:t>From R </a:t>
            </a:r>
            <a:r>
              <a:rPr lang="en-GB" sz="3300" dirty="0" smtClean="0"/>
              <a:t>parameters</a:t>
            </a:r>
            <a:r>
              <a:rPr lang="en-GB" dirty="0" smtClean="0"/>
              <a:t> we obtain                               </a:t>
            </a:r>
            <a:r>
              <a:rPr lang="en-GB" b="1" i="1" dirty="0" smtClean="0">
                <a:solidFill>
                  <a:srgbClr val="FF0000"/>
                </a:solidFill>
              </a:rPr>
              <a:t>(95</a:t>
            </a:r>
            <a:r>
              <a:rPr lang="en-GB" b="1" i="1" dirty="0" smtClean="0">
                <a:solidFill>
                  <a:srgbClr val="FF0000"/>
                </a:solidFill>
              </a:rPr>
              <a:t>%)</a:t>
            </a:r>
            <a:endParaRPr lang="en-GB" b="1" i="1" dirty="0" smtClean="0">
              <a:solidFill>
                <a:srgbClr val="FF0000"/>
              </a:solidFill>
            </a:endParaRPr>
          </a:p>
          <a:p>
            <a:pPr marL="0" indent="0">
              <a:buNone/>
            </a:pPr>
            <a:r>
              <a:rPr lang="en-GB" dirty="0" smtClean="0"/>
              <a:t>                                                                 </a:t>
            </a:r>
            <a:r>
              <a:rPr lang="en-GB" b="1" i="1" dirty="0" smtClean="0">
                <a:solidFill>
                  <a:srgbClr val="FF0000"/>
                </a:solidFill>
              </a:rPr>
              <a:t>g13&lt;2.6</a:t>
            </a:r>
            <a:endParaRPr lang="en-GB" b="1" i="1" dirty="0">
              <a:solidFill>
                <a:srgbClr val="FF0000"/>
              </a:solidFill>
            </a:endParaRPr>
          </a:p>
        </p:txBody>
      </p:sp>
      <p:sp>
        <p:nvSpPr>
          <p:cNvPr id="4" name="Parentesi graffa aperta 3"/>
          <p:cNvSpPr/>
          <p:nvPr/>
        </p:nvSpPr>
        <p:spPr>
          <a:xfrm>
            <a:off x="5067548" y="4293096"/>
            <a:ext cx="288032" cy="1008112"/>
          </a:xfrm>
          <a:prstGeom prst="leftBrace">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 name="CasellaDiTesto 5"/>
          <p:cNvSpPr txBox="1"/>
          <p:nvPr/>
        </p:nvSpPr>
        <p:spPr>
          <a:xfrm>
            <a:off x="467544" y="5622339"/>
            <a:ext cx="7920880" cy="830997"/>
          </a:xfrm>
          <a:prstGeom prst="rect">
            <a:avLst/>
          </a:prstGeom>
          <a:noFill/>
        </p:spPr>
        <p:txBody>
          <a:bodyPr wrap="square" rtlCol="0">
            <a:spAutoFit/>
          </a:bodyPr>
          <a:lstStyle/>
          <a:p>
            <a:r>
              <a:rPr lang="en-GB" sz="2400" dirty="0" smtClean="0"/>
              <a:t>but latter result depends on the assumed He abundance …. and there is a (longstanding) debate on that issue</a:t>
            </a:r>
            <a:endParaRPr lang="en-GB" sz="2400" dirty="0"/>
          </a:p>
        </p:txBody>
      </p:sp>
    </p:spTree>
    <p:extLst>
      <p:ext uri="{BB962C8B-B14F-4D97-AF65-F5344CB8AC3E}">
        <p14:creationId xmlns:p14="http://schemas.microsoft.com/office/powerpoint/2010/main" val="6450531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18058"/>
          </a:xfrm>
        </p:spPr>
        <p:txBody>
          <a:bodyPr>
            <a:normAutofit fontScale="90000"/>
          </a:bodyPr>
          <a:lstStyle/>
          <a:p>
            <a:r>
              <a:rPr lang="it-IT" b="1" i="1" dirty="0" err="1" smtClean="0">
                <a:solidFill>
                  <a:srgbClr val="0070C0"/>
                </a:solidFill>
              </a:rPr>
              <a:t>Globular</a:t>
            </a:r>
            <a:r>
              <a:rPr lang="it-IT" b="1" i="1" dirty="0" smtClean="0">
                <a:solidFill>
                  <a:srgbClr val="0070C0"/>
                </a:solidFill>
              </a:rPr>
              <a:t> Clusters</a:t>
            </a:r>
            <a:endParaRPr lang="it-IT" b="1" i="1" dirty="0">
              <a:solidFill>
                <a:srgbClr val="0070C0"/>
              </a:solidFill>
            </a:endParaRPr>
          </a:p>
        </p:txBody>
      </p:sp>
      <p:sp>
        <p:nvSpPr>
          <p:cNvPr id="3" name="Segnaposto contenuto 2"/>
          <p:cNvSpPr>
            <a:spLocks noGrp="1"/>
          </p:cNvSpPr>
          <p:nvPr>
            <p:ph idx="1"/>
          </p:nvPr>
        </p:nvSpPr>
        <p:spPr>
          <a:xfrm>
            <a:off x="457200" y="908720"/>
            <a:ext cx="8229600" cy="5217443"/>
          </a:xfrm>
        </p:spPr>
        <p:txBody>
          <a:bodyPr>
            <a:normAutofit/>
          </a:bodyPr>
          <a:lstStyle/>
          <a:p>
            <a:pPr algn="just"/>
            <a:r>
              <a:rPr lang="en-US" sz="2000" b="1" dirty="0" smtClean="0"/>
              <a:t>GCs are building blocks of any kind of galaxy. </a:t>
            </a:r>
            <a:r>
              <a:rPr lang="en-US" sz="2000" dirty="0" smtClean="0"/>
              <a:t>They are found in giant spirals (such as the MW or M31), </a:t>
            </a:r>
            <a:r>
              <a:rPr lang="en-US" sz="2000" dirty="0" err="1" smtClean="0"/>
              <a:t>ellipticals</a:t>
            </a:r>
            <a:r>
              <a:rPr lang="en-US" sz="2000" dirty="0" smtClean="0"/>
              <a:t> (M87) as well as in Dwarfs  </a:t>
            </a:r>
            <a:r>
              <a:rPr lang="en-US" sz="2000" dirty="0" err="1" smtClean="0"/>
              <a:t>Spheroidals</a:t>
            </a:r>
            <a:r>
              <a:rPr lang="en-US" sz="2000" dirty="0" smtClean="0"/>
              <a:t> or irregular galaxies (e.g. </a:t>
            </a:r>
            <a:r>
              <a:rPr lang="en-US" sz="2000" dirty="0" err="1" smtClean="0"/>
              <a:t>Magellanic</a:t>
            </a:r>
            <a:r>
              <a:rPr lang="en-US" sz="2000" dirty="0" smtClean="0"/>
              <a:t> Clouds).</a:t>
            </a:r>
          </a:p>
          <a:p>
            <a:pPr algn="just"/>
            <a:r>
              <a:rPr lang="en-US" sz="2000" b="1" dirty="0"/>
              <a:t>Hundreds of GCs populate the galactic halo and bulge</a:t>
            </a:r>
            <a:r>
              <a:rPr lang="en-US" sz="2000" dirty="0"/>
              <a:t>.  They are old (~13 </a:t>
            </a:r>
            <a:r>
              <a:rPr lang="en-US" sz="2000" dirty="0" err="1"/>
              <a:t>Gyr</a:t>
            </a:r>
            <a:r>
              <a:rPr lang="en-US" sz="2000" dirty="0" smtClean="0"/>
              <a:t>) and  contain </a:t>
            </a:r>
            <a:r>
              <a:rPr lang="en-US" sz="2000" dirty="0"/>
              <a:t>up to 10</a:t>
            </a:r>
            <a:r>
              <a:rPr lang="en-US" sz="2000" baseline="30000" dirty="0" smtClean="0"/>
              <a:t>7</a:t>
            </a:r>
            <a:r>
              <a:rPr lang="en-US" sz="2000" dirty="0" smtClean="0"/>
              <a:t> stars gravitationally bound. </a:t>
            </a:r>
          </a:p>
          <a:p>
            <a:pPr algn="just"/>
            <a:r>
              <a:rPr lang="en-US" sz="2000" dirty="0" smtClean="0"/>
              <a:t>Most of their stars are nearly coeval. However, there exists a growing amount of observational evidences showing that they </a:t>
            </a:r>
            <a:r>
              <a:rPr lang="en-US" sz="2000" b="1" dirty="0" smtClean="0"/>
              <a:t>host multiple stellar populations</a:t>
            </a:r>
            <a:r>
              <a:rPr lang="en-US" sz="2000" dirty="0" smtClean="0"/>
              <a:t>, characterized by diverse chemical compositions.  In a few extreme cases, multiple photometric  sequences have been distinguished. </a:t>
            </a:r>
          </a:p>
          <a:p>
            <a:endParaRPr lang="en-US" sz="2000" dirty="0"/>
          </a:p>
        </p:txBody>
      </p:sp>
      <p:pic>
        <p:nvPicPr>
          <p:cNvPr id="16388" name="Picture 4" descr="http://www.astr.ua.edu/ay102/Lab9/ngc5139_ta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59832" y="4077072"/>
            <a:ext cx="2880320" cy="23195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42066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olo 1"/>
          <p:cNvSpPr>
            <a:spLocks noGrp="1"/>
          </p:cNvSpPr>
          <p:nvPr>
            <p:ph type="title"/>
          </p:nvPr>
        </p:nvSpPr>
        <p:spPr>
          <a:xfrm>
            <a:off x="107504" y="137811"/>
            <a:ext cx="9108504" cy="706090"/>
          </a:xfrm>
        </p:spPr>
        <p:txBody>
          <a:bodyPr>
            <a:noAutofit/>
          </a:bodyPr>
          <a:lstStyle/>
          <a:p>
            <a:r>
              <a:rPr lang="it-IT" sz="3600" b="1" i="1" dirty="0" smtClean="0">
                <a:solidFill>
                  <a:srgbClr val="0070C0"/>
                </a:solidFill>
              </a:rPr>
              <a:t>GC Color-</a:t>
            </a:r>
            <a:r>
              <a:rPr lang="it-IT" sz="3600" b="1" i="1" dirty="0" err="1" smtClean="0">
                <a:solidFill>
                  <a:srgbClr val="0070C0"/>
                </a:solidFill>
              </a:rPr>
              <a:t>Magnitude</a:t>
            </a:r>
            <a:r>
              <a:rPr lang="it-IT" sz="3600" b="1" i="1" dirty="0" smtClean="0">
                <a:solidFill>
                  <a:srgbClr val="0070C0"/>
                </a:solidFill>
              </a:rPr>
              <a:t> </a:t>
            </a:r>
            <a:r>
              <a:rPr lang="it-IT" sz="3600" b="1" i="1" dirty="0" err="1" smtClean="0">
                <a:solidFill>
                  <a:srgbClr val="0070C0"/>
                </a:solidFill>
              </a:rPr>
              <a:t>diagram</a:t>
            </a:r>
            <a:endParaRPr lang="it-IT" sz="3600" b="1" i="1" dirty="0">
              <a:solidFill>
                <a:srgbClr val="0070C0"/>
              </a:solidFill>
            </a:endParaRPr>
          </a:p>
        </p:txBody>
      </p:sp>
      <p:pic>
        <p:nvPicPr>
          <p:cNvPr id="7170" name="Picture 2" descr="http://www.ssccorp.com/observatory/3DHRDiagrams/ColorMagM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1431750"/>
            <a:ext cx="6667500" cy="5381626"/>
          </a:xfrm>
          <a:prstGeom prst="rect">
            <a:avLst/>
          </a:prstGeom>
          <a:noFill/>
          <a:extLst>
            <a:ext uri="{909E8E84-426E-40DD-AFC4-6F175D3DCCD1}">
              <a14:hiddenFill xmlns:a14="http://schemas.microsoft.com/office/drawing/2010/main">
                <a:solidFill>
                  <a:srgbClr val="FFFFFF"/>
                </a:solidFill>
              </a14:hiddenFill>
            </a:ext>
          </a:extLst>
        </p:spPr>
      </p:pic>
      <p:sp>
        <p:nvSpPr>
          <p:cNvPr id="26" name="CasellaDiTesto 25"/>
          <p:cNvSpPr txBox="1"/>
          <p:nvPr/>
        </p:nvSpPr>
        <p:spPr>
          <a:xfrm>
            <a:off x="179512" y="820361"/>
            <a:ext cx="8856984" cy="830997"/>
          </a:xfrm>
          <a:prstGeom prst="rect">
            <a:avLst/>
          </a:prstGeom>
          <a:noFill/>
        </p:spPr>
        <p:txBody>
          <a:bodyPr wrap="square" rtlCol="0">
            <a:spAutoFit/>
          </a:bodyPr>
          <a:lstStyle/>
          <a:p>
            <a:pPr algn="ctr"/>
            <a:r>
              <a:rPr lang="en-US" sz="2400" dirty="0" smtClean="0"/>
              <a:t>The </a:t>
            </a:r>
            <a:r>
              <a:rPr lang="en-US" sz="2400" b="1" dirty="0" smtClean="0">
                <a:solidFill>
                  <a:srgbClr val="FF0000"/>
                </a:solidFill>
              </a:rPr>
              <a:t>number</a:t>
            </a:r>
            <a:r>
              <a:rPr lang="en-US" sz="2400" dirty="0" smtClean="0"/>
              <a:t> of stars observed in a given portion of the CM diagram is proportional to the </a:t>
            </a:r>
            <a:r>
              <a:rPr lang="en-US" sz="2400" b="1" dirty="0" smtClean="0">
                <a:solidFill>
                  <a:srgbClr val="FF0000"/>
                </a:solidFill>
              </a:rPr>
              <a:t>time</a:t>
            </a:r>
            <a:r>
              <a:rPr lang="en-US" sz="2400" dirty="0" smtClean="0"/>
              <a:t> spent by a star in this region</a:t>
            </a:r>
            <a:r>
              <a:rPr lang="en-US" sz="2400" dirty="0"/>
              <a:t>.</a:t>
            </a:r>
          </a:p>
        </p:txBody>
      </p:sp>
      <p:sp>
        <p:nvSpPr>
          <p:cNvPr id="11" name="Rettangolo 10"/>
          <p:cNvSpPr/>
          <p:nvPr/>
        </p:nvSpPr>
        <p:spPr>
          <a:xfrm>
            <a:off x="2555776" y="2996952"/>
            <a:ext cx="648072" cy="5040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CasellaDiTesto 11"/>
          <p:cNvSpPr txBox="1"/>
          <p:nvPr/>
        </p:nvSpPr>
        <p:spPr>
          <a:xfrm>
            <a:off x="6074494" y="2569230"/>
            <a:ext cx="1653914" cy="369332"/>
          </a:xfrm>
          <a:prstGeom prst="rect">
            <a:avLst/>
          </a:prstGeom>
          <a:noFill/>
        </p:spPr>
        <p:txBody>
          <a:bodyPr wrap="none" rtlCol="0">
            <a:spAutoFit/>
          </a:bodyPr>
          <a:lstStyle/>
          <a:p>
            <a:r>
              <a:rPr lang="en-GB" dirty="0" smtClean="0">
                <a:solidFill>
                  <a:srgbClr val="FF0000"/>
                </a:solidFill>
              </a:rPr>
              <a:t>Bremsstrahlung</a:t>
            </a:r>
            <a:endParaRPr lang="en-GB" dirty="0">
              <a:solidFill>
                <a:srgbClr val="FF0000"/>
              </a:solidFill>
            </a:endParaRPr>
          </a:p>
        </p:txBody>
      </p:sp>
      <p:sp>
        <p:nvSpPr>
          <p:cNvPr id="27" name="CasellaDiTesto 26"/>
          <p:cNvSpPr txBox="1"/>
          <p:nvPr/>
        </p:nvSpPr>
        <p:spPr>
          <a:xfrm>
            <a:off x="3347864" y="2060848"/>
            <a:ext cx="1653914" cy="369332"/>
          </a:xfrm>
          <a:prstGeom prst="rect">
            <a:avLst/>
          </a:prstGeom>
          <a:noFill/>
        </p:spPr>
        <p:txBody>
          <a:bodyPr wrap="none" rtlCol="0">
            <a:spAutoFit/>
          </a:bodyPr>
          <a:lstStyle/>
          <a:p>
            <a:r>
              <a:rPr lang="en-GB" dirty="0" smtClean="0">
                <a:solidFill>
                  <a:srgbClr val="FF0000"/>
                </a:solidFill>
              </a:rPr>
              <a:t>Bremsstrahlung</a:t>
            </a:r>
            <a:endParaRPr lang="en-GB" dirty="0">
              <a:solidFill>
                <a:srgbClr val="FF0000"/>
              </a:solidFill>
            </a:endParaRPr>
          </a:p>
        </p:txBody>
      </p:sp>
      <p:sp>
        <p:nvSpPr>
          <p:cNvPr id="28" name="CasellaDiTesto 27"/>
          <p:cNvSpPr txBox="1"/>
          <p:nvPr/>
        </p:nvSpPr>
        <p:spPr>
          <a:xfrm>
            <a:off x="2691537" y="2494637"/>
            <a:ext cx="1088375" cy="646331"/>
          </a:xfrm>
          <a:prstGeom prst="rect">
            <a:avLst/>
          </a:prstGeom>
          <a:noFill/>
        </p:spPr>
        <p:txBody>
          <a:bodyPr wrap="none" rtlCol="0">
            <a:spAutoFit/>
          </a:bodyPr>
          <a:lstStyle/>
          <a:p>
            <a:r>
              <a:rPr lang="en-GB" dirty="0" err="1" smtClean="0">
                <a:solidFill>
                  <a:srgbClr val="FF0000"/>
                </a:solidFill>
              </a:rPr>
              <a:t>Primakoff</a:t>
            </a:r>
            <a:endParaRPr lang="en-GB" dirty="0" smtClean="0">
              <a:solidFill>
                <a:srgbClr val="FF0000"/>
              </a:solidFill>
            </a:endParaRPr>
          </a:p>
          <a:p>
            <a:r>
              <a:rPr lang="en-GB" dirty="0" smtClean="0">
                <a:solidFill>
                  <a:srgbClr val="FF0000"/>
                </a:solidFill>
              </a:rPr>
              <a:t>Compton</a:t>
            </a:r>
            <a:endParaRPr lang="en-GB" dirty="0">
              <a:solidFill>
                <a:srgbClr val="FF0000"/>
              </a:solidFill>
            </a:endParaRPr>
          </a:p>
        </p:txBody>
      </p:sp>
    </p:spTree>
    <p:extLst>
      <p:ext uri="{BB962C8B-B14F-4D97-AF65-F5344CB8AC3E}">
        <p14:creationId xmlns:p14="http://schemas.microsoft.com/office/powerpoint/2010/main" val="534522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fade">
                                      <p:cBhvr>
                                        <p:cTn id="10" dur="500"/>
                                        <p:tgtEl>
                                          <p:spTgt spid="2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8"/>
                                        </p:tgtEl>
                                        <p:attrNameLst>
                                          <p:attrName>style.visibility</p:attrName>
                                        </p:attrNameLst>
                                      </p:cBhvr>
                                      <p:to>
                                        <p:strVal val="visible"/>
                                      </p:to>
                                    </p:set>
                                    <p:animEffect transition="in" filter="fade">
                                      <p:cBhvr>
                                        <p:cTn id="15"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7" grpId="0"/>
      <p:bldP spid="2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GB" b="1" i="1" dirty="0" smtClean="0">
                <a:solidFill>
                  <a:srgbClr val="0070C0"/>
                </a:solidFill>
              </a:rPr>
              <a:t>Observables and </a:t>
            </a:r>
            <a:r>
              <a:rPr lang="en-GB" b="1" i="1" dirty="0" err="1" smtClean="0">
                <a:solidFill>
                  <a:srgbClr val="0070C0"/>
                </a:solidFill>
              </a:rPr>
              <a:t>axions</a:t>
            </a:r>
            <a:r>
              <a:rPr lang="en-GB" b="1" i="1" dirty="0">
                <a:solidFill>
                  <a:srgbClr val="0070C0"/>
                </a:solidFill>
              </a:rPr>
              <a:t> </a:t>
            </a:r>
          </a:p>
        </p:txBody>
      </p:sp>
      <p:sp>
        <p:nvSpPr>
          <p:cNvPr id="5" name="Segnaposto contenuto 2"/>
          <p:cNvSpPr>
            <a:spLocks noGrp="1"/>
          </p:cNvSpPr>
          <p:nvPr>
            <p:ph idx="1"/>
          </p:nvPr>
        </p:nvSpPr>
        <p:spPr>
          <a:xfrm>
            <a:off x="251520" y="1484784"/>
            <a:ext cx="8784976" cy="4525963"/>
          </a:xfrm>
        </p:spPr>
        <p:txBody>
          <a:bodyPr/>
          <a:lstStyle/>
          <a:p>
            <a:r>
              <a:rPr lang="en-GB" sz="2800" dirty="0" smtClean="0">
                <a:solidFill>
                  <a:srgbClr val="FF0000"/>
                </a:solidFill>
              </a:rPr>
              <a:t>Luminosity of the RGB tip        Bremsstrahlung</a:t>
            </a:r>
          </a:p>
          <a:p>
            <a:r>
              <a:rPr lang="en-GB" sz="2800" dirty="0" smtClean="0"/>
              <a:t>RGB Luminosity Function         Bremsstrahlung</a:t>
            </a:r>
          </a:p>
          <a:p>
            <a:r>
              <a:rPr lang="en-GB" sz="2800" dirty="0" smtClean="0">
                <a:solidFill>
                  <a:srgbClr val="FF0000"/>
                </a:solidFill>
              </a:rPr>
              <a:t>Luminosity of the ZAHB             Bremsstrahlung</a:t>
            </a:r>
          </a:p>
          <a:p>
            <a:r>
              <a:rPr lang="en-GB" sz="2800" i="1" dirty="0" smtClean="0">
                <a:solidFill>
                  <a:srgbClr val="FF0000"/>
                </a:solidFill>
              </a:rPr>
              <a:t>R=N</a:t>
            </a:r>
            <a:r>
              <a:rPr lang="en-GB" sz="2800" i="1" baseline="-25000" dirty="0" smtClean="0">
                <a:solidFill>
                  <a:srgbClr val="FF0000"/>
                </a:solidFill>
              </a:rPr>
              <a:t>HB</a:t>
            </a:r>
            <a:r>
              <a:rPr lang="en-GB" sz="2800" i="1" dirty="0" smtClean="0">
                <a:solidFill>
                  <a:srgbClr val="FF0000"/>
                </a:solidFill>
              </a:rPr>
              <a:t>/N</a:t>
            </a:r>
            <a:r>
              <a:rPr lang="en-GB" sz="2800" i="1" baseline="-25000" dirty="0" smtClean="0">
                <a:solidFill>
                  <a:srgbClr val="FF0000"/>
                </a:solidFill>
              </a:rPr>
              <a:t>RGB                        </a:t>
            </a:r>
            <a:r>
              <a:rPr lang="en-GB" sz="2800" i="1" dirty="0" err="1" smtClean="0">
                <a:solidFill>
                  <a:srgbClr val="FF0000"/>
                </a:solidFill>
              </a:rPr>
              <a:t>Compton+Primakoff</a:t>
            </a:r>
            <a:r>
              <a:rPr lang="en-GB" sz="2800" i="1" dirty="0" smtClean="0">
                <a:solidFill>
                  <a:srgbClr val="FF0000"/>
                </a:solidFill>
              </a:rPr>
              <a:t>/Bremsstrahlung</a:t>
            </a:r>
          </a:p>
          <a:p>
            <a:r>
              <a:rPr lang="en-GB" sz="2800" i="1" dirty="0" smtClean="0"/>
              <a:t>RR-</a:t>
            </a:r>
            <a:r>
              <a:rPr lang="en-GB" sz="2800" i="1" dirty="0" err="1" smtClean="0"/>
              <a:t>Lyrae</a:t>
            </a:r>
            <a:r>
              <a:rPr lang="en-GB" sz="2800" i="1" dirty="0" smtClean="0"/>
              <a:t> mass  pulsation properties</a:t>
            </a:r>
            <a:r>
              <a:rPr lang="en-GB" sz="2800" i="1" dirty="0"/>
              <a:t> </a:t>
            </a:r>
            <a:r>
              <a:rPr lang="en-GB" sz="2800" i="1" dirty="0" smtClean="0"/>
              <a:t>      </a:t>
            </a:r>
            <a:r>
              <a:rPr lang="en-GB" sz="2800" dirty="0" smtClean="0"/>
              <a:t>Bremsstrahlung</a:t>
            </a:r>
            <a:endParaRPr lang="en-GB" sz="2800" i="1" dirty="0" smtClean="0"/>
          </a:p>
          <a:p>
            <a:r>
              <a:rPr lang="en-GB" sz="2800" i="1" dirty="0" smtClean="0"/>
              <a:t>R2=N</a:t>
            </a:r>
            <a:r>
              <a:rPr lang="en-GB" sz="2800" i="1" baseline="-25000" dirty="0" smtClean="0"/>
              <a:t>AGB</a:t>
            </a:r>
            <a:r>
              <a:rPr lang="en-GB" sz="2800" i="1" dirty="0" smtClean="0"/>
              <a:t>/N</a:t>
            </a:r>
            <a:r>
              <a:rPr lang="en-GB" sz="2800" i="1" baseline="-25000" dirty="0" smtClean="0"/>
              <a:t>HB                  </a:t>
            </a:r>
            <a:r>
              <a:rPr lang="en-GB" sz="2800" i="1" dirty="0" err="1" smtClean="0"/>
              <a:t>Compton+Primakoff</a:t>
            </a:r>
            <a:r>
              <a:rPr lang="en-GB" sz="2800" i="1" dirty="0" smtClean="0"/>
              <a:t>/Bremsstrahlung</a:t>
            </a:r>
            <a:endParaRPr lang="en-GB" sz="2800" i="1" dirty="0"/>
          </a:p>
          <a:p>
            <a:endParaRPr lang="en-GB" dirty="0"/>
          </a:p>
          <a:p>
            <a:endParaRPr lang="en-GB" dirty="0" smtClean="0"/>
          </a:p>
          <a:p>
            <a:endParaRPr lang="en-GB" dirty="0"/>
          </a:p>
        </p:txBody>
      </p:sp>
      <p:pic>
        <p:nvPicPr>
          <p:cNvPr id="8196" name="Picture 4" descr="https://inspirehep.net/record/1083878/files/figs_f1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824" y="4936578"/>
            <a:ext cx="7848600" cy="1228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57376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b="1" i="1" dirty="0" smtClean="0">
                <a:solidFill>
                  <a:srgbClr val="0070C0"/>
                </a:solidFill>
              </a:rPr>
              <a:t>Our method, step by step!</a:t>
            </a:r>
            <a:endParaRPr lang="en-GB" b="1" i="1" dirty="0">
              <a:solidFill>
                <a:srgbClr val="0070C0"/>
              </a:solidFill>
            </a:endParaRPr>
          </a:p>
        </p:txBody>
      </p:sp>
      <p:sp>
        <p:nvSpPr>
          <p:cNvPr id="4" name="Segnaposto contenuto 2"/>
          <p:cNvSpPr>
            <a:spLocks noGrp="1"/>
          </p:cNvSpPr>
          <p:nvPr>
            <p:ph idx="1"/>
          </p:nvPr>
        </p:nvSpPr>
        <p:spPr>
          <a:xfrm>
            <a:off x="457200" y="1600200"/>
            <a:ext cx="8363272" cy="4781127"/>
          </a:xfrm>
        </p:spPr>
        <p:txBody>
          <a:bodyPr>
            <a:normAutofit/>
          </a:bodyPr>
          <a:lstStyle/>
          <a:p>
            <a:r>
              <a:rPr lang="en-GB" sz="2400" i="1" dirty="0" smtClean="0">
                <a:solidFill>
                  <a:srgbClr val="FF0000"/>
                </a:solidFill>
              </a:rPr>
              <a:t>Basic ingredients (theory):  </a:t>
            </a:r>
            <a:r>
              <a:rPr lang="en-GB" sz="2400" dirty="0" smtClean="0"/>
              <a:t>Evolutionary tracks (</a:t>
            </a:r>
            <a:r>
              <a:rPr lang="en-GB" sz="2400" i="1" dirty="0" err="1" smtClean="0"/>
              <a:t>L,Teff</a:t>
            </a:r>
            <a:r>
              <a:rPr lang="en-GB" sz="2400" dirty="0" smtClean="0"/>
              <a:t>) of GC stars  calculated under different assumptions about the </a:t>
            </a:r>
            <a:r>
              <a:rPr lang="en-GB" sz="2400" dirty="0" err="1" smtClean="0"/>
              <a:t>axion</a:t>
            </a:r>
            <a:r>
              <a:rPr lang="en-GB" sz="2400" dirty="0" smtClean="0"/>
              <a:t> production by thermal processes (rates from </a:t>
            </a:r>
            <a:r>
              <a:rPr lang="en-GB" sz="2400" dirty="0" err="1" smtClean="0"/>
              <a:t>Raffelt</a:t>
            </a:r>
            <a:r>
              <a:rPr lang="en-GB" sz="2400" dirty="0" smtClean="0"/>
              <a:t> &amp; Weiss 1994 + Nakagawa et al. 1998).</a:t>
            </a:r>
          </a:p>
          <a:p>
            <a:endParaRPr lang="en-GB" sz="2400" dirty="0" smtClean="0"/>
          </a:p>
          <a:p>
            <a:endParaRPr lang="en-GB" sz="2400" dirty="0"/>
          </a:p>
          <a:p>
            <a:pPr marL="0" indent="0">
              <a:buNone/>
            </a:pPr>
            <a:endParaRPr lang="en-GB" sz="2400" dirty="0" smtClean="0"/>
          </a:p>
          <a:p>
            <a:r>
              <a:rPr lang="en-GB" sz="2400" dirty="0" smtClean="0"/>
              <a:t>A few hundreds tracks are needed to account for variations of various parameters, e.g. mass, composition (Y and Z) and </a:t>
            </a:r>
            <a:r>
              <a:rPr lang="en-GB" sz="2400" dirty="0" err="1" smtClean="0"/>
              <a:t>axions</a:t>
            </a:r>
            <a:r>
              <a:rPr lang="en-GB" sz="2400" dirty="0" smtClean="0"/>
              <a:t> coupling constants (g13 &amp; g10)</a:t>
            </a:r>
            <a:endParaRPr lang="en-GB" sz="2400" dirty="0"/>
          </a:p>
          <a:p>
            <a:endParaRPr lang="en-GB" sz="2400" dirty="0" smtClean="0"/>
          </a:p>
          <a:p>
            <a:endParaRPr lang="en-GB" sz="2400" dirty="0"/>
          </a:p>
          <a:p>
            <a:pPr marL="0" indent="0">
              <a:buNone/>
            </a:pPr>
            <a:endParaRPr lang="en-GB" dirty="0"/>
          </a:p>
          <a:p>
            <a:pPr marL="0" indent="0">
              <a:buNone/>
            </a:pPr>
            <a:endParaRPr lang="en-GB" dirty="0" smtClean="0"/>
          </a:p>
          <a:p>
            <a:pPr marL="0" indent="0">
              <a:buNone/>
            </a:pPr>
            <a:endParaRPr lang="en-GB" dirty="0" smtClean="0"/>
          </a:p>
          <a:p>
            <a:endParaRPr lang="en-GB" dirty="0" smtClean="0"/>
          </a:p>
          <a:p>
            <a:pPr marL="0" indent="0">
              <a:buNone/>
            </a:pPr>
            <a:endParaRPr lang="en-GB" dirty="0" smtClean="0"/>
          </a:p>
          <a:p>
            <a:endParaRPr lang="en-GB" dirty="0"/>
          </a:p>
        </p:txBody>
      </p:sp>
      <p:graphicFrame>
        <p:nvGraphicFramePr>
          <p:cNvPr id="5" name="Oggetto 4"/>
          <p:cNvGraphicFramePr>
            <a:graphicFrameLocks noChangeAspect="1"/>
          </p:cNvGraphicFramePr>
          <p:nvPr>
            <p:extLst>
              <p:ext uri="{D42A27DB-BD31-4B8C-83A1-F6EECF244321}">
                <p14:modId xmlns:p14="http://schemas.microsoft.com/office/powerpoint/2010/main" val="512386490"/>
              </p:ext>
            </p:extLst>
          </p:nvPr>
        </p:nvGraphicFramePr>
        <p:xfrm>
          <a:off x="899592" y="3356992"/>
          <a:ext cx="7632848" cy="850457"/>
        </p:xfrm>
        <a:graphic>
          <a:graphicData uri="http://schemas.openxmlformats.org/presentationml/2006/ole">
            <mc:AlternateContent xmlns:mc="http://schemas.openxmlformats.org/markup-compatibility/2006">
              <mc:Choice xmlns:v="urn:schemas-microsoft-com:vml" Requires="v">
                <p:oleObj spid="_x0000_s9266" name="Equazione" r:id="rId3" imgW="4559040" imgH="507960" progId="Equation.3">
                  <p:embed/>
                </p:oleObj>
              </mc:Choice>
              <mc:Fallback>
                <p:oleObj name="Equazione" r:id="rId3" imgW="4559040" imgH="507960" progId="Equation.3">
                  <p:embed/>
                  <p:pic>
                    <p:nvPicPr>
                      <p:cNvPr id="0" name=""/>
                      <p:cNvPicPr/>
                      <p:nvPr/>
                    </p:nvPicPr>
                    <p:blipFill>
                      <a:blip r:embed="rId4"/>
                      <a:stretch>
                        <a:fillRect/>
                      </a:stretch>
                    </p:blipFill>
                    <p:spPr>
                      <a:xfrm>
                        <a:off x="899592" y="3356992"/>
                        <a:ext cx="7632848" cy="850457"/>
                      </a:xfrm>
                      <a:prstGeom prst="rect">
                        <a:avLst/>
                      </a:prstGeom>
                    </p:spPr>
                  </p:pic>
                </p:oleObj>
              </mc:Fallback>
            </mc:AlternateContent>
          </a:graphicData>
        </a:graphic>
      </p:graphicFrame>
    </p:spTree>
    <p:extLst>
      <p:ext uri="{BB962C8B-B14F-4D97-AF65-F5344CB8AC3E}">
        <p14:creationId xmlns:p14="http://schemas.microsoft.com/office/powerpoint/2010/main" val="28608220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116632"/>
            <a:ext cx="8229600" cy="1143000"/>
          </a:xfrm>
        </p:spPr>
        <p:txBody>
          <a:bodyPr>
            <a:normAutofit fontScale="90000"/>
          </a:bodyPr>
          <a:lstStyle/>
          <a:p>
            <a:r>
              <a:rPr lang="en-GB" b="1" i="1" dirty="0">
                <a:solidFill>
                  <a:srgbClr val="0070C0"/>
                </a:solidFill>
              </a:rPr>
              <a:t>f</a:t>
            </a:r>
            <a:r>
              <a:rPr lang="en-GB" b="1" i="1" dirty="0" smtClean="0">
                <a:solidFill>
                  <a:srgbClr val="0070C0"/>
                </a:solidFill>
              </a:rPr>
              <a:t>rom tracks to synthetic CM diagrams</a:t>
            </a:r>
            <a:endParaRPr lang="en-GB" b="1" i="1" dirty="0">
              <a:solidFill>
                <a:srgbClr val="0070C0"/>
              </a:solidFill>
            </a:endParaRPr>
          </a:p>
        </p:txBody>
      </p:sp>
      <p:pic>
        <p:nvPicPr>
          <p:cNvPr id="10242"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7423" t="18572" r="4936" b="22936"/>
          <a:stretch/>
        </p:blipFill>
        <p:spPr bwMode="auto">
          <a:xfrm>
            <a:off x="153547" y="1340768"/>
            <a:ext cx="2428769" cy="22949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131840" y="1916832"/>
            <a:ext cx="2206104" cy="16545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43" name="Picture 3"/>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7724" t="17858" r="3782" b="22422"/>
          <a:stretch/>
        </p:blipFill>
        <p:spPr bwMode="auto">
          <a:xfrm>
            <a:off x="6569497" y="1251801"/>
            <a:ext cx="2520280" cy="24079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ttangolo 3"/>
          <p:cNvSpPr/>
          <p:nvPr/>
        </p:nvSpPr>
        <p:spPr>
          <a:xfrm>
            <a:off x="3059832" y="1342509"/>
            <a:ext cx="2351926" cy="646331"/>
          </a:xfrm>
          <a:prstGeom prst="rect">
            <a:avLst/>
          </a:prstGeom>
        </p:spPr>
        <p:txBody>
          <a:bodyPr wrap="none">
            <a:spAutoFit/>
          </a:bodyPr>
          <a:lstStyle/>
          <a:p>
            <a:r>
              <a:rPr lang="en-GB" b="1" dirty="0" err="1" smtClean="0">
                <a:solidFill>
                  <a:srgbClr val="FF0000"/>
                </a:solidFill>
              </a:rPr>
              <a:t>M</a:t>
            </a:r>
            <a:r>
              <a:rPr lang="en-GB" b="1" baseline="-25000" dirty="0" err="1" smtClean="0">
                <a:solidFill>
                  <a:srgbClr val="FF0000"/>
                </a:solidFill>
              </a:rPr>
              <a:t>bol</a:t>
            </a:r>
            <a:r>
              <a:rPr lang="en-GB" b="1" dirty="0" smtClean="0">
                <a:solidFill>
                  <a:srgbClr val="FF0000"/>
                </a:solidFill>
              </a:rPr>
              <a:t>=4.75+2.5</a:t>
            </a:r>
            <a:r>
              <a:rPr lang="en-GB" b="1" i="1" dirty="0" smtClean="0">
                <a:solidFill>
                  <a:srgbClr val="FF0000"/>
                </a:solidFill>
              </a:rPr>
              <a:t>log(</a:t>
            </a:r>
            <a:r>
              <a:rPr lang="en-GB" b="1" dirty="0" smtClean="0">
                <a:solidFill>
                  <a:srgbClr val="FF0000"/>
                </a:solidFill>
              </a:rPr>
              <a:t>L/L</a:t>
            </a:r>
            <a:r>
              <a:rPr lang="en-GB" b="1" baseline="-25000" dirty="0" smtClean="0">
                <a:solidFill>
                  <a:srgbClr val="FF0000"/>
                </a:solidFill>
              </a:rPr>
              <a:t>ꙩ</a:t>
            </a:r>
            <a:r>
              <a:rPr lang="en-GB" b="1" dirty="0" smtClean="0">
                <a:solidFill>
                  <a:srgbClr val="FF0000"/>
                </a:solidFill>
              </a:rPr>
              <a:t>)</a:t>
            </a:r>
            <a:endParaRPr lang="en-GB" b="1" dirty="0">
              <a:solidFill>
                <a:srgbClr val="FF0000"/>
              </a:solidFill>
            </a:endParaRPr>
          </a:p>
          <a:p>
            <a:pPr algn="ctr"/>
            <a:r>
              <a:rPr lang="en-GB" b="1" dirty="0" smtClean="0">
                <a:solidFill>
                  <a:srgbClr val="FF0000"/>
                </a:solidFill>
              </a:rPr>
              <a:t>+</a:t>
            </a:r>
            <a:endParaRPr lang="en-GB" b="1" dirty="0">
              <a:solidFill>
                <a:srgbClr val="FF0000"/>
              </a:solidFill>
            </a:endParaRPr>
          </a:p>
        </p:txBody>
      </p:sp>
      <p:sp>
        <p:nvSpPr>
          <p:cNvPr id="6" name="Freccia a destra 5"/>
          <p:cNvSpPr/>
          <p:nvPr/>
        </p:nvSpPr>
        <p:spPr>
          <a:xfrm>
            <a:off x="2627784" y="1812389"/>
            <a:ext cx="432048" cy="263886"/>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Freccia a destra 8"/>
          <p:cNvSpPr/>
          <p:nvPr/>
        </p:nvSpPr>
        <p:spPr>
          <a:xfrm>
            <a:off x="5652120" y="1556792"/>
            <a:ext cx="432048" cy="263886"/>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5" name="Gruppo 14"/>
          <p:cNvGrpSpPr/>
          <p:nvPr/>
        </p:nvGrpSpPr>
        <p:grpSpPr>
          <a:xfrm>
            <a:off x="21842" y="4437112"/>
            <a:ext cx="3830078" cy="2304256"/>
            <a:chOff x="21842" y="4221088"/>
            <a:chExt cx="3830078" cy="2304256"/>
          </a:xfrm>
        </p:grpSpPr>
        <p:grpSp>
          <p:nvGrpSpPr>
            <p:cNvPr id="13" name="Gruppo 12"/>
            <p:cNvGrpSpPr/>
            <p:nvPr/>
          </p:nvGrpSpPr>
          <p:grpSpPr>
            <a:xfrm>
              <a:off x="227062" y="4221088"/>
              <a:ext cx="3624858" cy="2304256"/>
              <a:chOff x="179512" y="4179292"/>
              <a:chExt cx="3624858" cy="2304256"/>
            </a:xfrm>
          </p:grpSpPr>
          <p:grpSp>
            <p:nvGrpSpPr>
              <p:cNvPr id="7" name="Gruppo 6"/>
              <p:cNvGrpSpPr/>
              <p:nvPr/>
            </p:nvGrpSpPr>
            <p:grpSpPr>
              <a:xfrm>
                <a:off x="179512" y="4179292"/>
                <a:ext cx="3624858" cy="2304256"/>
                <a:chOff x="803126" y="3861048"/>
                <a:chExt cx="5354390" cy="2952328"/>
              </a:xfrm>
            </p:grpSpPr>
            <p:pic>
              <p:nvPicPr>
                <p:cNvPr id="11" name="Picture 2" descr="http://www.ssccorp.com/observatory/3DHRDiagrams/ColorMagM3.jpg"/>
                <p:cNvPicPr>
                  <a:picLocks noChangeAspect="1" noChangeArrowheads="1"/>
                </p:cNvPicPr>
                <p:nvPr/>
              </p:nvPicPr>
              <p:blipFill rotWithShape="1">
                <a:blip r:embed="rId5">
                  <a:extLst>
                    <a:ext uri="{28A0092B-C50C-407E-A947-70E740481C1C}">
                      <a14:useLocalDpi xmlns:a14="http://schemas.microsoft.com/office/drawing/2010/main" val="0"/>
                    </a:ext>
                  </a:extLst>
                </a:blip>
                <a:srcRect l="9553" t="2977" r="10160" b="57535"/>
                <a:stretch/>
              </p:blipFill>
              <p:spPr bwMode="auto">
                <a:xfrm>
                  <a:off x="803126" y="3861048"/>
                  <a:ext cx="5353050" cy="212510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http://www.ssccorp.com/observatory/3DHRDiagrams/ColorMagM3.jpg"/>
                <p:cNvPicPr>
                  <a:picLocks noChangeAspect="1" noChangeArrowheads="1"/>
                </p:cNvPicPr>
                <p:nvPr/>
              </p:nvPicPr>
              <p:blipFill rotWithShape="1">
                <a:blip r:embed="rId5">
                  <a:extLst>
                    <a:ext uri="{28A0092B-C50C-407E-A947-70E740481C1C}">
                      <a14:useLocalDpi xmlns:a14="http://schemas.microsoft.com/office/drawing/2010/main" val="0"/>
                    </a:ext>
                  </a:extLst>
                </a:blip>
                <a:srcRect l="14792" t="83248" r="9589"/>
                <a:stretch/>
              </p:blipFill>
              <p:spPr bwMode="auto">
                <a:xfrm>
                  <a:off x="1115616" y="5911850"/>
                  <a:ext cx="5041900" cy="901526"/>
                </a:xfrm>
                <a:prstGeom prst="rect">
                  <a:avLst/>
                </a:prstGeom>
                <a:noFill/>
                <a:extLst>
                  <a:ext uri="{909E8E84-426E-40DD-AFC4-6F175D3DCCD1}">
                    <a14:hiddenFill xmlns:a14="http://schemas.microsoft.com/office/drawing/2010/main">
                      <a:solidFill>
                        <a:srgbClr val="FFFFFF"/>
                      </a:solidFill>
                    </a14:hiddenFill>
                  </a:ext>
                </a:extLst>
              </p:spPr>
            </p:pic>
          </p:grpSp>
          <p:sp>
            <p:nvSpPr>
              <p:cNvPr id="8" name="Rettangolo 7"/>
              <p:cNvSpPr/>
              <p:nvPr/>
            </p:nvSpPr>
            <p:spPr>
              <a:xfrm>
                <a:off x="755576" y="5373216"/>
                <a:ext cx="360040"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4" name="CasellaDiTesto 13"/>
            <p:cNvSpPr txBox="1"/>
            <p:nvPr/>
          </p:nvSpPr>
          <p:spPr>
            <a:xfrm>
              <a:off x="21842" y="4890646"/>
              <a:ext cx="301686" cy="338554"/>
            </a:xfrm>
            <a:prstGeom prst="rect">
              <a:avLst/>
            </a:prstGeom>
            <a:noFill/>
          </p:spPr>
          <p:txBody>
            <a:bodyPr wrap="none" rtlCol="0">
              <a:spAutoFit/>
            </a:bodyPr>
            <a:lstStyle/>
            <a:p>
              <a:r>
                <a:rPr lang="en-GB" sz="1600" dirty="0" smtClean="0"/>
                <a:t>V</a:t>
              </a:r>
              <a:endParaRPr lang="en-GB" sz="1600" dirty="0"/>
            </a:p>
          </p:txBody>
        </p:sp>
      </p:grpSp>
      <p:sp>
        <p:nvSpPr>
          <p:cNvPr id="19" name="Freccia a destra 18"/>
          <p:cNvSpPr/>
          <p:nvPr/>
        </p:nvSpPr>
        <p:spPr>
          <a:xfrm rot="10800000">
            <a:off x="4450448" y="5829409"/>
            <a:ext cx="432048" cy="263886"/>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ttangolo 20"/>
          <p:cNvSpPr/>
          <p:nvPr/>
        </p:nvSpPr>
        <p:spPr>
          <a:xfrm>
            <a:off x="3995936" y="4509120"/>
            <a:ext cx="1296144" cy="1200329"/>
          </a:xfrm>
          <a:prstGeom prst="rect">
            <a:avLst/>
          </a:prstGeom>
        </p:spPr>
        <p:txBody>
          <a:bodyPr wrap="square">
            <a:spAutoFit/>
          </a:bodyPr>
          <a:lstStyle/>
          <a:p>
            <a:pPr algn="ctr"/>
            <a:r>
              <a:rPr lang="en-GB" b="1" dirty="0" smtClean="0">
                <a:solidFill>
                  <a:srgbClr val="FF0000"/>
                </a:solidFill>
              </a:rPr>
              <a:t>Distance</a:t>
            </a:r>
          </a:p>
          <a:p>
            <a:pPr algn="ctr"/>
            <a:r>
              <a:rPr lang="en-GB" b="1" dirty="0" smtClean="0">
                <a:solidFill>
                  <a:srgbClr val="FF0000"/>
                </a:solidFill>
              </a:rPr>
              <a:t>+</a:t>
            </a:r>
          </a:p>
          <a:p>
            <a:pPr algn="ctr"/>
            <a:r>
              <a:rPr lang="en-GB" b="1" dirty="0" smtClean="0">
                <a:solidFill>
                  <a:srgbClr val="FF0000"/>
                </a:solidFill>
              </a:rPr>
              <a:t>Interstellar Absorption</a:t>
            </a:r>
            <a:endParaRPr lang="en-GB" b="1" dirty="0">
              <a:solidFill>
                <a:srgbClr val="FF0000"/>
              </a:solidFill>
            </a:endParaRPr>
          </a:p>
        </p:txBody>
      </p:sp>
      <p:sp>
        <p:nvSpPr>
          <p:cNvPr id="22" name="Rettangolo 21"/>
          <p:cNvSpPr/>
          <p:nvPr/>
        </p:nvSpPr>
        <p:spPr>
          <a:xfrm>
            <a:off x="5292080" y="1892686"/>
            <a:ext cx="1440160" cy="1200329"/>
          </a:xfrm>
          <a:prstGeom prst="rect">
            <a:avLst/>
          </a:prstGeom>
        </p:spPr>
        <p:txBody>
          <a:bodyPr wrap="square">
            <a:spAutoFit/>
          </a:bodyPr>
          <a:lstStyle/>
          <a:p>
            <a:r>
              <a:rPr lang="en-GB" b="1" dirty="0" smtClean="0">
                <a:solidFill>
                  <a:srgbClr val="FF0000"/>
                </a:solidFill>
              </a:rPr>
              <a:t>Models of stellar atmospheres needed</a:t>
            </a:r>
            <a:endParaRPr lang="en-GB" b="1" dirty="0">
              <a:solidFill>
                <a:srgbClr val="FF0000"/>
              </a:solidFill>
            </a:endParaRPr>
          </a:p>
        </p:txBody>
      </p:sp>
      <p:grpSp>
        <p:nvGrpSpPr>
          <p:cNvPr id="17" name="Gruppo 16"/>
          <p:cNvGrpSpPr/>
          <p:nvPr/>
        </p:nvGrpSpPr>
        <p:grpSpPr>
          <a:xfrm>
            <a:off x="5148064" y="3585790"/>
            <a:ext cx="3941713" cy="3227586"/>
            <a:chOff x="5148064" y="3585790"/>
            <a:chExt cx="3941713" cy="3227586"/>
          </a:xfrm>
        </p:grpSpPr>
        <p:sp>
          <p:nvSpPr>
            <p:cNvPr id="10" name="Freccia a destra 9"/>
            <p:cNvSpPr/>
            <p:nvPr/>
          </p:nvSpPr>
          <p:spPr>
            <a:xfrm rot="5400000">
              <a:off x="6384273" y="4017137"/>
              <a:ext cx="432048" cy="263886"/>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ttangolo 19"/>
            <p:cNvSpPr/>
            <p:nvPr/>
          </p:nvSpPr>
          <p:spPr>
            <a:xfrm>
              <a:off x="6804248" y="3585790"/>
              <a:ext cx="2232248" cy="923330"/>
            </a:xfrm>
            <a:prstGeom prst="rect">
              <a:avLst/>
            </a:prstGeom>
          </p:spPr>
          <p:txBody>
            <a:bodyPr wrap="square">
              <a:spAutoFit/>
            </a:bodyPr>
            <a:lstStyle/>
            <a:p>
              <a:pPr algn="ctr"/>
              <a:r>
                <a:rPr lang="en-GB" b="1" dirty="0" smtClean="0">
                  <a:solidFill>
                    <a:srgbClr val="FF0000"/>
                  </a:solidFill>
                </a:rPr>
                <a:t>mass distribution and photometric errors:  MONTECARLO</a:t>
              </a:r>
              <a:endParaRPr lang="en-GB" b="1" dirty="0">
                <a:solidFill>
                  <a:srgbClr val="FF0000"/>
                </a:solidFill>
              </a:endParaRPr>
            </a:p>
          </p:txBody>
        </p:sp>
        <p:grpSp>
          <p:nvGrpSpPr>
            <p:cNvPr id="16" name="Gruppo 15"/>
            <p:cNvGrpSpPr/>
            <p:nvPr/>
          </p:nvGrpSpPr>
          <p:grpSpPr>
            <a:xfrm>
              <a:off x="5148064" y="4456635"/>
              <a:ext cx="3941713" cy="2356741"/>
              <a:chOff x="5148064" y="4456635"/>
              <a:chExt cx="3941713" cy="2356741"/>
            </a:xfrm>
          </p:grpSpPr>
          <p:pic>
            <p:nvPicPr>
              <p:cNvPr id="10244" name="Picture 4"/>
              <p:cNvPicPr>
                <a:picLocks noChangeAspect="1" noChangeArrowheads="1"/>
              </p:cNvPicPr>
              <p:nvPr/>
            </p:nvPicPr>
            <p:blipFill rotWithShape="1">
              <a:blip r:embed="rId6">
                <a:extLst>
                  <a:ext uri="{28A0092B-C50C-407E-A947-70E740481C1C}">
                    <a14:useLocalDpi xmlns:a14="http://schemas.microsoft.com/office/drawing/2010/main" val="0"/>
                  </a:ext>
                </a:extLst>
              </a:blip>
              <a:srcRect l="8405" t="38800" r="5400" b="31473"/>
              <a:stretch/>
            </p:blipFill>
            <p:spPr bwMode="auto">
              <a:xfrm>
                <a:off x="5148064" y="4456635"/>
                <a:ext cx="3941713" cy="23567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asellaDiTesto 2"/>
              <p:cNvSpPr txBox="1"/>
              <p:nvPr/>
            </p:nvSpPr>
            <p:spPr>
              <a:xfrm>
                <a:off x="6017092" y="4979306"/>
                <a:ext cx="1166410" cy="307777"/>
              </a:xfrm>
              <a:prstGeom prst="rect">
                <a:avLst/>
              </a:prstGeom>
              <a:noFill/>
            </p:spPr>
            <p:txBody>
              <a:bodyPr wrap="none" rtlCol="0">
                <a:spAutoFit/>
              </a:bodyPr>
              <a:lstStyle/>
              <a:p>
                <a:r>
                  <a:rPr lang="en-GB" sz="1400" dirty="0" smtClean="0"/>
                  <a:t>Age=12.8 </a:t>
                </a:r>
                <a:r>
                  <a:rPr lang="en-GB" sz="1400" dirty="0" err="1" smtClean="0"/>
                  <a:t>Gyr</a:t>
                </a:r>
                <a:endParaRPr lang="en-GB" sz="1400" dirty="0"/>
              </a:p>
            </p:txBody>
          </p:sp>
        </p:grpSp>
      </p:grpSp>
      <p:sp>
        <p:nvSpPr>
          <p:cNvPr id="18" name="CasellaDiTesto 17"/>
          <p:cNvSpPr txBox="1"/>
          <p:nvPr/>
        </p:nvSpPr>
        <p:spPr>
          <a:xfrm>
            <a:off x="1615510" y="3769876"/>
            <a:ext cx="364202" cy="523220"/>
          </a:xfrm>
          <a:prstGeom prst="rect">
            <a:avLst/>
          </a:prstGeom>
          <a:noFill/>
        </p:spPr>
        <p:txBody>
          <a:bodyPr wrap="none" rtlCol="0">
            <a:spAutoFit/>
          </a:bodyPr>
          <a:lstStyle/>
          <a:p>
            <a:r>
              <a:rPr lang="en-GB" sz="2800" dirty="0">
                <a:solidFill>
                  <a:srgbClr val="FF0000"/>
                </a:solidFill>
              </a:rPr>
              <a:t>≠</a:t>
            </a:r>
          </a:p>
        </p:txBody>
      </p:sp>
    </p:spTree>
    <p:extLst>
      <p:ext uri="{BB962C8B-B14F-4D97-AF65-F5344CB8AC3E}">
        <p14:creationId xmlns:p14="http://schemas.microsoft.com/office/powerpoint/2010/main" val="998293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par>
                                <p:cTn id="11" presetID="10"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500"/>
                                        <p:tgtEl>
                                          <p:spTgt spid="9"/>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fade">
                                      <p:cBhvr>
                                        <p:cTn id="21" dur="500"/>
                                        <p:tgtEl>
                                          <p:spTgt spid="22"/>
                                        </p:tgtEl>
                                      </p:cBhvr>
                                    </p:animEffect>
                                  </p:childTnLst>
                                </p:cTn>
                              </p:par>
                              <p:par>
                                <p:cTn id="22" presetID="10" presetClass="entr" presetSubtype="0" fill="hold" nodeType="withEffect">
                                  <p:stCondLst>
                                    <p:cond delay="0"/>
                                  </p:stCondLst>
                                  <p:childTnLst>
                                    <p:set>
                                      <p:cBhvr>
                                        <p:cTn id="23" dur="1" fill="hold">
                                          <p:stCondLst>
                                            <p:cond delay="0"/>
                                          </p:stCondLst>
                                        </p:cTn>
                                        <p:tgtEl>
                                          <p:spTgt spid="10243"/>
                                        </p:tgtEl>
                                        <p:attrNameLst>
                                          <p:attrName>style.visibility</p:attrName>
                                        </p:attrNameLst>
                                      </p:cBhvr>
                                      <p:to>
                                        <p:strVal val="visible"/>
                                      </p:to>
                                    </p:set>
                                    <p:animEffect transition="in" filter="fade">
                                      <p:cBhvr>
                                        <p:cTn id="24" dur="500"/>
                                        <p:tgtEl>
                                          <p:spTgt spid="10243"/>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fade">
                                      <p:cBhvr>
                                        <p:cTn id="29" dur="500"/>
                                        <p:tgtEl>
                                          <p:spTgt spid="17"/>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21"/>
                                        </p:tgtEl>
                                        <p:attrNameLst>
                                          <p:attrName>style.visibility</p:attrName>
                                        </p:attrNameLst>
                                      </p:cBhvr>
                                      <p:to>
                                        <p:strVal val="visible"/>
                                      </p:to>
                                    </p:set>
                                    <p:animEffect transition="in" filter="fade">
                                      <p:cBhvr>
                                        <p:cTn id="34" dur="500"/>
                                        <p:tgtEl>
                                          <p:spTgt spid="21"/>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fade">
                                      <p:cBhvr>
                                        <p:cTn id="3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P spid="9" grpId="0" animBg="1"/>
      <p:bldP spid="19" grpId="0" animBg="1"/>
      <p:bldP spid="21" grpId="0"/>
      <p:bldP spid="2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125760"/>
            <a:ext cx="8208912" cy="782960"/>
          </a:xfrm>
        </p:spPr>
        <p:txBody>
          <a:bodyPr/>
          <a:lstStyle/>
          <a:p>
            <a:r>
              <a:rPr lang="en-GB" dirty="0" smtClean="0"/>
              <a:t>The tip of the Red Giant Branch </a:t>
            </a:r>
            <a:endParaRPr lang="en-GB" dirty="0"/>
          </a:p>
        </p:txBody>
      </p:sp>
      <p:sp>
        <p:nvSpPr>
          <p:cNvPr id="6" name="CasellaDiTesto 5"/>
          <p:cNvSpPr txBox="1"/>
          <p:nvPr/>
        </p:nvSpPr>
        <p:spPr>
          <a:xfrm>
            <a:off x="251520" y="1097443"/>
            <a:ext cx="8712968" cy="5509200"/>
          </a:xfrm>
          <a:prstGeom prst="rect">
            <a:avLst/>
          </a:prstGeom>
          <a:noFill/>
        </p:spPr>
        <p:txBody>
          <a:bodyPr wrap="square" rtlCol="0">
            <a:spAutoFit/>
          </a:bodyPr>
          <a:lstStyle/>
          <a:p>
            <a:r>
              <a:rPr lang="en-GB" sz="2400" dirty="0" err="1" smtClean="0"/>
              <a:t>Viaux</a:t>
            </a:r>
            <a:r>
              <a:rPr lang="en-GB" sz="2400" dirty="0" smtClean="0"/>
              <a:t> et al. (2014) already exploited this observable and found g13 &lt; 4 (95% C.L.). They used single mass evolutionary tracks compared to (I,V-I) CM diagrams of M5.  </a:t>
            </a:r>
          </a:p>
          <a:p>
            <a:endParaRPr lang="en-GB" sz="2400" dirty="0"/>
          </a:p>
          <a:p>
            <a:r>
              <a:rPr lang="en-GB" sz="2400" dirty="0" smtClean="0"/>
              <a:t>However RGB stars near the tip mostly emit  in the near-IR (</a:t>
            </a:r>
            <a:r>
              <a:rPr lang="en-GB" sz="2400" dirty="0"/>
              <a:t> </a:t>
            </a:r>
            <a:r>
              <a:rPr lang="en-GB" sz="2400" dirty="0" smtClean="0">
                <a:latin typeface="Symbol" panose="05050102010706020507" pitchFamily="18" charset="2"/>
              </a:rPr>
              <a:t>l</a:t>
            </a:r>
            <a:r>
              <a:rPr lang="en-GB" sz="2400" i="1" dirty="0" smtClean="0"/>
              <a:t>&gt;1 </a:t>
            </a:r>
            <a:r>
              <a:rPr lang="en-GB" sz="2400" i="1" dirty="0" smtClean="0">
                <a:latin typeface="Symbol" panose="05050102010706020507" pitchFamily="18" charset="2"/>
              </a:rPr>
              <a:t>m</a:t>
            </a:r>
            <a:r>
              <a:rPr lang="en-GB" sz="2400" i="1" dirty="0" smtClean="0"/>
              <a:t>m</a:t>
            </a:r>
            <a:r>
              <a:rPr lang="en-GB" sz="2400" dirty="0" smtClean="0"/>
              <a:t>, I,J,H,K bands). By means of </a:t>
            </a:r>
            <a:r>
              <a:rPr lang="en-GB" sz="2400" dirty="0" err="1" smtClean="0"/>
              <a:t>multicolor</a:t>
            </a:r>
            <a:r>
              <a:rPr lang="en-GB" sz="2400" dirty="0" smtClean="0"/>
              <a:t> IR photometry we may get  the RGB </a:t>
            </a:r>
            <a:r>
              <a:rPr lang="en-GB" sz="2400" dirty="0" err="1" smtClean="0"/>
              <a:t>M</a:t>
            </a:r>
            <a:r>
              <a:rPr lang="en-GB" sz="2400" baseline="-25000" dirty="0" err="1" smtClean="0"/>
              <a:t>bol</a:t>
            </a:r>
            <a:r>
              <a:rPr lang="en-GB" sz="2400" dirty="0" smtClean="0"/>
              <a:t> directly.  Collecting optical and IR data, </a:t>
            </a:r>
            <a:r>
              <a:rPr lang="en-GB" sz="2400" dirty="0" err="1" smtClean="0"/>
              <a:t>Valenti</a:t>
            </a:r>
            <a:r>
              <a:rPr lang="en-GB" sz="2400" dirty="0" smtClean="0"/>
              <a:t> et al. 2004 provided RGB  </a:t>
            </a:r>
            <a:r>
              <a:rPr lang="en-GB" sz="2400" dirty="0"/>
              <a:t>tip  </a:t>
            </a:r>
            <a:r>
              <a:rPr lang="en-GB" sz="2400" dirty="0" err="1" smtClean="0"/>
              <a:t>M</a:t>
            </a:r>
            <a:r>
              <a:rPr lang="en-GB" sz="2400" baseline="-25000" dirty="0" err="1" smtClean="0"/>
              <a:t>bol</a:t>
            </a:r>
            <a:r>
              <a:rPr lang="en-GB" sz="2400" dirty="0"/>
              <a:t> </a:t>
            </a:r>
            <a:r>
              <a:rPr lang="en-GB" sz="2400" dirty="0" smtClean="0"/>
              <a:t>for several GCs. </a:t>
            </a:r>
          </a:p>
          <a:p>
            <a:endParaRPr lang="en-GB" sz="2400" dirty="0"/>
          </a:p>
          <a:p>
            <a:r>
              <a:rPr lang="en-GB" sz="2400" dirty="0" smtClean="0"/>
              <a:t>We use these observations coupled to our synthetic CM diagrams to estimate the probability to find stars in the brightest portion of the RGB. Indeed, the evolutionary timescale is quite fast near the tip so that the observed RGB tip may not coincide with the brightest point of the theoretical track. </a:t>
            </a:r>
          </a:p>
          <a:p>
            <a:endParaRPr lang="en-GB" sz="2400" baseline="-25000" dirty="0"/>
          </a:p>
        </p:txBody>
      </p:sp>
    </p:spTree>
    <p:extLst>
      <p:ext uri="{BB962C8B-B14F-4D97-AF65-F5344CB8AC3E}">
        <p14:creationId xmlns:p14="http://schemas.microsoft.com/office/powerpoint/2010/main" val="2722701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animEffect transition="in" filter="fade">
                                      <p:cBhvr>
                                        <p:cTn id="1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7504" y="188640"/>
            <a:ext cx="8856984" cy="634082"/>
          </a:xfrm>
        </p:spPr>
        <p:txBody>
          <a:bodyPr>
            <a:noAutofit/>
          </a:bodyPr>
          <a:lstStyle/>
          <a:p>
            <a:pPr algn="l"/>
            <a:r>
              <a:rPr lang="en-GB" sz="3600" dirty="0" smtClean="0"/>
              <a:t>Constraint from RGB tip: the case of M3 </a:t>
            </a:r>
            <a:endParaRPr lang="en-GB" sz="2800" dirty="0"/>
          </a:p>
        </p:txBody>
      </p:sp>
      <p:graphicFrame>
        <p:nvGraphicFramePr>
          <p:cNvPr id="6" name="Tabella 5"/>
          <p:cNvGraphicFramePr>
            <a:graphicFrameLocks noGrp="1"/>
          </p:cNvGraphicFramePr>
          <p:nvPr>
            <p:extLst>
              <p:ext uri="{D42A27DB-BD31-4B8C-83A1-F6EECF244321}">
                <p14:modId xmlns:p14="http://schemas.microsoft.com/office/powerpoint/2010/main" val="2927186123"/>
              </p:ext>
            </p:extLst>
          </p:nvPr>
        </p:nvGraphicFramePr>
        <p:xfrm>
          <a:off x="323528" y="2577083"/>
          <a:ext cx="2304256" cy="923925"/>
        </p:xfrm>
        <a:graphic>
          <a:graphicData uri="http://schemas.openxmlformats.org/drawingml/2006/table">
            <a:tbl>
              <a:tblPr>
                <a:tableStyleId>{5C22544A-7EE6-4342-B048-85BDC9FD1C3A}</a:tableStyleId>
              </a:tblPr>
              <a:tblGrid>
                <a:gridCol w="1368152"/>
                <a:gridCol w="936104"/>
              </a:tblGrid>
              <a:tr h="108967">
                <a:tc>
                  <a:txBody>
                    <a:bodyPr/>
                    <a:lstStyle/>
                    <a:p>
                      <a:pPr algn="l" fontAlgn="b"/>
                      <a:r>
                        <a:rPr lang="it-IT" sz="2000" u="none" strike="noStrike" baseline="0" dirty="0" err="1">
                          <a:effectLst/>
                        </a:rPr>
                        <a:t>exp+dist</a:t>
                      </a:r>
                      <a:endParaRPr lang="it-IT" sz="2000" b="0" i="0" u="none" strike="noStrike" baseline="0" dirty="0">
                        <a:solidFill>
                          <a:srgbClr val="000000"/>
                        </a:solidFill>
                        <a:effectLst/>
                        <a:latin typeface="Calibri"/>
                      </a:endParaRPr>
                    </a:p>
                  </a:txBody>
                  <a:tcPr marL="3175" marR="3175" marT="3175" marB="0" anchor="b"/>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it-IT" sz="1800" kern="1200" dirty="0" smtClean="0">
                          <a:solidFill>
                            <a:schemeClr val="dk1"/>
                          </a:solidFill>
                          <a:latin typeface="+mn-lt"/>
                          <a:ea typeface="+mn-ea"/>
                          <a:cs typeface="+mn-cs"/>
                        </a:rPr>
                        <a:t>± </a:t>
                      </a:r>
                      <a:r>
                        <a:rPr lang="it-IT" sz="2000" u="none" strike="noStrike" baseline="0" dirty="0" smtClean="0">
                          <a:effectLst/>
                        </a:rPr>
                        <a:t>0.24</a:t>
                      </a:r>
                      <a:endParaRPr lang="it-IT" sz="2000" b="0" i="0" u="none" strike="noStrike" baseline="0" dirty="0">
                        <a:solidFill>
                          <a:srgbClr val="000000"/>
                        </a:solidFill>
                        <a:effectLst/>
                        <a:latin typeface="Calibri"/>
                      </a:endParaRPr>
                    </a:p>
                  </a:txBody>
                  <a:tcPr marL="3175" marR="3175" marT="3175" marB="0" anchor="b"/>
                </a:tc>
              </a:tr>
              <a:tr h="180975">
                <a:tc>
                  <a:txBody>
                    <a:bodyPr/>
                    <a:lstStyle/>
                    <a:p>
                      <a:pPr algn="l" fontAlgn="b"/>
                      <a:r>
                        <a:rPr lang="it-IT" sz="2000" b="0" i="0" u="none" strike="noStrike" baseline="0" dirty="0" smtClean="0">
                          <a:solidFill>
                            <a:schemeClr val="dk1"/>
                          </a:solidFill>
                          <a:effectLst/>
                          <a:latin typeface="+mn-lt"/>
                        </a:rPr>
                        <a:t>Y/Z</a:t>
                      </a:r>
                      <a:endParaRPr lang="it-IT" sz="2000" b="0" i="0" u="none" strike="noStrike" baseline="0" dirty="0">
                        <a:solidFill>
                          <a:srgbClr val="000000"/>
                        </a:solidFill>
                        <a:effectLst/>
                        <a:latin typeface="Calibri"/>
                      </a:endParaRPr>
                    </a:p>
                  </a:txBody>
                  <a:tcPr marL="3175" marR="3175" marT="3175" marB="0" anchor="b"/>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it-IT" sz="1800" kern="1200" dirty="0" smtClean="0">
                          <a:solidFill>
                            <a:schemeClr val="dk1"/>
                          </a:solidFill>
                          <a:latin typeface="+mn-lt"/>
                          <a:ea typeface="+mn-ea"/>
                          <a:cs typeface="+mn-cs"/>
                        </a:rPr>
                        <a:t>±</a:t>
                      </a:r>
                      <a:r>
                        <a:rPr lang="en-GB" sz="1800" kern="1200" baseline="0" dirty="0" smtClean="0">
                          <a:solidFill>
                            <a:schemeClr val="dk1"/>
                          </a:solidFill>
                          <a:latin typeface="+mn-lt"/>
                          <a:ea typeface="+mn-ea"/>
                          <a:cs typeface="+mn-cs"/>
                        </a:rPr>
                        <a:t> </a:t>
                      </a:r>
                      <a:r>
                        <a:rPr lang="it-IT" sz="2000" u="none" strike="noStrike" baseline="0" dirty="0" smtClean="0">
                          <a:effectLst/>
                        </a:rPr>
                        <a:t>0.015</a:t>
                      </a:r>
                      <a:endParaRPr lang="it-IT" sz="2000" b="0" i="0" u="none" strike="noStrike" baseline="0" dirty="0">
                        <a:solidFill>
                          <a:srgbClr val="000000"/>
                        </a:solidFill>
                        <a:effectLst/>
                        <a:latin typeface="Calibri"/>
                      </a:endParaRPr>
                    </a:p>
                  </a:txBody>
                  <a:tcPr marL="3175" marR="3175" marT="3175" marB="0" anchor="b"/>
                </a:tc>
              </a:tr>
              <a:tr h="180975">
                <a:tc>
                  <a:txBody>
                    <a:bodyPr/>
                    <a:lstStyle/>
                    <a:p>
                      <a:pPr algn="l" fontAlgn="b"/>
                      <a:r>
                        <a:rPr lang="it-IT" sz="2000" u="none" strike="noStrike" baseline="0" dirty="0" err="1" smtClean="0">
                          <a:effectLst/>
                        </a:rPr>
                        <a:t>theory</a:t>
                      </a:r>
                      <a:endParaRPr lang="it-IT" sz="2000" b="0" i="0" u="none" strike="noStrike" baseline="0" dirty="0">
                        <a:solidFill>
                          <a:srgbClr val="000000"/>
                        </a:solidFill>
                        <a:effectLst/>
                        <a:latin typeface="Calibri"/>
                      </a:endParaRPr>
                    </a:p>
                  </a:txBody>
                  <a:tcPr marL="3175" marR="3175" marT="3175" marB="0" anchor="b"/>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it-IT" sz="1800" kern="1200" dirty="0" smtClean="0">
                          <a:solidFill>
                            <a:schemeClr val="dk1"/>
                          </a:solidFill>
                          <a:latin typeface="+mn-lt"/>
                          <a:ea typeface="+mn-ea"/>
                          <a:cs typeface="+mn-cs"/>
                        </a:rPr>
                        <a:t>±</a:t>
                      </a:r>
                      <a:r>
                        <a:rPr lang="en-GB" sz="1800" kern="1200" baseline="0" dirty="0" smtClean="0">
                          <a:solidFill>
                            <a:schemeClr val="dk1"/>
                          </a:solidFill>
                          <a:latin typeface="+mn-lt"/>
                          <a:ea typeface="+mn-ea"/>
                          <a:cs typeface="+mn-cs"/>
                        </a:rPr>
                        <a:t> </a:t>
                      </a:r>
                      <a:r>
                        <a:rPr lang="it-IT" sz="2000" u="none" strike="noStrike" baseline="0" dirty="0" smtClean="0">
                          <a:effectLst/>
                        </a:rPr>
                        <a:t>0.05</a:t>
                      </a:r>
                      <a:endParaRPr lang="it-IT" sz="2000" b="0" i="0" u="none" strike="noStrike" baseline="0" dirty="0">
                        <a:solidFill>
                          <a:srgbClr val="000000"/>
                        </a:solidFill>
                        <a:effectLst/>
                        <a:latin typeface="Calibri"/>
                      </a:endParaRPr>
                    </a:p>
                  </a:txBody>
                  <a:tcPr marL="3175" marR="3175" marT="3175" marB="0" anchor="b"/>
                </a:tc>
              </a:tr>
            </a:tbl>
          </a:graphicData>
        </a:graphic>
      </p:graphicFrame>
      <p:sp>
        <p:nvSpPr>
          <p:cNvPr id="7" name="CasellaDiTesto 6"/>
          <p:cNvSpPr txBox="1"/>
          <p:nvPr/>
        </p:nvSpPr>
        <p:spPr>
          <a:xfrm>
            <a:off x="251520" y="2073027"/>
            <a:ext cx="1592295" cy="400110"/>
          </a:xfrm>
          <a:prstGeom prst="rect">
            <a:avLst/>
          </a:prstGeom>
          <a:noFill/>
        </p:spPr>
        <p:txBody>
          <a:bodyPr wrap="none" rtlCol="0">
            <a:spAutoFit/>
          </a:bodyPr>
          <a:lstStyle/>
          <a:p>
            <a:r>
              <a:rPr lang="en-GB" sz="2000" b="1" i="1" dirty="0" smtClean="0">
                <a:solidFill>
                  <a:srgbClr val="FF0000"/>
                </a:solidFill>
              </a:rPr>
              <a:t>Error budget:</a:t>
            </a:r>
            <a:endParaRPr lang="en-GB" sz="2000" b="1" i="1" dirty="0">
              <a:solidFill>
                <a:srgbClr val="FF0000"/>
              </a:solidFill>
            </a:endParaRPr>
          </a:p>
        </p:txBody>
      </p:sp>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07904" y="3789040"/>
            <a:ext cx="4572000" cy="271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0" name="Connettore 1 9"/>
          <p:cNvCxnSpPr/>
          <p:nvPr/>
        </p:nvCxnSpPr>
        <p:spPr>
          <a:xfrm flipV="1">
            <a:off x="6703968" y="5685104"/>
            <a:ext cx="0" cy="216024"/>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CasellaDiTesto 12"/>
          <p:cNvSpPr txBox="1"/>
          <p:nvPr/>
        </p:nvSpPr>
        <p:spPr>
          <a:xfrm>
            <a:off x="4499992" y="5085184"/>
            <a:ext cx="627095" cy="400110"/>
          </a:xfrm>
          <a:prstGeom prst="rect">
            <a:avLst/>
          </a:prstGeom>
          <a:noFill/>
        </p:spPr>
        <p:txBody>
          <a:bodyPr wrap="none" rtlCol="0">
            <a:spAutoFit/>
          </a:bodyPr>
          <a:lstStyle/>
          <a:p>
            <a:r>
              <a:rPr lang="en-GB" sz="2000" dirty="0" smtClean="0"/>
              <a:t>95%</a:t>
            </a:r>
            <a:endParaRPr lang="en-GB" sz="2000" dirty="0"/>
          </a:p>
        </p:txBody>
      </p:sp>
      <p:graphicFrame>
        <p:nvGraphicFramePr>
          <p:cNvPr id="14" name="Oggetto 13"/>
          <p:cNvGraphicFramePr>
            <a:graphicFrameLocks noChangeAspect="1"/>
          </p:cNvGraphicFramePr>
          <p:nvPr>
            <p:extLst>
              <p:ext uri="{D42A27DB-BD31-4B8C-83A1-F6EECF244321}">
                <p14:modId xmlns:p14="http://schemas.microsoft.com/office/powerpoint/2010/main" val="3868329172"/>
              </p:ext>
            </p:extLst>
          </p:nvPr>
        </p:nvGraphicFramePr>
        <p:xfrm>
          <a:off x="251520" y="4508219"/>
          <a:ext cx="3053655" cy="720981"/>
        </p:xfrm>
        <a:graphic>
          <a:graphicData uri="http://schemas.openxmlformats.org/presentationml/2006/ole">
            <mc:AlternateContent xmlns:mc="http://schemas.openxmlformats.org/markup-compatibility/2006">
              <mc:Choice xmlns:v="urn:schemas-microsoft-com:vml" Requires="v">
                <p:oleObj spid="_x0000_s5195" name="Equazione" r:id="rId4" imgW="2044440" imgH="482400" progId="Equation.3">
                  <p:embed/>
                </p:oleObj>
              </mc:Choice>
              <mc:Fallback>
                <p:oleObj name="Equazione" r:id="rId4" imgW="2044440" imgH="482400" progId="Equation.3">
                  <p:embed/>
                  <p:pic>
                    <p:nvPicPr>
                      <p:cNvPr id="0" name="Oggetto 5"/>
                      <p:cNvPicPr>
                        <a:picLocks noChangeAspect="1" noChangeArrowheads="1"/>
                      </p:cNvPicPr>
                      <p:nvPr/>
                    </p:nvPicPr>
                    <p:blipFill>
                      <a:blip r:embed="rId5"/>
                      <a:srcRect/>
                      <a:stretch>
                        <a:fillRect/>
                      </a:stretch>
                    </p:blipFill>
                    <p:spPr bwMode="auto">
                      <a:xfrm>
                        <a:off x="251520" y="4508219"/>
                        <a:ext cx="3053655" cy="720981"/>
                      </a:xfrm>
                      <a:prstGeom prst="rect">
                        <a:avLst/>
                      </a:prstGeom>
                      <a:noFill/>
                      <a:ln>
                        <a:noFill/>
                      </a:ln>
                    </p:spPr>
                  </p:pic>
                </p:oleObj>
              </mc:Fallback>
            </mc:AlternateContent>
          </a:graphicData>
        </a:graphic>
      </p:graphicFrame>
      <p:sp>
        <p:nvSpPr>
          <p:cNvPr id="17" name="CasellaDiTesto 16"/>
          <p:cNvSpPr txBox="1"/>
          <p:nvPr/>
        </p:nvSpPr>
        <p:spPr>
          <a:xfrm>
            <a:off x="179512" y="4005064"/>
            <a:ext cx="2267737" cy="400110"/>
          </a:xfrm>
          <a:prstGeom prst="rect">
            <a:avLst/>
          </a:prstGeom>
          <a:noFill/>
        </p:spPr>
        <p:txBody>
          <a:bodyPr wrap="none" rtlCol="0">
            <a:spAutoFit/>
          </a:bodyPr>
          <a:lstStyle/>
          <a:p>
            <a:r>
              <a:rPr lang="en-GB" sz="2000" b="1" i="1" dirty="0" smtClean="0">
                <a:solidFill>
                  <a:srgbClr val="FF0000"/>
                </a:solidFill>
              </a:rPr>
              <a:t>Likelihood function:</a:t>
            </a:r>
            <a:endParaRPr lang="en-GB" sz="2000" b="1" i="1" dirty="0">
              <a:solidFill>
                <a:srgbClr val="FF0000"/>
              </a:solidFill>
            </a:endParaRPr>
          </a:p>
        </p:txBody>
      </p:sp>
      <p:sp>
        <p:nvSpPr>
          <p:cNvPr id="18" name="CasellaDiTesto 17"/>
          <p:cNvSpPr txBox="1"/>
          <p:nvPr/>
        </p:nvSpPr>
        <p:spPr>
          <a:xfrm>
            <a:off x="179512" y="5765194"/>
            <a:ext cx="3151247" cy="400110"/>
          </a:xfrm>
          <a:prstGeom prst="rect">
            <a:avLst/>
          </a:prstGeom>
          <a:gradFill>
            <a:gsLst>
              <a:gs pos="0">
                <a:schemeClr val="accent1">
                  <a:tint val="66000"/>
                  <a:satMod val="160000"/>
                </a:schemeClr>
              </a:gs>
              <a:gs pos="8000">
                <a:schemeClr val="accent1">
                  <a:tint val="44500"/>
                  <a:satMod val="160000"/>
                </a:schemeClr>
              </a:gs>
              <a:gs pos="100000">
                <a:schemeClr val="accent1">
                  <a:tint val="23500"/>
                  <a:satMod val="160000"/>
                </a:schemeClr>
              </a:gs>
            </a:gsLst>
            <a:lin ang="5400000" scaled="0"/>
          </a:gradFill>
        </p:spPr>
        <p:txBody>
          <a:bodyPr wrap="none" rtlCol="0">
            <a:spAutoFit/>
          </a:bodyPr>
          <a:lstStyle/>
          <a:p>
            <a:r>
              <a:rPr lang="en-GB" sz="2000" b="1" i="1" dirty="0" smtClean="0">
                <a:solidFill>
                  <a:srgbClr val="FF0000"/>
                </a:solidFill>
              </a:rPr>
              <a:t>Result:  g13 &lt; 2.3  (95% C.L.)</a:t>
            </a:r>
            <a:endParaRPr lang="en-GB" sz="2000" b="1" i="1" dirty="0">
              <a:solidFill>
                <a:srgbClr val="FF0000"/>
              </a:solidFill>
            </a:endParaRPr>
          </a:p>
        </p:txBody>
      </p:sp>
      <p:sp>
        <p:nvSpPr>
          <p:cNvPr id="22" name="CasellaDiTesto 21"/>
          <p:cNvSpPr txBox="1"/>
          <p:nvPr/>
        </p:nvSpPr>
        <p:spPr>
          <a:xfrm>
            <a:off x="268103" y="1196752"/>
            <a:ext cx="2575705" cy="707886"/>
          </a:xfrm>
          <a:prstGeom prst="rect">
            <a:avLst/>
          </a:prstGeom>
          <a:noFill/>
        </p:spPr>
        <p:txBody>
          <a:bodyPr wrap="none" rtlCol="0">
            <a:spAutoFit/>
          </a:bodyPr>
          <a:lstStyle/>
          <a:p>
            <a:r>
              <a:rPr lang="en-GB" sz="2000" b="1" i="1" dirty="0" smtClean="0">
                <a:solidFill>
                  <a:srgbClr val="FF0000"/>
                </a:solidFill>
              </a:rPr>
              <a:t>IR observations of M3:</a:t>
            </a:r>
          </a:p>
          <a:p>
            <a:r>
              <a:rPr lang="en-GB" sz="2000" b="1" i="1" dirty="0" smtClean="0"/>
              <a:t>M</a:t>
            </a:r>
            <a:r>
              <a:rPr lang="en-GB" sz="2000" b="1" i="1" baseline="-25000" dirty="0" smtClean="0"/>
              <a:t>ex</a:t>
            </a:r>
            <a:r>
              <a:rPr lang="en-GB" sz="2000" b="1" i="1" dirty="0" smtClean="0"/>
              <a:t> </a:t>
            </a:r>
            <a:r>
              <a:rPr lang="en-GB" sz="2000" b="1" i="1" dirty="0"/>
              <a:t>= 3.61± </a:t>
            </a:r>
            <a:r>
              <a:rPr lang="en-GB" sz="2000" b="1" i="1" dirty="0" smtClean="0"/>
              <a:t>0.24</a:t>
            </a:r>
            <a:endParaRPr lang="en-GB" sz="2000" b="1" i="1" dirty="0"/>
          </a:p>
        </p:txBody>
      </p:sp>
      <p:pic>
        <p:nvPicPr>
          <p:cNvPr id="5122" name="Picture 2"/>
          <p:cNvPicPr>
            <a:picLocks noChangeAspect="1" noChangeArrowheads="1"/>
          </p:cNvPicPr>
          <p:nvPr/>
        </p:nvPicPr>
        <p:blipFill rotWithShape="1">
          <a:blip r:embed="rId6">
            <a:extLst>
              <a:ext uri="{28A0092B-C50C-407E-A947-70E740481C1C}">
                <a14:useLocalDpi xmlns:a14="http://schemas.microsoft.com/office/drawing/2010/main" val="0"/>
              </a:ext>
            </a:extLst>
          </a:blip>
          <a:srcRect t="2560" b="4852"/>
          <a:stretch/>
        </p:blipFill>
        <p:spPr bwMode="auto">
          <a:xfrm>
            <a:off x="3347864" y="1162422"/>
            <a:ext cx="4773613" cy="26986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71275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123"/>
                                        </p:tgtEl>
                                        <p:attrNameLst>
                                          <p:attrName>style.visibility</p:attrName>
                                        </p:attrNameLst>
                                      </p:cBhvr>
                                      <p:to>
                                        <p:strVal val="visible"/>
                                      </p:to>
                                    </p:set>
                                    <p:animEffect transition="in" filter="fade">
                                      <p:cBhvr>
                                        <p:cTn id="7" dur="500"/>
                                        <p:tgtEl>
                                          <p:spTgt spid="5123"/>
                                        </p:tgtEl>
                                      </p:cBhvr>
                                    </p:animEffect>
                                  </p:childTnLst>
                                </p:cTn>
                              </p:par>
                              <p:par>
                                <p:cTn id="8" presetID="10" presetClass="entr" presetSubtype="0"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childTnLst>
                                </p:cTn>
                              </p:par>
                              <p:par>
                                <p:cTn id="14" presetID="10" presetClass="entr" presetSubtype="0" fill="hold"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500"/>
                                        <p:tgtEl>
                                          <p:spTgt spid="1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fade">
                                      <p:cBhvr>
                                        <p:cTn id="19" dur="500"/>
                                        <p:tgtEl>
                                          <p:spTgt spid="17"/>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7" grpId="0"/>
      <p:bldP spid="1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755576" y="188640"/>
            <a:ext cx="7776864" cy="769441"/>
          </a:xfrm>
          <a:prstGeom prst="rect">
            <a:avLst/>
          </a:prstGeom>
        </p:spPr>
        <p:txBody>
          <a:bodyPr wrap="square">
            <a:spAutoFit/>
          </a:bodyPr>
          <a:lstStyle/>
          <a:p>
            <a:r>
              <a:rPr lang="en-GB" sz="4400" dirty="0" smtClean="0">
                <a:solidFill>
                  <a:prstClr val="black"/>
                </a:solidFill>
                <a:ea typeface="+mj-ea"/>
                <a:cs typeface="+mj-cs"/>
              </a:rPr>
              <a:t>The Zero </a:t>
            </a:r>
            <a:r>
              <a:rPr lang="en-GB" sz="4400" dirty="0">
                <a:solidFill>
                  <a:prstClr val="black"/>
                </a:solidFill>
                <a:ea typeface="+mj-ea"/>
                <a:cs typeface="+mj-cs"/>
              </a:rPr>
              <a:t>Age Horizontal Branch</a:t>
            </a:r>
            <a:endParaRPr lang="en-GB" dirty="0"/>
          </a:p>
        </p:txBody>
      </p:sp>
      <p:sp>
        <p:nvSpPr>
          <p:cNvPr id="6" name="CasellaDiTesto 5"/>
          <p:cNvSpPr txBox="1"/>
          <p:nvPr/>
        </p:nvSpPr>
        <p:spPr>
          <a:xfrm>
            <a:off x="251520" y="1067375"/>
            <a:ext cx="8712968" cy="3785652"/>
          </a:xfrm>
          <a:prstGeom prst="rect">
            <a:avLst/>
          </a:prstGeom>
          <a:noFill/>
        </p:spPr>
        <p:txBody>
          <a:bodyPr wrap="square" rtlCol="0">
            <a:spAutoFit/>
          </a:bodyPr>
          <a:lstStyle/>
          <a:p>
            <a:r>
              <a:rPr lang="en-GB" sz="2000" dirty="0" smtClean="0"/>
              <a:t>If Bremsstrahlung </a:t>
            </a:r>
            <a:r>
              <a:rPr lang="en-GB" sz="2000" dirty="0" err="1" smtClean="0"/>
              <a:t>axions</a:t>
            </a:r>
            <a:r>
              <a:rPr lang="en-GB" sz="2000" dirty="0" smtClean="0"/>
              <a:t> are produced  in the core of RGB stars , the core mass at the beginning of the HB phase should be larger than expected when this process is neglected.</a:t>
            </a:r>
          </a:p>
          <a:p>
            <a:endParaRPr lang="en-GB" sz="2000" dirty="0" smtClean="0"/>
          </a:p>
          <a:p>
            <a:r>
              <a:rPr lang="en-GB" sz="2000" dirty="0" smtClean="0"/>
              <a:t>Since the larger the core mass the brighter the star (</a:t>
            </a:r>
            <a:r>
              <a:rPr lang="en-GB" sz="2000" dirty="0" err="1" smtClean="0"/>
              <a:t>Paczynsky</a:t>
            </a:r>
            <a:r>
              <a:rPr lang="en-GB" sz="2000" dirty="0" smtClean="0"/>
              <a:t> 1967), brighter HB are expected in case of a non-negligible </a:t>
            </a:r>
            <a:r>
              <a:rPr lang="en-GB" sz="2000" dirty="0" err="1" smtClean="0"/>
              <a:t>axion</a:t>
            </a:r>
            <a:r>
              <a:rPr lang="en-GB" sz="2000" dirty="0" smtClean="0"/>
              <a:t>-electron coupling.</a:t>
            </a:r>
          </a:p>
          <a:p>
            <a:endParaRPr lang="en-GB" sz="2000" dirty="0"/>
          </a:p>
          <a:p>
            <a:r>
              <a:rPr lang="en-GB" sz="2000" dirty="0" smtClean="0"/>
              <a:t>So, the ZAHB luminosity is another observable suited to constrain g13.</a:t>
            </a:r>
          </a:p>
          <a:p>
            <a:endParaRPr lang="en-GB" sz="2000" dirty="0" smtClean="0"/>
          </a:p>
          <a:p>
            <a:r>
              <a:rPr lang="en-GB" sz="2000" dirty="0" smtClean="0"/>
              <a:t>Such a constraint has never been exploited so far. </a:t>
            </a:r>
            <a:r>
              <a:rPr lang="en-GB" sz="2000" dirty="0"/>
              <a:t> </a:t>
            </a:r>
            <a:r>
              <a:rPr lang="en-GB" sz="2000" dirty="0" smtClean="0"/>
              <a:t>Synthetic CM diagrams are needed to model the spread in luminosity of HB stars and determine the true ZAHB level..</a:t>
            </a:r>
          </a:p>
        </p:txBody>
      </p:sp>
      <p:grpSp>
        <p:nvGrpSpPr>
          <p:cNvPr id="8" name="Gruppo 7"/>
          <p:cNvGrpSpPr/>
          <p:nvPr/>
        </p:nvGrpSpPr>
        <p:grpSpPr>
          <a:xfrm>
            <a:off x="971600" y="4869160"/>
            <a:ext cx="6552728" cy="1658620"/>
            <a:chOff x="179512" y="5008601"/>
            <a:chExt cx="3623951" cy="829311"/>
          </a:xfrm>
        </p:grpSpPr>
        <p:pic>
          <p:nvPicPr>
            <p:cNvPr id="12" name="Picture 2" descr="http://www.ssccorp.com/observatory/3DHRDiagrams/ColorMagM3.jpg"/>
            <p:cNvPicPr>
              <a:picLocks noChangeAspect="1" noChangeArrowheads="1"/>
            </p:cNvPicPr>
            <p:nvPr/>
          </p:nvPicPr>
          <p:blipFill rotWithShape="1">
            <a:blip r:embed="rId2">
              <a:extLst>
                <a:ext uri="{28A0092B-C50C-407E-A947-70E740481C1C}">
                  <a14:useLocalDpi xmlns:a14="http://schemas.microsoft.com/office/drawing/2010/main" val="0"/>
                </a:ext>
              </a:extLst>
            </a:blip>
            <a:srcRect l="9553" t="22721" r="10160" b="57535"/>
            <a:stretch/>
          </p:blipFill>
          <p:spPr bwMode="auto">
            <a:xfrm>
              <a:off x="179512" y="5008601"/>
              <a:ext cx="3623951" cy="829311"/>
            </a:xfrm>
            <a:prstGeom prst="rect">
              <a:avLst/>
            </a:prstGeom>
            <a:noFill/>
            <a:extLst>
              <a:ext uri="{909E8E84-426E-40DD-AFC4-6F175D3DCCD1}">
                <a14:hiddenFill xmlns:a14="http://schemas.microsoft.com/office/drawing/2010/main">
                  <a:solidFill>
                    <a:srgbClr val="FFFFFF"/>
                  </a:solidFill>
                </a14:hiddenFill>
              </a:ext>
            </a:extLst>
          </p:spPr>
        </p:pic>
        <p:sp>
          <p:nvSpPr>
            <p:cNvPr id="11" name="Rettangolo 10"/>
            <p:cNvSpPr/>
            <p:nvPr/>
          </p:nvSpPr>
          <p:spPr>
            <a:xfrm>
              <a:off x="755576" y="5373216"/>
              <a:ext cx="360040"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cxnSp>
        <p:nvCxnSpPr>
          <p:cNvPr id="15" name="Connettore 1 14"/>
          <p:cNvCxnSpPr/>
          <p:nvPr/>
        </p:nvCxnSpPr>
        <p:spPr>
          <a:xfrm>
            <a:off x="3707904" y="5733256"/>
            <a:ext cx="504056" cy="0"/>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sp>
        <p:nvSpPr>
          <p:cNvPr id="21" name="CasellaDiTesto 20"/>
          <p:cNvSpPr txBox="1"/>
          <p:nvPr/>
        </p:nvSpPr>
        <p:spPr>
          <a:xfrm>
            <a:off x="3428926" y="5985072"/>
            <a:ext cx="708848" cy="369332"/>
          </a:xfrm>
          <a:prstGeom prst="rect">
            <a:avLst/>
          </a:prstGeom>
          <a:noFill/>
        </p:spPr>
        <p:txBody>
          <a:bodyPr wrap="none" rtlCol="0">
            <a:spAutoFit/>
          </a:bodyPr>
          <a:lstStyle/>
          <a:p>
            <a:r>
              <a:rPr lang="en-GB" b="1" dirty="0" smtClean="0">
                <a:solidFill>
                  <a:srgbClr val="FF0000"/>
                </a:solidFill>
              </a:rPr>
              <a:t>ZAHB</a:t>
            </a:r>
            <a:endParaRPr lang="en-GB" b="1" dirty="0">
              <a:solidFill>
                <a:srgbClr val="FF0000"/>
              </a:solidFill>
            </a:endParaRPr>
          </a:p>
        </p:txBody>
      </p:sp>
      <p:cxnSp>
        <p:nvCxnSpPr>
          <p:cNvPr id="25" name="Connettore 2 24"/>
          <p:cNvCxnSpPr/>
          <p:nvPr/>
        </p:nvCxnSpPr>
        <p:spPr>
          <a:xfrm flipV="1">
            <a:off x="3774296" y="5742310"/>
            <a:ext cx="77624" cy="333064"/>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1361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animEffect transition="in" filter="fade">
                                      <p:cBhvr>
                                        <p:cTn id="17" dur="500"/>
                                        <p:tgtEl>
                                          <p:spTgt spid="6">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6" end="6"/>
                                            </p:txEl>
                                          </p:spTgt>
                                        </p:tgtEl>
                                        <p:attrNameLst>
                                          <p:attrName>style.visibility</p:attrName>
                                        </p:attrNameLst>
                                      </p:cBhvr>
                                      <p:to>
                                        <p:strVal val="visible"/>
                                      </p:to>
                                    </p:set>
                                    <p:animEffect transition="in" filter="fade">
                                      <p:cBhvr>
                                        <p:cTn id="22"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1907</TotalTime>
  <Words>928</Words>
  <Application>Microsoft Office PowerPoint</Application>
  <PresentationFormat>Presentazione su schermo (4:3)</PresentationFormat>
  <Paragraphs>137</Paragraphs>
  <Slides>16</Slides>
  <Notes>0</Notes>
  <HiddenSlides>0</HiddenSlides>
  <MMClips>0</MMClips>
  <ScaleCrop>false</ScaleCrop>
  <HeadingPairs>
    <vt:vector size="6" baseType="variant">
      <vt:variant>
        <vt:lpstr>Tema</vt:lpstr>
      </vt:variant>
      <vt:variant>
        <vt:i4>1</vt:i4>
      </vt:variant>
      <vt:variant>
        <vt:lpstr>Server OLE incorporati</vt:lpstr>
      </vt:variant>
      <vt:variant>
        <vt:i4>1</vt:i4>
      </vt:variant>
      <vt:variant>
        <vt:lpstr>Titoli diapositive</vt:lpstr>
      </vt:variant>
      <vt:variant>
        <vt:i4>16</vt:i4>
      </vt:variant>
    </vt:vector>
  </HeadingPairs>
  <TitlesOfParts>
    <vt:vector size="18" baseType="lpstr">
      <vt:lpstr>Tema di Office</vt:lpstr>
      <vt:lpstr>Equazione</vt:lpstr>
      <vt:lpstr>Presentazione standard di PowerPoint</vt:lpstr>
      <vt:lpstr>Globular Clusters</vt:lpstr>
      <vt:lpstr>GC Color-Magnitude diagram</vt:lpstr>
      <vt:lpstr>Observables and axions </vt:lpstr>
      <vt:lpstr>Our method, step by step!</vt:lpstr>
      <vt:lpstr>from tracks to synthetic CM diagrams</vt:lpstr>
      <vt:lpstr>The tip of the Red Giant Branch </vt:lpstr>
      <vt:lpstr>Constraint from RGB tip: the case of M3 </vt:lpstr>
      <vt:lpstr>Presentazione standard di PowerPoint</vt:lpstr>
      <vt:lpstr>Zero Age Horizontal Branch</vt:lpstr>
      <vt:lpstr>Likelihood for VZAHB</vt:lpstr>
      <vt:lpstr>Presentazione standard di PowerPoint</vt:lpstr>
      <vt:lpstr>Presentazione standard di PowerPoint</vt:lpstr>
      <vt:lpstr>Presentazione standard di PowerPoint</vt:lpstr>
      <vt:lpstr>Presentazione standard di PowerPoint</vt:lpstr>
      <vt:lpstr>Summary: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oscar</dc:creator>
  <cp:lastModifiedBy>oscar</cp:lastModifiedBy>
  <cp:revision>111</cp:revision>
  <dcterms:created xsi:type="dcterms:W3CDTF">2017-05-12T12:16:30Z</dcterms:created>
  <dcterms:modified xsi:type="dcterms:W3CDTF">2017-05-15T07:22:25Z</dcterms:modified>
</cp:coreProperties>
</file>