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349" r:id="rId2"/>
    <p:sldId id="350" r:id="rId3"/>
    <p:sldId id="35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75" userDrawn="1">
          <p15:clr>
            <a:srgbClr val="A4A3A4"/>
          </p15:clr>
        </p15:guide>
        <p15:guide id="2" pos="3727" userDrawn="1">
          <p15:clr>
            <a:srgbClr val="A4A3A4"/>
          </p15:clr>
        </p15:guide>
        <p15:guide id="3" pos="3953" userDrawn="1">
          <p15:clr>
            <a:srgbClr val="A4A3A4"/>
          </p15:clr>
        </p15:guide>
        <p15:guide id="4" pos="7287" userDrawn="1">
          <p15:clr>
            <a:srgbClr val="A4A3A4"/>
          </p15:clr>
        </p15:guide>
        <p15:guide id="5" pos="393" userDrawn="1">
          <p15:clr>
            <a:srgbClr val="A4A3A4"/>
          </p15:clr>
        </p15:guide>
        <p15:guide id="6" orient="horz" pos="3725"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660"/>
  </p:normalViewPr>
  <p:slideViewPr>
    <p:cSldViewPr snapToGrid="0" showGuides="1">
      <p:cViewPr varScale="1">
        <p:scale>
          <a:sx n="75" d="100"/>
          <a:sy n="75" d="100"/>
        </p:scale>
        <p:origin x="-258" y="-102"/>
      </p:cViewPr>
      <p:guideLst>
        <p:guide orient="horz" pos="1275"/>
        <p:guide orient="horz" pos="3725"/>
        <p:guide pos="3727"/>
        <p:guide pos="3953"/>
        <p:guide pos="7287"/>
        <p:guide pos="393"/>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7" d="100"/>
          <a:sy n="97" d="100"/>
        </p:scale>
        <p:origin x="25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50AC80-9589-41A1-8ED2-EC2076B0E8E8}" type="datetimeFigureOut">
              <a:rPr lang="de-DE" smtClean="0"/>
              <a:t>19.01.2017</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83A726-01A3-41A5-8C71-74C8A626EA48}" type="slidenum">
              <a:rPr lang="de-DE" smtClean="0"/>
              <a:t>‹#›</a:t>
            </a:fld>
            <a:endParaRPr lang="de-DE"/>
          </a:p>
        </p:txBody>
      </p:sp>
    </p:spTree>
    <p:extLst>
      <p:ext uri="{BB962C8B-B14F-4D97-AF65-F5344CB8AC3E}">
        <p14:creationId xmlns:p14="http://schemas.microsoft.com/office/powerpoint/2010/main" val="726161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92030-5346-4222-B1C0-77ABA51E04BA}" type="datetimeFigureOut">
              <a:rPr lang="de-DE" smtClean="0"/>
              <a:t>19.01.2017</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1B39C8-6D5D-40E8-8D83-C1E41A39F5E0}" type="slidenum">
              <a:rPr lang="de-DE" smtClean="0"/>
              <a:t>‹#›</a:t>
            </a:fld>
            <a:endParaRPr lang="de-DE"/>
          </a:p>
        </p:txBody>
      </p:sp>
    </p:spTree>
    <p:extLst>
      <p:ext uri="{BB962C8B-B14F-4D97-AF65-F5344CB8AC3E}">
        <p14:creationId xmlns:p14="http://schemas.microsoft.com/office/powerpoint/2010/main" val="316438799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de-DE" noProof="0" smtClean="0"/>
              <a:t>Titelmasterformat durch Klicken bearbeiten</a:t>
            </a:r>
            <a:endParaRPr lang="en-US" noProof="0" dirty="0"/>
          </a:p>
        </p:txBody>
      </p:sp>
      <p:sp>
        <p:nvSpPr>
          <p:cNvPr id="3" name="Content Placeholder 2"/>
          <p:cNvSpPr>
            <a:spLocks noGrp="1"/>
          </p:cNvSpPr>
          <p:nvPr>
            <p:ph idx="1"/>
          </p:nvPr>
        </p:nvSpPr>
        <p:spPr/>
        <p:txBody>
          <a:bodyPr/>
          <a:lstStyle>
            <a:lvl1pPr>
              <a:defRPr>
                <a:solidFill>
                  <a:schemeClr val="tx1"/>
                </a:solidFill>
              </a:defRPr>
            </a:lvl1pPr>
          </a:lstStyle>
          <a:p>
            <a:pPr lvl="0"/>
            <a:r>
              <a:rPr lang="de-DE" noProof="0" smtClean="0"/>
              <a:t>Textmasterformat bearbeiten</a:t>
            </a:r>
          </a:p>
        </p:txBody>
      </p:sp>
    </p:spTree>
    <p:extLst>
      <p:ext uri="{BB962C8B-B14F-4D97-AF65-F5344CB8AC3E}">
        <p14:creationId xmlns:p14="http://schemas.microsoft.com/office/powerpoint/2010/main" val="40230362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1189" y="712232"/>
            <a:ext cx="10956924" cy="780540"/>
          </a:xfrm>
          <a:prstGeom prst="rect">
            <a:avLst/>
          </a:prstGeom>
        </p:spPr>
        <p:txBody>
          <a:bodyPr vert="horz" lIns="0" tIns="0" rIns="0" bIns="0" rtlCol="0" anchor="b" anchorCtr="0">
            <a:noAutofit/>
          </a:bodyPr>
          <a:lstStyle/>
          <a:p>
            <a:endParaRPr lang="en-US" noProof="0" dirty="0"/>
          </a:p>
        </p:txBody>
      </p:sp>
      <p:sp>
        <p:nvSpPr>
          <p:cNvPr id="3" name="Text Placeholder 2"/>
          <p:cNvSpPr>
            <a:spLocks noGrp="1"/>
          </p:cNvSpPr>
          <p:nvPr>
            <p:ph type="body" idx="1"/>
          </p:nvPr>
        </p:nvSpPr>
        <p:spPr>
          <a:xfrm>
            <a:off x="623889" y="2024064"/>
            <a:ext cx="10944224" cy="4151268"/>
          </a:xfrm>
          <a:prstGeom prst="rect">
            <a:avLst/>
          </a:prstGeom>
        </p:spPr>
        <p:txBody>
          <a:bodyPr vert="horz" lIns="0" tIns="0" rIns="0" bIns="0" rtlCol="0" anchor="t" anchorCtr="0">
            <a:noAutofit/>
          </a:bodyPr>
          <a:lstStyle/>
          <a:p>
            <a:pPr lvl="0"/>
            <a:r>
              <a:rPr lang="en-US" noProof="0" dirty="0"/>
              <a:t>Level 1</a:t>
            </a:r>
          </a:p>
          <a:p>
            <a:pPr lvl="1"/>
            <a:r>
              <a:rPr lang="en-US" noProof="0" dirty="0"/>
              <a:t>Level </a:t>
            </a:r>
            <a:r>
              <a:rPr lang="en-US" noProof="0" dirty="0" smtClean="0"/>
              <a:t>2</a:t>
            </a:r>
          </a:p>
          <a:p>
            <a:pPr lvl="2"/>
            <a:r>
              <a:rPr lang="en-US" noProof="0" dirty="0" smtClean="0"/>
              <a:t>Level </a:t>
            </a:r>
            <a:r>
              <a:rPr lang="en-US" noProof="0" dirty="0"/>
              <a:t>3</a:t>
            </a:r>
          </a:p>
          <a:p>
            <a:pPr lvl="3"/>
            <a:r>
              <a:rPr lang="en-US" noProof="0" dirty="0"/>
              <a:t>Level </a:t>
            </a:r>
            <a:r>
              <a:rPr lang="en-US" noProof="0" dirty="0" smtClean="0"/>
              <a:t>4</a:t>
            </a:r>
            <a:endParaRPr lang="en-US" noProof="0" dirty="0"/>
          </a:p>
        </p:txBody>
      </p:sp>
      <p:sp>
        <p:nvSpPr>
          <p:cNvPr id="9" name="Textfeld 8"/>
          <p:cNvSpPr txBox="1"/>
          <p:nvPr/>
        </p:nvSpPr>
        <p:spPr>
          <a:xfrm>
            <a:off x="11377083" y="293577"/>
            <a:ext cx="514351" cy="293798"/>
          </a:xfrm>
          <a:prstGeom prst="rect">
            <a:avLst/>
          </a:prstGeom>
          <a:noFill/>
        </p:spPr>
        <p:txBody>
          <a:bodyPr wrap="none" lIns="0" tIns="0" rIns="0" bIns="0" rtlCol="0">
            <a:noAutofit/>
          </a:bodyPr>
          <a:lstStyle/>
          <a:p>
            <a:pPr algn="r"/>
            <a:fld id="{A5DEC3FA-4FB7-4309-A077-6BB31CA8E81A}" type="slidenum">
              <a:rPr lang="en-US" sz="1600" noProof="0" smtClean="0"/>
              <a:pPr algn="r"/>
              <a:t>‹#›</a:t>
            </a:fld>
            <a:endParaRPr lang="en-US" sz="1600" noProof="0" dirty="0"/>
          </a:p>
        </p:txBody>
      </p:sp>
      <p:cxnSp>
        <p:nvCxnSpPr>
          <p:cNvPr id="11" name="Gerader Verbinder 10"/>
          <p:cNvCxnSpPr/>
          <p:nvPr/>
        </p:nvCxnSpPr>
        <p:spPr>
          <a:xfrm>
            <a:off x="623889" y="339297"/>
            <a:ext cx="5292724" cy="0"/>
          </a:xfrm>
          <a:prstGeom prst="line">
            <a:avLst/>
          </a:prstGeom>
          <a:ln w="6350"/>
        </p:spPr>
        <p:style>
          <a:lnRef idx="1">
            <a:schemeClr val="accent1"/>
          </a:lnRef>
          <a:fillRef idx="0">
            <a:schemeClr val="accent1"/>
          </a:fillRef>
          <a:effectRef idx="0">
            <a:schemeClr val="accent1"/>
          </a:effectRef>
          <a:fontRef idx="minor">
            <a:schemeClr val="tx1"/>
          </a:fontRef>
        </p:style>
      </p:cxnSp>
      <p:cxnSp>
        <p:nvCxnSpPr>
          <p:cNvPr id="13" name="Gerader Verbinder 12"/>
          <p:cNvCxnSpPr/>
          <p:nvPr/>
        </p:nvCxnSpPr>
        <p:spPr>
          <a:xfrm>
            <a:off x="6275389" y="339297"/>
            <a:ext cx="5292726" cy="0"/>
          </a:xfrm>
          <a:prstGeom prst="line">
            <a:avLst/>
          </a:prstGeom>
          <a:ln w="6350"/>
        </p:spPr>
        <p:style>
          <a:lnRef idx="1">
            <a:schemeClr val="accent1"/>
          </a:lnRef>
          <a:fillRef idx="0">
            <a:schemeClr val="accent1"/>
          </a:fillRef>
          <a:effectRef idx="0">
            <a:schemeClr val="accent1"/>
          </a:effectRef>
          <a:fontRef idx="minor">
            <a:schemeClr val="tx1"/>
          </a:fontRef>
        </p:style>
      </p:cxn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888" y="6413956"/>
            <a:ext cx="2275200" cy="120448"/>
          </a:xfrm>
          <a:prstGeom prst="rect">
            <a:avLst/>
          </a:prstGeom>
        </p:spPr>
      </p:pic>
      <p:sp>
        <p:nvSpPr>
          <p:cNvPr id="7" name="Rechteck 6"/>
          <p:cNvSpPr/>
          <p:nvPr/>
        </p:nvSpPr>
        <p:spPr>
          <a:xfrm>
            <a:off x="623888" y="381001"/>
            <a:ext cx="5292725" cy="216000"/>
          </a:xfrm>
          <a:prstGeom prst="rect">
            <a:avLst/>
          </a:prstGeom>
        </p:spPr>
        <p:txBody>
          <a:bodyPr vert="horz" lIns="0" tIns="0" rIns="0" bIns="0" rtlCol="0" anchor="t" anchorCtr="0">
            <a:noAutofit/>
          </a:bodyPr>
          <a:lstStyle/>
          <a:p>
            <a:pPr lvl="0"/>
            <a:r>
              <a:rPr lang="en-US" sz="900" baseline="0" dirty="0" smtClean="0"/>
              <a:t>Definition</a:t>
            </a:r>
            <a:endParaRPr lang="en-US" sz="900" dirty="0"/>
          </a:p>
        </p:txBody>
      </p:sp>
      <p:sp>
        <p:nvSpPr>
          <p:cNvPr id="8" name="Rechteck 7"/>
          <p:cNvSpPr/>
          <p:nvPr/>
        </p:nvSpPr>
        <p:spPr>
          <a:xfrm>
            <a:off x="6275389" y="381001"/>
            <a:ext cx="5292724" cy="216000"/>
          </a:xfrm>
          <a:prstGeom prst="rect">
            <a:avLst/>
          </a:prstGeom>
        </p:spPr>
        <p:txBody>
          <a:bodyPr vert="horz" lIns="0" tIns="0" rIns="0" bIns="0" rtlCol="0" anchor="t" anchorCtr="0">
            <a:noAutofit/>
          </a:bodyPr>
          <a:lstStyle/>
          <a:p>
            <a:pPr lvl="0"/>
            <a:r>
              <a:rPr lang="en-US" sz="900" dirty="0" smtClean="0"/>
              <a:t>19</a:t>
            </a:r>
            <a:r>
              <a:rPr lang="en-US" sz="900" baseline="0" dirty="0" smtClean="0"/>
              <a:t> January</a:t>
            </a:r>
            <a:r>
              <a:rPr lang="en-US" sz="900" dirty="0" smtClean="0"/>
              <a:t> 2017</a:t>
            </a:r>
            <a:endParaRPr lang="en-US" sz="900" dirty="0"/>
          </a:p>
        </p:txBody>
      </p:sp>
    </p:spTree>
    <p:extLst>
      <p:ext uri="{BB962C8B-B14F-4D97-AF65-F5344CB8AC3E}">
        <p14:creationId xmlns:p14="http://schemas.microsoft.com/office/powerpoint/2010/main" val="926006657"/>
      </p:ext>
    </p:extLst>
  </p:cSld>
  <p:clrMap bg1="lt1" tx1="dk1" bg2="lt2" tx2="dk2" accent1="accent1" accent2="accent2" accent3="accent3" accent4="accent4" accent5="accent5" accent6="accent6" hlink="hlink" folHlink="folHlink"/>
  <p:sldLayoutIdLst>
    <p:sldLayoutId id="2147483662" r:id="rId1"/>
  </p:sldLayoutIdLst>
  <p:timing>
    <p:tnLst>
      <p:par>
        <p:cTn id="1" dur="indefinite" restart="never" nodeType="tmRoot"/>
      </p:par>
    </p:tnLst>
  </p:timing>
  <p:hf sldNum="0" hdr="0" ftr="0" dt="0"/>
  <p:txStyles>
    <p:titleStyle>
      <a:lvl1pPr algn="l" defTabSz="914400" rtl="0" eaLnBrk="1" latinLnBrk="0" hangingPunct="1">
        <a:lnSpc>
          <a:spcPct val="100000"/>
        </a:lnSpc>
        <a:spcBef>
          <a:spcPct val="0"/>
        </a:spcBef>
        <a:buNone/>
        <a:defRPr sz="2800" b="1" kern="1200">
          <a:solidFill>
            <a:schemeClr val="tx1"/>
          </a:solidFill>
          <a:latin typeface="+mj-lt"/>
          <a:ea typeface="+mj-ea"/>
          <a:cs typeface="+mj-cs"/>
        </a:defRPr>
      </a:lvl1pPr>
    </p:titleStyle>
    <p:bodyStyle>
      <a:lvl1pPr marL="357188" indent="-357188" algn="l" defTabSz="914400" rtl="0" eaLnBrk="1" latinLnBrk="0" hangingPunct="1">
        <a:lnSpc>
          <a:spcPct val="114000"/>
        </a:lnSpc>
        <a:spcBef>
          <a:spcPts val="600"/>
        </a:spcBef>
        <a:buClr>
          <a:schemeClr val="bg2"/>
        </a:buClr>
        <a:buFontTx/>
        <a:buBlip>
          <a:blip r:embed="rId4"/>
        </a:buBlip>
        <a:defRPr sz="1800" kern="1200">
          <a:solidFill>
            <a:schemeClr val="tx1"/>
          </a:solidFill>
          <a:latin typeface="+mn-lt"/>
          <a:ea typeface="+mn-ea"/>
          <a:cs typeface="+mn-cs"/>
        </a:defRPr>
      </a:lvl1pPr>
      <a:lvl2pPr marL="714375" indent="-357188" algn="l" defTabSz="914400" rtl="0" eaLnBrk="1" latinLnBrk="0" hangingPunct="1">
        <a:lnSpc>
          <a:spcPct val="114000"/>
        </a:lnSpc>
        <a:spcBef>
          <a:spcPts val="0"/>
        </a:spcBef>
        <a:buClr>
          <a:schemeClr val="accent2"/>
        </a:buClr>
        <a:buFontTx/>
        <a:buBlip>
          <a:blip r:embed="rId5"/>
        </a:buBlip>
        <a:defRPr sz="1600" b="1" kern="1200">
          <a:solidFill>
            <a:schemeClr val="tx1"/>
          </a:solidFill>
          <a:latin typeface="+mn-lt"/>
          <a:ea typeface="+mn-ea"/>
          <a:cs typeface="+mn-cs"/>
        </a:defRPr>
      </a:lvl2pPr>
      <a:lvl3pPr marL="982663" indent="-268288" algn="l" defTabSz="914400" rtl="0" eaLnBrk="1" latinLnBrk="0" hangingPunct="1">
        <a:lnSpc>
          <a:spcPct val="114000"/>
        </a:lnSpc>
        <a:spcBef>
          <a:spcPts val="0"/>
        </a:spcBef>
        <a:buFont typeface="Arial" panose="020B0604020202020204" pitchFamily="34" charset="0"/>
        <a:buChar char="►"/>
        <a:defRPr sz="1600" kern="1200" baseline="0">
          <a:solidFill>
            <a:schemeClr val="tx1"/>
          </a:solidFill>
          <a:latin typeface="+mn-lt"/>
          <a:ea typeface="+mn-ea"/>
          <a:cs typeface="+mn-cs"/>
        </a:defRPr>
      </a:lvl3pPr>
      <a:lvl4pPr marL="1252538" indent="-263525" algn="l" defTabSz="914400" rtl="0" eaLnBrk="1" latinLnBrk="0" hangingPunct="1">
        <a:lnSpc>
          <a:spcPct val="114000"/>
        </a:lnSpc>
        <a:spcBef>
          <a:spcPts val="0"/>
        </a:spcBef>
        <a:buFont typeface="Symbol" panose="05050102010706020507" pitchFamily="18" charset="2"/>
        <a:buChar char="Þ"/>
        <a:defRPr sz="1400" b="1" kern="1200">
          <a:solidFill>
            <a:srgbClr val="FF0000"/>
          </a:solidFill>
          <a:latin typeface="+mn-lt"/>
          <a:ea typeface="+mn-ea"/>
          <a:cs typeface="+mn-cs"/>
        </a:defRPr>
      </a:lvl4pPr>
      <a:lvl5pPr marL="1166813" indent="0" algn="l" defTabSz="914400" rtl="0" eaLnBrk="1" latinLnBrk="0" hangingPunct="1">
        <a:lnSpc>
          <a:spcPct val="114000"/>
        </a:lnSpc>
        <a:spcBef>
          <a:spcPts val="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275" userDrawn="1">
          <p15:clr>
            <a:srgbClr val="F26B43"/>
          </p15:clr>
        </p15:guide>
        <p15:guide id="2" pos="3727" userDrawn="1">
          <p15:clr>
            <a:srgbClr val="F26B43"/>
          </p15:clr>
        </p15:guide>
        <p15:guide id="3" pos="3953" userDrawn="1">
          <p15:clr>
            <a:srgbClr val="F26B43"/>
          </p15:clr>
        </p15:guide>
        <p15:guide id="4" pos="393" userDrawn="1">
          <p15:clr>
            <a:srgbClr val="F26B43"/>
          </p15:clr>
        </p15:guide>
        <p15:guide id="5" pos="7287" userDrawn="1">
          <p15:clr>
            <a:srgbClr val="F26B43"/>
          </p15:clr>
        </p15:guide>
        <p15:guide id="6"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SASE1 tunnels</a:t>
            </a:r>
            <a:endParaRPr lang="en-US" dirty="0"/>
          </a:p>
        </p:txBody>
      </p:sp>
      <p:sp>
        <p:nvSpPr>
          <p:cNvPr id="3" name="Content Placeholder 2"/>
          <p:cNvSpPr>
            <a:spLocks noGrp="1"/>
          </p:cNvSpPr>
          <p:nvPr>
            <p:ph idx="1"/>
          </p:nvPr>
        </p:nvSpPr>
        <p:spPr>
          <a:xfrm>
            <a:off x="623888" y="2024064"/>
            <a:ext cx="11083698" cy="4151268"/>
          </a:xfrm>
        </p:spPr>
        <p:txBody>
          <a:bodyPr/>
          <a:lstStyle/>
          <a:p>
            <a:r>
              <a:rPr lang="en-US" dirty="0" smtClean="0"/>
              <a:t>In the best case all devices in SASE1 tunnels (XTD2 &amp; 9) would be fully operational once we close the tunnels and switch on beam. These activities should have highest priority of all our tasks. Meaning that staff assigned to these tasks has to perform them before anything else. </a:t>
            </a:r>
          </a:p>
          <a:p>
            <a:r>
              <a:rPr lang="en-US" dirty="0" smtClean="0"/>
              <a:t>As of today this seems difficult to achieve and further prioritization and add. measures </a:t>
            </a:r>
            <a:r>
              <a:rPr lang="en-US" dirty="0" smtClean="0"/>
              <a:t>are</a:t>
            </a:r>
            <a:r>
              <a:rPr lang="en-US" dirty="0" smtClean="0"/>
              <a:t> </a:t>
            </a:r>
            <a:r>
              <a:rPr lang="en-US" dirty="0" smtClean="0"/>
              <a:t>needed:</a:t>
            </a:r>
          </a:p>
          <a:p>
            <a:pPr lvl="1"/>
            <a:r>
              <a:rPr lang="en-US" dirty="0" smtClean="0"/>
              <a:t>Define relative priorities amongst devices in the tunnels (e.g. de-prioritize pulse-picker for SPB)</a:t>
            </a:r>
          </a:p>
          <a:p>
            <a:pPr lvl="1"/>
            <a:r>
              <a:rPr lang="en-US" dirty="0" smtClean="0"/>
              <a:t>Define relative priorities amongst certain functionalities of devices (e.g. piezo movements for mirrors)</a:t>
            </a:r>
          </a:p>
          <a:p>
            <a:pPr lvl="1"/>
            <a:r>
              <a:rPr lang="en-US" dirty="0" smtClean="0"/>
              <a:t>Add additional personnel (not yet assigned to these tasks)</a:t>
            </a:r>
          </a:p>
          <a:p>
            <a:r>
              <a:rPr lang="en-US" dirty="0" smtClean="0"/>
              <a:t>Relative priorities amongst XTD2 &amp; XTD9 devices have been established</a:t>
            </a:r>
          </a:p>
          <a:p>
            <a:pPr lvl="1"/>
            <a:r>
              <a:rPr lang="en-US" dirty="0" smtClean="0">
                <a:solidFill>
                  <a:srgbClr val="FF0000"/>
                </a:solidFill>
              </a:rPr>
              <a:t>High</a:t>
            </a:r>
            <a:r>
              <a:rPr lang="en-US" dirty="0" smtClean="0"/>
              <a:t> – absolutely necessary to bring x-ray beam to end of XTD9</a:t>
            </a:r>
          </a:p>
          <a:p>
            <a:pPr lvl="1"/>
            <a:r>
              <a:rPr lang="en-US" dirty="0" smtClean="0">
                <a:solidFill>
                  <a:srgbClr val="FF0000"/>
                </a:solidFill>
              </a:rPr>
              <a:t>Medium</a:t>
            </a:r>
            <a:r>
              <a:rPr lang="en-US" dirty="0" smtClean="0"/>
              <a:t> – required for higher commissioning goals, for beam definition and experiments </a:t>
            </a:r>
          </a:p>
          <a:p>
            <a:pPr lvl="1"/>
            <a:r>
              <a:rPr lang="en-US" dirty="0" smtClean="0">
                <a:solidFill>
                  <a:srgbClr val="FF0000"/>
                </a:solidFill>
              </a:rPr>
              <a:t>Low</a:t>
            </a:r>
            <a:r>
              <a:rPr lang="en-US" dirty="0" smtClean="0"/>
              <a:t> – required to boost instrument performance</a:t>
            </a:r>
          </a:p>
          <a:p>
            <a:pPr lvl="1"/>
            <a:r>
              <a:rPr lang="en-US" dirty="0" smtClean="0">
                <a:solidFill>
                  <a:srgbClr val="FF0000"/>
                </a:solidFill>
              </a:rPr>
              <a:t>All devices </a:t>
            </a:r>
            <a:r>
              <a:rPr lang="en-US" dirty="0" smtClean="0"/>
              <a:t>(even medium and low priority) have </a:t>
            </a:r>
            <a:r>
              <a:rPr lang="en-US" dirty="0" smtClean="0">
                <a:solidFill>
                  <a:srgbClr val="FF0000"/>
                </a:solidFill>
              </a:rPr>
              <a:t>high priority </a:t>
            </a:r>
            <a:r>
              <a:rPr lang="en-US" dirty="0" smtClean="0"/>
              <a:t>for mechanical completion, vacuum being operational and components moved safely out of the beam in order to be able to bring x-ray beam through.</a:t>
            </a:r>
          </a:p>
        </p:txBody>
      </p:sp>
    </p:spTree>
    <p:extLst>
      <p:ext uri="{BB962C8B-B14F-4D97-AF65-F5344CB8AC3E}">
        <p14:creationId xmlns:p14="http://schemas.microsoft.com/office/powerpoint/2010/main" val="3308009938"/>
      </p:ext>
    </p:extLst>
  </p:cSld>
  <p:clrMapOvr>
    <a:masterClrMapping/>
  </p:clrMapOvr>
  <p:timing>
    <p:tnLst>
      <p:par>
        <p:cTn id="1" dur="indefinite" restart="never" nodeType="tmRoot">
          <p:childTnLst>
            <p:par>
              <p:cTn id="2"/>
            </p:par>
            <p:par>
              <p:cTn id="3"/>
            </p:par>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9" y="712232"/>
            <a:ext cx="10956924" cy="1306038"/>
          </a:xfrm>
        </p:spPr>
        <p:txBody>
          <a:bodyPr/>
          <a:lstStyle/>
          <a:p>
            <a:r>
              <a:rPr lang="en-US" dirty="0" smtClean="0"/>
              <a:t>Table of XTD2 and </a:t>
            </a:r>
            <a:br>
              <a:rPr lang="en-US" dirty="0" smtClean="0"/>
            </a:br>
            <a:r>
              <a:rPr lang="en-US" dirty="0" smtClean="0"/>
              <a:t>XTD9 devices </a:t>
            </a:r>
            <a:br>
              <a:rPr lang="en-US" dirty="0" smtClean="0"/>
            </a:br>
            <a:r>
              <a:rPr lang="en-US" dirty="0" smtClean="0"/>
              <a:t>(sorted by priority)</a:t>
            </a:r>
            <a:endParaRPr lang="en-US" dirty="0"/>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3200" y="533935"/>
            <a:ext cx="8026870" cy="6311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7272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9" y="712232"/>
            <a:ext cx="10956924" cy="1306038"/>
          </a:xfrm>
        </p:spPr>
        <p:txBody>
          <a:bodyPr/>
          <a:lstStyle/>
          <a:p>
            <a:r>
              <a:rPr lang="en-US" dirty="0" smtClean="0"/>
              <a:t>Table of XTD2 and </a:t>
            </a:r>
            <a:br>
              <a:rPr lang="en-US" dirty="0" smtClean="0"/>
            </a:br>
            <a:r>
              <a:rPr lang="en-US" dirty="0" smtClean="0"/>
              <a:t>XTD9 devices </a:t>
            </a:r>
            <a:br>
              <a:rPr lang="en-US" dirty="0" smtClean="0"/>
            </a:br>
            <a:r>
              <a:rPr lang="en-US" dirty="0" smtClean="0"/>
              <a:t>(sorted by location)</a:t>
            </a:r>
            <a:endParaRPr lang="en-US" dirty="0"/>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6400" y="376463"/>
            <a:ext cx="7954963" cy="6457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931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emf"/></Relationships>
</file>

<file path=ppt/theme/theme1.xml><?xml version="1.0" encoding="utf-8"?>
<a:theme xmlns:a="http://schemas.openxmlformats.org/drawingml/2006/main" name="XFEL_PowerPoint_16x9_v3">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spPr>
      <a:bodyPr rtlCol="0" anchor="ctr">
        <a:noAutofit/>
      </a:bodyPr>
      <a:lstStyle>
        <a:defPPr algn="ctr">
          <a:lnSpc>
            <a:spcPct val="113000"/>
          </a:lnSpc>
          <a:defRPr sz="1400" dirty="0" err="1" smtClean="0"/>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marL="269875" indent="-269875">
          <a:lnSpc>
            <a:spcPct val="112000"/>
          </a:lnSpc>
          <a:buBlip>
            <a:blip xmlns:r="http://schemas.openxmlformats.org/officeDocument/2006/relationships" r:embed="rId1"/>
          </a:buBlip>
          <a:defRPr sz="1400" dirty="0" err="1" smtClean="0"/>
        </a:defPPr>
      </a:lstStyle>
    </a:txDef>
  </a:objectDefaults>
  <a:extraClrSchemeLst/>
  <a:extLst>
    <a:ext uri="{05A4C25C-085E-4340-85A3-A5531E510DB2}">
      <thm15:themeFamily xmlns:thm15="http://schemas.microsoft.com/office/thememl/2012/main" xmlns="" name="XFEL_PowerPoint_16x9.potx" id="{5D9E4C7F-CF90-47AA-9B5A-D1B8A1F64B49}" vid="{107EC11D-EED3-47DC-89A2-C8C245B9F565}"/>
    </a:ext>
  </a:extLst>
</a:theme>
</file>

<file path=ppt/theme/theme2.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59">
      <a:dk1>
        <a:srgbClr val="000000"/>
      </a:dk1>
      <a:lt1>
        <a:sysClr val="window" lastClr="FFFFFF"/>
      </a:lt1>
      <a:dk2>
        <a:srgbClr val="B2B2B2"/>
      </a:dk2>
      <a:lt2>
        <a:srgbClr val="F39200"/>
      </a:lt2>
      <a:accent1>
        <a:srgbClr val="0D1546"/>
      </a:accent1>
      <a:accent2>
        <a:srgbClr val="559DBB"/>
      </a:accent2>
      <a:accent3>
        <a:srgbClr val="81B0C8"/>
      </a:accent3>
      <a:accent4>
        <a:srgbClr val="A4C3D6"/>
      </a:accent4>
      <a:accent5>
        <a:srgbClr val="C5D6E4"/>
      </a:accent5>
      <a:accent6>
        <a:srgbClr val="E3EBF2"/>
      </a:accent6>
      <a:hlink>
        <a:srgbClr val="000000"/>
      </a:hlink>
      <a:folHlink>
        <a:srgbClr val="000000"/>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XFEL_PowerPoint_16x9_v3</Template>
  <TotalTime>0</TotalTime>
  <Words>206</Words>
  <Application>Microsoft Office PowerPoint</Application>
  <PresentationFormat>Custom</PresentationFormat>
  <Paragraphs>13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XFEL_PowerPoint_16x9_v3</vt:lpstr>
      <vt:lpstr>Priorities SASE1 tunnels</vt:lpstr>
      <vt:lpstr>Table of XTD2 and  XTD9 devices  (sorted by priority)</vt:lpstr>
      <vt:lpstr>Table of XTD2 and  XTD9 devices  (sorted by location)</vt:lpstr>
    </vt:vector>
  </TitlesOfParts>
  <Company>DESY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in one line (or two lines)</dc:title>
  <dc:creator>Burger, Claudia</dc:creator>
  <cp:lastModifiedBy>tschent</cp:lastModifiedBy>
  <cp:revision>93</cp:revision>
  <dcterms:created xsi:type="dcterms:W3CDTF">2016-11-17T10:20:04Z</dcterms:created>
  <dcterms:modified xsi:type="dcterms:W3CDTF">2017-01-19T21:07:06Z</dcterms:modified>
</cp:coreProperties>
</file>