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49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5" userDrawn="1">
          <p15:clr>
            <a:srgbClr val="A4A3A4"/>
          </p15:clr>
        </p15:guide>
        <p15:guide id="2" pos="3727" userDrawn="1">
          <p15:clr>
            <a:srgbClr val="A4A3A4"/>
          </p15:clr>
        </p15:guide>
        <p15:guide id="3" pos="3953" userDrawn="1">
          <p15:clr>
            <a:srgbClr val="A4A3A4"/>
          </p15:clr>
        </p15:guide>
        <p15:guide id="4" pos="7287" userDrawn="1">
          <p15:clr>
            <a:srgbClr val="A4A3A4"/>
          </p15:clr>
        </p15:guide>
        <p15:guide id="5" pos="393" userDrawn="1">
          <p15:clr>
            <a:srgbClr val="A4A3A4"/>
          </p15:clr>
        </p15:guide>
        <p15:guide id="6" orient="horz" pos="37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35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-306" y="-102"/>
      </p:cViewPr>
      <p:guideLst>
        <p:guide orient="horz" pos="1275"/>
        <p:guide orient="horz" pos="3725"/>
        <p:guide pos="3727"/>
        <p:guide pos="3953"/>
        <p:guide pos="7287"/>
        <p:guide pos="3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97" d="100"/>
          <a:sy n="97" d="100"/>
        </p:scale>
        <p:origin x="25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0AC80-9589-41A1-8ED2-EC2076B0E8E8}" type="datetimeFigureOut">
              <a:rPr lang="de-DE" smtClean="0"/>
              <a:t>19.01.2017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83A726-01A3-41A5-8C71-74C8A626EA4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6161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92030-5346-4222-B1C0-77ABA51E04BA}" type="datetimeFigureOut">
              <a:rPr lang="de-DE" smtClean="0"/>
              <a:t>19.01.2017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B39C8-6D5D-40E8-8D83-C1E41A39F5E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4387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 noProof="0" smtClean="0"/>
              <a:t>Titelmasterformat durch Klicken bearbeiten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23036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1189" y="712232"/>
            <a:ext cx="10956924" cy="78054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9" y="2024064"/>
            <a:ext cx="10944224" cy="4151268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 dirty="0"/>
              <a:t>Level 1</a:t>
            </a:r>
          </a:p>
          <a:p>
            <a:pPr lvl="1"/>
            <a:r>
              <a:rPr lang="en-US" noProof="0" dirty="0"/>
              <a:t>Level </a:t>
            </a:r>
            <a:r>
              <a:rPr lang="en-US" noProof="0" dirty="0" smtClean="0"/>
              <a:t>2</a:t>
            </a:r>
          </a:p>
          <a:p>
            <a:pPr lvl="2"/>
            <a:r>
              <a:rPr lang="en-US" noProof="0" dirty="0" smtClean="0"/>
              <a:t>Level </a:t>
            </a:r>
            <a:r>
              <a:rPr lang="en-US" noProof="0" dirty="0"/>
              <a:t>3</a:t>
            </a:r>
          </a:p>
          <a:p>
            <a:pPr lvl="3"/>
            <a:r>
              <a:rPr lang="en-US" noProof="0" dirty="0"/>
              <a:t>Level </a:t>
            </a:r>
            <a:r>
              <a:rPr lang="en-US" noProof="0" dirty="0" smtClean="0"/>
              <a:t>4</a:t>
            </a:r>
            <a:endParaRPr lang="en-US" noProof="0" dirty="0"/>
          </a:p>
        </p:txBody>
      </p:sp>
      <p:sp>
        <p:nvSpPr>
          <p:cNvPr id="9" name="Textfeld 8"/>
          <p:cNvSpPr txBox="1"/>
          <p:nvPr/>
        </p:nvSpPr>
        <p:spPr>
          <a:xfrm>
            <a:off x="11377083" y="293577"/>
            <a:ext cx="514351" cy="29379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/>
            <a:fld id="{A5DEC3FA-4FB7-4309-A077-6BB31CA8E81A}" type="slidenum">
              <a:rPr lang="en-US" sz="1600" noProof="0" smtClean="0"/>
              <a:pPr algn="r"/>
              <a:t>‹#›</a:t>
            </a:fld>
            <a:endParaRPr lang="en-US" sz="1600" noProof="0" dirty="0"/>
          </a:p>
        </p:txBody>
      </p:sp>
      <p:cxnSp>
        <p:nvCxnSpPr>
          <p:cNvPr id="11" name="Gerader Verbinder 10"/>
          <p:cNvCxnSpPr/>
          <p:nvPr/>
        </p:nvCxnSpPr>
        <p:spPr>
          <a:xfrm>
            <a:off x="623889" y="339297"/>
            <a:ext cx="5292724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/>
          <p:nvPr/>
        </p:nvCxnSpPr>
        <p:spPr>
          <a:xfrm>
            <a:off x="6275389" y="339297"/>
            <a:ext cx="5292726" cy="0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Grafi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413956"/>
            <a:ext cx="2275200" cy="120448"/>
          </a:xfrm>
          <a:prstGeom prst="rect">
            <a:avLst/>
          </a:prstGeom>
        </p:spPr>
      </p:pic>
      <p:sp>
        <p:nvSpPr>
          <p:cNvPr id="7" name="Rechteck 6"/>
          <p:cNvSpPr/>
          <p:nvPr/>
        </p:nvSpPr>
        <p:spPr>
          <a:xfrm>
            <a:off x="623888" y="381001"/>
            <a:ext cx="5292725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baseline="0" dirty="0" smtClean="0"/>
              <a:t>Definition</a:t>
            </a:r>
            <a:endParaRPr lang="en-US" sz="900" dirty="0"/>
          </a:p>
        </p:txBody>
      </p:sp>
      <p:sp>
        <p:nvSpPr>
          <p:cNvPr id="8" name="Rechteck 7"/>
          <p:cNvSpPr/>
          <p:nvPr/>
        </p:nvSpPr>
        <p:spPr>
          <a:xfrm>
            <a:off x="6275389" y="381001"/>
            <a:ext cx="5292724" cy="21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sz="900" dirty="0" smtClean="0"/>
              <a:t>19</a:t>
            </a:r>
            <a:r>
              <a:rPr lang="en-US" sz="900" baseline="0" dirty="0" smtClean="0"/>
              <a:t> January</a:t>
            </a:r>
            <a:r>
              <a:rPr lang="en-US" sz="900" dirty="0" smtClean="0"/>
              <a:t> 2017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92600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88" indent="-357188" algn="l" defTabSz="914400" rtl="0" eaLnBrk="1" latinLnBrk="0" hangingPunct="1">
        <a:lnSpc>
          <a:spcPct val="114000"/>
        </a:lnSpc>
        <a:spcBef>
          <a:spcPts val="600"/>
        </a:spcBef>
        <a:buClr>
          <a:schemeClr val="bg2"/>
        </a:buClr>
        <a:buFontTx/>
        <a:buBlip>
          <a:blip r:embed="rId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14375" indent="-357188" algn="l" defTabSz="914400" rtl="0" eaLnBrk="1" latinLnBrk="0" hangingPunct="1">
        <a:lnSpc>
          <a:spcPct val="114000"/>
        </a:lnSpc>
        <a:spcBef>
          <a:spcPts val="0"/>
        </a:spcBef>
        <a:buClr>
          <a:schemeClr val="accent2"/>
        </a:buClr>
        <a:buFontTx/>
        <a:buBlip>
          <a:blip r:embed="rId5"/>
        </a:buBlip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982663" indent="-268288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Char char="►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52538" indent="-263525" algn="l" defTabSz="914400" rtl="0" eaLnBrk="1" latinLnBrk="0" hangingPunct="1">
        <a:lnSpc>
          <a:spcPct val="114000"/>
        </a:lnSpc>
        <a:spcBef>
          <a:spcPts val="0"/>
        </a:spcBef>
        <a:buFont typeface="Symbol" panose="05050102010706020507" pitchFamily="18" charset="2"/>
        <a:buChar char="Þ"/>
        <a:defRPr sz="1400" b="1" kern="1200">
          <a:solidFill>
            <a:srgbClr val="FF0000"/>
          </a:solidFill>
          <a:latin typeface="+mn-lt"/>
          <a:ea typeface="+mn-ea"/>
          <a:cs typeface="+mn-cs"/>
        </a:defRPr>
      </a:lvl4pPr>
      <a:lvl5pPr marL="1166813" indent="0" algn="l" defTabSz="914400" rtl="0" eaLnBrk="1" latinLnBrk="0" hangingPunct="1">
        <a:lnSpc>
          <a:spcPct val="114000"/>
        </a:lnSpc>
        <a:spcBef>
          <a:spcPts val="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1275" userDrawn="1">
          <p15:clr>
            <a:srgbClr val="F26B43"/>
          </p15:clr>
        </p15:guide>
        <p15:guide id="2" pos="3727" userDrawn="1">
          <p15:clr>
            <a:srgbClr val="F26B43"/>
          </p15:clr>
        </p15:guide>
        <p15:guide id="3" pos="3953" userDrawn="1">
          <p15:clr>
            <a:srgbClr val="F26B43"/>
          </p15:clr>
        </p15:guide>
        <p15:guide id="4" pos="393" userDrawn="1">
          <p15:clr>
            <a:srgbClr val="F26B43"/>
          </p15:clr>
        </p15:guide>
        <p15:guide id="5" pos="7287" userDrawn="1">
          <p15:clr>
            <a:srgbClr val="F26B43"/>
          </p15:clr>
        </p15:guide>
        <p15:guide id="6" orient="horz" pos="37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Clarification of the term ‘Operational’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888" y="2024064"/>
            <a:ext cx="5172755" cy="4151268"/>
          </a:xfrm>
        </p:spPr>
        <p:txBody>
          <a:bodyPr/>
          <a:lstStyle/>
          <a:p>
            <a:r>
              <a:rPr lang="en-US" dirty="0" smtClean="0"/>
              <a:t>‘Operational’ means that a device can be operated from a control room with/for x-ray beam or other final functionality. Basic functionality allowing the main purpose of the device shall be enabled. For this, at a minimum, the following steps have to be completed.</a:t>
            </a:r>
          </a:p>
          <a:p>
            <a:pPr lvl="1"/>
            <a:r>
              <a:rPr lang="en-US" dirty="0" smtClean="0"/>
              <a:t>Mechanical installation  </a:t>
            </a:r>
          </a:p>
          <a:p>
            <a:pPr lvl="2"/>
            <a:r>
              <a:rPr lang="en-US" dirty="0" smtClean="0"/>
              <a:t>installation of all hardware, </a:t>
            </a:r>
          </a:p>
          <a:p>
            <a:pPr lvl="2"/>
            <a:r>
              <a:rPr lang="en-US" dirty="0" smtClean="0"/>
              <a:t>pre-alignment (without beam), </a:t>
            </a:r>
          </a:p>
          <a:p>
            <a:pPr lvl="2"/>
            <a:r>
              <a:rPr lang="en-US" dirty="0" smtClean="0"/>
              <a:t>connection to adjacent devices, </a:t>
            </a:r>
          </a:p>
          <a:p>
            <a:pPr lvl="2"/>
            <a:r>
              <a:rPr lang="en-US" dirty="0" smtClean="0"/>
              <a:t>establish vacuum conditions (where applicable)</a:t>
            </a:r>
          </a:p>
        </p:txBody>
      </p:sp>
      <p:sp>
        <p:nvSpPr>
          <p:cNvPr id="21" name="Content Placeholder 2"/>
          <p:cNvSpPr txBox="1">
            <a:spLocks/>
          </p:cNvSpPr>
          <p:nvPr/>
        </p:nvSpPr>
        <p:spPr>
          <a:xfrm>
            <a:off x="6311480" y="1727444"/>
            <a:ext cx="5172755" cy="488925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57188" indent="-357188" algn="l" defTabSz="914400" rtl="0" eaLnBrk="1" latinLnBrk="0" hangingPunct="1">
              <a:lnSpc>
                <a:spcPct val="114000"/>
              </a:lnSpc>
              <a:spcBef>
                <a:spcPts val="600"/>
              </a:spcBef>
              <a:buClr>
                <a:schemeClr val="bg2"/>
              </a:buClr>
              <a:buFontTx/>
              <a:buBlip>
                <a:blip r:embed="rId2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14375" indent="-3571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Clr>
                <a:schemeClr val="accent2"/>
              </a:buClr>
              <a:buFontTx/>
              <a:buBlip>
                <a:blip r:embed="rId3"/>
              </a:buBlip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2663" indent="-268288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Char char="►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2538" indent="-263525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Symbol" panose="05050102010706020507" pitchFamily="18" charset="2"/>
              <a:buChar char="Þ"/>
              <a:defRPr sz="1400" b="1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4pPr>
            <a:lvl5pPr marL="1166813" indent="0" algn="l" defTabSz="914400" rtl="0" eaLnBrk="1" latinLnBrk="0" hangingPunct="1">
              <a:lnSpc>
                <a:spcPct val="114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Cabling, control electronics hardware</a:t>
            </a:r>
          </a:p>
          <a:p>
            <a:pPr lvl="2"/>
            <a:r>
              <a:rPr lang="en-US" dirty="0" smtClean="0"/>
              <a:t>All cables installed and wired both sides,</a:t>
            </a:r>
          </a:p>
          <a:p>
            <a:pPr lvl="2"/>
            <a:r>
              <a:rPr lang="en-US" dirty="0" smtClean="0"/>
              <a:t>Control (&amp; read-out) electronics hardware installed and documented (</a:t>
            </a:r>
            <a:r>
              <a:rPr lang="en-US" dirty="0" err="1" smtClean="0"/>
              <a:t>Eplan</a:t>
            </a:r>
            <a:r>
              <a:rPr lang="en-US" dirty="0" smtClean="0"/>
              <a:t>, WS-CAD)</a:t>
            </a:r>
          </a:p>
          <a:p>
            <a:pPr lvl="1"/>
            <a:r>
              <a:rPr lang="en-US" dirty="0" smtClean="0"/>
              <a:t>Interface electronics</a:t>
            </a:r>
          </a:p>
          <a:p>
            <a:pPr lvl="2"/>
            <a:r>
              <a:rPr lang="en-US" dirty="0" smtClean="0"/>
              <a:t>Electronic hardware locally tested,</a:t>
            </a:r>
          </a:p>
          <a:p>
            <a:pPr lvl="2"/>
            <a:r>
              <a:rPr lang="en-US" dirty="0" err="1" smtClean="0"/>
              <a:t>Beckhoff</a:t>
            </a:r>
            <a:r>
              <a:rPr lang="en-US" dirty="0" smtClean="0"/>
              <a:t> </a:t>
            </a:r>
            <a:r>
              <a:rPr lang="en-US" dirty="0" err="1" smtClean="0"/>
              <a:t>fw</a:t>
            </a:r>
            <a:r>
              <a:rPr lang="en-US" dirty="0" smtClean="0"/>
              <a:t>, micro-TCA </a:t>
            </a:r>
            <a:r>
              <a:rPr lang="en-US" dirty="0" err="1" smtClean="0"/>
              <a:t>fw</a:t>
            </a:r>
            <a:r>
              <a:rPr lang="en-US" dirty="0" smtClean="0"/>
              <a:t> (or other low level servers) installed and </a:t>
            </a:r>
            <a:r>
              <a:rPr lang="en-US" dirty="0" smtClean="0"/>
              <a:t>tested</a:t>
            </a:r>
          </a:p>
          <a:p>
            <a:pPr lvl="2"/>
            <a:r>
              <a:rPr lang="en-US" dirty="0" smtClean="0"/>
              <a:t>Inclusion in </a:t>
            </a:r>
            <a:r>
              <a:rPr lang="en-US" dirty="0" err="1" smtClean="0"/>
              <a:t>Beckhoff</a:t>
            </a:r>
            <a:r>
              <a:rPr lang="en-US" dirty="0" smtClean="0"/>
              <a:t> loop (</a:t>
            </a:r>
            <a:r>
              <a:rPr lang="en-US" smtClean="0"/>
              <a:t>or network)</a:t>
            </a:r>
            <a:endParaRPr lang="en-US" dirty="0" smtClean="0"/>
          </a:p>
          <a:p>
            <a:pPr lvl="1"/>
            <a:r>
              <a:rPr lang="en-US" dirty="0" smtClean="0"/>
              <a:t>Controls software</a:t>
            </a:r>
          </a:p>
          <a:p>
            <a:pPr lvl="2"/>
            <a:r>
              <a:rPr lang="en-US" dirty="0" smtClean="0"/>
              <a:t>High-level controls and read-out software installed </a:t>
            </a:r>
          </a:p>
          <a:p>
            <a:pPr lvl="2"/>
            <a:r>
              <a:rPr lang="en-US" dirty="0" smtClean="0"/>
              <a:t>Basic functionality installed and tested</a:t>
            </a:r>
          </a:p>
          <a:p>
            <a:pPr lvl="2"/>
            <a:r>
              <a:rPr lang="en-US" dirty="0" smtClean="0"/>
              <a:t>Handover to ‘device-owner’</a:t>
            </a:r>
          </a:p>
          <a:p>
            <a:pPr lvl="1"/>
            <a:r>
              <a:rPr lang="en-US" dirty="0" smtClean="0"/>
              <a:t>Technical commissioning</a:t>
            </a:r>
          </a:p>
          <a:p>
            <a:pPr lvl="2"/>
            <a:r>
              <a:rPr lang="en-US" dirty="0" smtClean="0"/>
              <a:t>Test of (basic) device functions</a:t>
            </a:r>
          </a:p>
          <a:p>
            <a:pPr lvl="2"/>
            <a:r>
              <a:rPr lang="en-US" dirty="0" smtClean="0"/>
              <a:t>Remote operation tested over several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009938"/>
      </p:ext>
    </p:extLst>
  </p:cSld>
  <p:clrMapOvr>
    <a:masterClrMapping/>
  </p:clrMapOvr>
  <p:timing>
    <p:tnLst>
      <p:par>
        <p:cTn id="1" dur="indefinite" restart="never" nodeType="tmRoot">
          <p:childTnLst>
            <p:par>
              <p:cTn id="2"/>
            </p:par>
            <p:par>
              <p:cTn id="3"/>
            </p:par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theme/theme1.xml><?xml version="1.0" encoding="utf-8"?>
<a:theme xmlns:a="http://schemas.openxmlformats.org/drawingml/2006/main" name="XFEL_PowerPoint_16x9_v3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6"/>
        </a:solidFill>
      </a:spPr>
      <a:bodyPr rtlCol="0" anchor="ctr">
        <a:noAutofit/>
      </a:bodyPr>
      <a:lstStyle>
        <a:defPPr algn="ctr">
          <a:lnSpc>
            <a:spcPct val="113000"/>
          </a:lnSpc>
          <a:defRPr sz="1400" dirty="0" err="1" smtClean="0"/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noAutofit/>
      </a:bodyPr>
      <a:lstStyle>
        <a:defPPr marL="269875" indent="-269875">
          <a:lnSpc>
            <a:spcPct val="112000"/>
          </a:lnSpc>
          <a:buBlip>
            <a:blip xmlns:r="http://schemas.openxmlformats.org/officeDocument/2006/relationships" r:embed="rId1"/>
          </a:buBlip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XFEL_PowerPoint_16x9.potx" id="{5D9E4C7F-CF90-47AA-9B5A-D1B8A1F64B49}" vid="{107EC11D-EED3-47DC-89A2-C8C245B9F565}"/>
    </a:ext>
  </a:extLst>
</a:theme>
</file>

<file path=ppt/theme/theme2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enutzerdefiniert 59">
      <a:dk1>
        <a:srgbClr val="000000"/>
      </a:dk1>
      <a:lt1>
        <a:sysClr val="window" lastClr="FFFFFF"/>
      </a:lt1>
      <a:dk2>
        <a:srgbClr val="B2B2B2"/>
      </a:dk2>
      <a:lt2>
        <a:srgbClr val="F39200"/>
      </a:lt2>
      <a:accent1>
        <a:srgbClr val="0D1546"/>
      </a:accent1>
      <a:accent2>
        <a:srgbClr val="559DBB"/>
      </a:accent2>
      <a:accent3>
        <a:srgbClr val="81B0C8"/>
      </a:accent3>
      <a:accent4>
        <a:srgbClr val="A4C3D6"/>
      </a:accent4>
      <a:accent5>
        <a:srgbClr val="C5D6E4"/>
      </a:accent5>
      <a:accent6>
        <a:srgbClr val="E3EBF2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XFEL_PowerPoint_16x9_v3</Template>
  <TotalTime>0</TotalTime>
  <Words>171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XFEL_PowerPoint_16x9_v3</vt:lpstr>
      <vt:lpstr>Clarification of the term ‘Operational’</vt:lpstr>
    </vt:vector>
  </TitlesOfParts>
  <Company>DESY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in one line (or two lines)</dc:title>
  <dc:creator>Burger, Claudia</dc:creator>
  <cp:lastModifiedBy>tschent</cp:lastModifiedBy>
  <cp:revision>89</cp:revision>
  <dcterms:created xsi:type="dcterms:W3CDTF">2016-11-17T10:20:04Z</dcterms:created>
  <dcterms:modified xsi:type="dcterms:W3CDTF">2017-01-19T20:31:07Z</dcterms:modified>
</cp:coreProperties>
</file>