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79" r:id="rId2"/>
    <p:sldId id="294" r:id="rId3"/>
    <p:sldId id="296" r:id="rId4"/>
    <p:sldId id="295" r:id="rId5"/>
    <p:sldId id="297" r:id="rId6"/>
    <p:sldId id="298" r:id="rId7"/>
    <p:sldId id="299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275" userDrawn="1">
          <p15:clr>
            <a:srgbClr val="A4A3A4"/>
          </p15:clr>
        </p15:guide>
        <p15:guide id="2" pos="3727" userDrawn="1">
          <p15:clr>
            <a:srgbClr val="A4A3A4"/>
          </p15:clr>
        </p15:guide>
        <p15:guide id="3" pos="3953" userDrawn="1">
          <p15:clr>
            <a:srgbClr val="A4A3A4"/>
          </p15:clr>
        </p15:guide>
        <p15:guide id="4" pos="7287" userDrawn="1">
          <p15:clr>
            <a:srgbClr val="A4A3A4"/>
          </p15:clr>
        </p15:guide>
        <p15:guide id="5" pos="393" userDrawn="1">
          <p15:clr>
            <a:srgbClr val="A4A3A4"/>
          </p15:clr>
        </p15:guide>
        <p15:guide id="6" orient="horz" pos="3725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22" autoAdjust="0"/>
    <p:restoredTop sz="94660"/>
  </p:normalViewPr>
  <p:slideViewPr>
    <p:cSldViewPr snapToGrid="0" showGuides="1">
      <p:cViewPr>
        <p:scale>
          <a:sx n="80" d="100"/>
          <a:sy n="80" d="100"/>
        </p:scale>
        <p:origin x="-450" y="-882"/>
      </p:cViewPr>
      <p:guideLst>
        <p:guide orient="horz" pos="1275"/>
        <p:guide orient="horz" pos="3725"/>
        <p:guide pos="3727"/>
        <p:guide pos="3953"/>
        <p:guide pos="7287"/>
        <p:guide pos="39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74" d="100"/>
          <a:sy n="74" d="100"/>
        </p:scale>
        <p:origin x="3528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50AC80-9589-41A1-8ED2-EC2076B0E8E8}" type="datetimeFigureOut">
              <a:rPr lang="de-DE" smtClean="0"/>
              <a:t>20.01.2017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83A726-01A3-41A5-8C71-74C8A626EA4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61616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492030-5346-4222-B1C0-77ABA51E04BA}" type="datetimeFigureOut">
              <a:rPr lang="de-DE" smtClean="0"/>
              <a:t>20.01.2017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1B39C8-6D5D-40E8-8D83-C1E41A39F5E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4387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14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6286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0858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5430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002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2000" y="1120776"/>
            <a:ext cx="8039624" cy="1050925"/>
          </a:xfrm>
        </p:spPr>
        <p:txBody>
          <a:bodyPr anchor="b"/>
          <a:lstStyle>
            <a:lvl1pPr algn="l">
              <a:defRPr sz="2800"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3889" y="2583180"/>
            <a:ext cx="8039624" cy="3330258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smtClean="0"/>
              <a:t>Click to edit Master subtitle style</a:t>
            </a:r>
            <a:endParaRPr lang="en-US" noProof="0" dirty="0"/>
          </a:p>
        </p:txBody>
      </p:sp>
      <p:pic>
        <p:nvPicPr>
          <p:cNvPr id="7" name="Grafik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4125" y="771527"/>
            <a:ext cx="1423988" cy="1422341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8" y="6413956"/>
            <a:ext cx="2275200" cy="120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376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cture,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23888" y="2024064"/>
            <a:ext cx="8101013" cy="3889375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 lang="en-GB"/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23887" y="5913438"/>
            <a:ext cx="8101013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5"/>
          </p:nvPr>
        </p:nvSpPr>
        <p:spPr>
          <a:xfrm>
            <a:off x="8934451" y="2033590"/>
            <a:ext cx="2633662" cy="3879847"/>
          </a:xfrm>
        </p:spPr>
        <p:txBody>
          <a:bodyPr/>
          <a:lstStyle>
            <a:lvl1pPr marL="266700" indent="-266700">
              <a:defRPr sz="1400"/>
            </a:lvl1pPr>
            <a:lvl2pPr marL="542925" indent="-276225">
              <a:defRPr sz="1400"/>
            </a:lvl2pPr>
            <a:lvl3pPr marL="809625" indent="-266700">
              <a:defRPr sz="1400"/>
            </a:lvl3pPr>
            <a:lvl4pPr marL="990600" indent="-180975">
              <a:defRPr sz="1400"/>
            </a:lvl4pPr>
            <a:lvl5pPr marL="1162050" indent="-171450"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90024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3036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hapter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635" y="1552576"/>
            <a:ext cx="10961477" cy="3814764"/>
          </a:xfrm>
        </p:spPr>
        <p:txBody>
          <a:bodyPr anchor="ctr"/>
          <a:lstStyle>
            <a:lvl1pPr>
              <a:defRPr sz="6300"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5448300"/>
            <a:ext cx="10944225" cy="574676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4229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41166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8614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5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23888" y="2024063"/>
            <a:ext cx="10944224" cy="3889375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1350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23888" y="828675"/>
            <a:ext cx="10944224" cy="5084763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23887" y="5913438"/>
            <a:ext cx="10944225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2124035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23889" y="1196976"/>
            <a:ext cx="5292723" cy="4716463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 lang="en-GB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275388" y="1196976"/>
            <a:ext cx="5292725" cy="4716463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 lang="en-GB"/>
          </a:p>
        </p:txBody>
      </p:sp>
      <p:sp>
        <p:nvSpPr>
          <p:cNvPr id="8" name="Textplatzhalt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23888" y="5913438"/>
            <a:ext cx="5292726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5" hasCustomPrompt="1"/>
          </p:nvPr>
        </p:nvSpPr>
        <p:spPr>
          <a:xfrm>
            <a:off x="6275385" y="5913438"/>
            <a:ext cx="5292727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1700034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23887" y="2024063"/>
            <a:ext cx="5292725" cy="3062288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 lang="en-GB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275389" y="2024063"/>
            <a:ext cx="5292724" cy="3062288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 lang="en-GB"/>
          </a:p>
        </p:txBody>
      </p:sp>
      <p:sp>
        <p:nvSpPr>
          <p:cNvPr id="8" name="Textplatzhalt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23888" y="5086351"/>
            <a:ext cx="5292726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5" hasCustomPrompt="1"/>
          </p:nvPr>
        </p:nvSpPr>
        <p:spPr>
          <a:xfrm>
            <a:off x="6275385" y="5086351"/>
            <a:ext cx="5292727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3008234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1189" y="712232"/>
            <a:ext cx="10956924" cy="78054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2024064"/>
            <a:ext cx="10944224" cy="38893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  <p:sp>
        <p:nvSpPr>
          <p:cNvPr id="9" name="Textfeld 8"/>
          <p:cNvSpPr txBox="1"/>
          <p:nvPr userDrawn="1"/>
        </p:nvSpPr>
        <p:spPr>
          <a:xfrm>
            <a:off x="11377083" y="293577"/>
            <a:ext cx="514351" cy="29379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/>
            <a:fld id="{A5DEC3FA-4FB7-4309-A077-6BB31CA8E81A}" type="slidenum">
              <a:rPr lang="en-US" sz="1600" noProof="0" smtClean="0"/>
              <a:pPr algn="r"/>
              <a:t>‹#›</a:t>
            </a:fld>
            <a:endParaRPr lang="en-US" sz="1600" noProof="0" dirty="0"/>
          </a:p>
        </p:txBody>
      </p:sp>
      <p:cxnSp>
        <p:nvCxnSpPr>
          <p:cNvPr id="11" name="Gerader Verbinder 10"/>
          <p:cNvCxnSpPr/>
          <p:nvPr userDrawn="1"/>
        </p:nvCxnSpPr>
        <p:spPr>
          <a:xfrm>
            <a:off x="623889" y="339297"/>
            <a:ext cx="5292724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8" y="6413956"/>
            <a:ext cx="2275200" cy="120448"/>
          </a:xfrm>
          <a:prstGeom prst="rect">
            <a:avLst/>
          </a:prstGeom>
        </p:spPr>
      </p:pic>
      <p:sp>
        <p:nvSpPr>
          <p:cNvPr id="7" name="Rechteck 6"/>
          <p:cNvSpPr/>
          <p:nvPr userDrawn="1"/>
        </p:nvSpPr>
        <p:spPr>
          <a:xfrm>
            <a:off x="623888" y="381001"/>
            <a:ext cx="5292725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sz="900" dirty="0" smtClean="0"/>
              <a:t>SASE1</a:t>
            </a:r>
            <a:r>
              <a:rPr lang="en-US" sz="900" baseline="0" dirty="0" smtClean="0"/>
              <a:t> Tunnel Closure 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926006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6" r:id="rId4"/>
    <p:sldLayoutId id="2147483667" r:id="rId5"/>
    <p:sldLayoutId id="2147483673" r:id="rId6"/>
    <p:sldLayoutId id="2147483668" r:id="rId7"/>
    <p:sldLayoutId id="2147483669" r:id="rId8"/>
    <p:sldLayoutId id="2147483670" r:id="rId9"/>
    <p:sldLayoutId id="2147483671" r:id="rId10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188" indent="-357188" algn="l" defTabSz="914400" rtl="0" eaLnBrk="1" latinLnBrk="0" hangingPunct="1">
        <a:lnSpc>
          <a:spcPct val="114000"/>
        </a:lnSpc>
        <a:spcBef>
          <a:spcPts val="1800"/>
        </a:spcBef>
        <a:buClr>
          <a:schemeClr val="bg2"/>
        </a:buClr>
        <a:buFontTx/>
        <a:buBlip>
          <a:blip r:embed="rId13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14375" indent="-357188" algn="l" defTabSz="914400" rtl="0" eaLnBrk="1" latinLnBrk="0" hangingPunct="1">
        <a:lnSpc>
          <a:spcPct val="114000"/>
        </a:lnSpc>
        <a:spcBef>
          <a:spcPts val="0"/>
        </a:spcBef>
        <a:buClr>
          <a:schemeClr val="accent2"/>
        </a:buClr>
        <a:buFontTx/>
        <a:buBlip>
          <a:blip r:embed="rId1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82663" indent="-268288" algn="l" defTabSz="914400" rtl="0" eaLnBrk="1" latinLnBrk="0" hangingPunct="1">
        <a:lnSpc>
          <a:spcPct val="114000"/>
        </a:lnSpc>
        <a:spcBef>
          <a:spcPts val="0"/>
        </a:spcBef>
        <a:buFont typeface="Arial" panose="020B0604020202020204" pitchFamily="34" charset="0"/>
        <a:buChar char="►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162050" indent="-173038" algn="l" defTabSz="914400" rtl="0" eaLnBrk="1" latinLnBrk="0" hangingPunct="1">
        <a:lnSpc>
          <a:spcPct val="114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47788" indent="-180975" algn="l" defTabSz="914400" rtl="0" eaLnBrk="1" latinLnBrk="0" hangingPunct="1">
        <a:lnSpc>
          <a:spcPct val="114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1275" userDrawn="1">
          <p15:clr>
            <a:srgbClr val="F26B43"/>
          </p15:clr>
        </p15:guide>
        <p15:guide id="2" pos="3727" userDrawn="1">
          <p15:clr>
            <a:srgbClr val="F26B43"/>
          </p15:clr>
        </p15:guide>
        <p15:guide id="3" pos="3953" userDrawn="1">
          <p15:clr>
            <a:srgbClr val="F26B43"/>
          </p15:clr>
        </p15:guide>
        <p15:guide id="4" pos="393" userDrawn="1">
          <p15:clr>
            <a:srgbClr val="F26B43"/>
          </p15:clr>
        </p15:guide>
        <p15:guide id="5" pos="7287" userDrawn="1">
          <p15:clr>
            <a:srgbClr val="F26B43"/>
          </p15:clr>
        </p15:guide>
        <p15:guide id="6" orient="horz" pos="372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docs.xfel.eu/share/page/site/daqControls/document-details?nodeRef=workspace://SpacesStore/2ada3564-e01f-409a-8c32-fd31ea4eff09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SASE1 Tunnel Closing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Sandor </a:t>
            </a:r>
            <a:r>
              <a:rPr lang="en-GB" dirty="0" err="1" smtClean="0"/>
              <a:t>Brockhauser</a:t>
            </a:r>
            <a:endParaRPr lang="en-GB" dirty="0"/>
          </a:p>
          <a:p>
            <a:r>
              <a:rPr lang="en-GB" dirty="0" smtClean="0"/>
              <a:t>CAS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r>
              <a:rPr lang="en-GB" dirty="0" err="1" smtClean="0"/>
              <a:t>Schenefeld</a:t>
            </a:r>
            <a:r>
              <a:rPr lang="en-GB" dirty="0" smtClean="0"/>
              <a:t>, 20/01/2016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1925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XTD2/XTD9</a:t>
            </a:r>
            <a:br>
              <a:rPr lang="en-US" dirty="0" smtClean="0"/>
            </a:br>
            <a:r>
              <a:rPr lang="en-US" dirty="0" smtClean="0"/>
              <a:t>Components – naming convention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SA1_XTD2_</a:t>
            </a:r>
            <a:r>
              <a:rPr lang="en-US" dirty="0" smtClean="0">
                <a:solidFill>
                  <a:srgbClr val="FF0000"/>
                </a:solidFill>
              </a:rPr>
              <a:t>SRA</a:t>
            </a:r>
            <a:r>
              <a:rPr lang="en-US" dirty="0" smtClean="0"/>
              <a:t>  vs.</a:t>
            </a:r>
            <a:r>
              <a:rPr lang="en-US" dirty="0"/>
              <a:t> </a:t>
            </a:r>
            <a:r>
              <a:rPr lang="en-US" dirty="0" smtClean="0"/>
              <a:t>SA1_XTD2_PSLIT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FXE</a:t>
            </a:r>
            <a:r>
              <a:rPr lang="en-US" dirty="0" smtClean="0"/>
              <a:t>_XTD2_CRL  vs. SA1_XTD2_CRL</a:t>
            </a:r>
          </a:p>
          <a:p>
            <a:r>
              <a:rPr lang="en-US" dirty="0"/>
              <a:t>SPB_XTD9_SHUT</a:t>
            </a:r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93767" y="1701931"/>
            <a:ext cx="10996550" cy="1338152"/>
          </a:xfrm>
          <a:prstGeom prst="rect">
            <a:avLst/>
          </a:prstGeom>
          <a:solidFill>
            <a:schemeClr val="accent1">
              <a:lumMod val="90000"/>
              <a:lumOff val="10000"/>
            </a:schemeClr>
          </a:solidFill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1400" cap="small" dirty="0">
                <a:solidFill>
                  <a:srgbClr val="FFC000"/>
                </a:solidFill>
                <a:effectLst/>
                <a:latin typeface="Courier New"/>
                <a:ea typeface="Calibri"/>
                <a:cs typeface="Times New Roman"/>
              </a:rPr>
              <a:t>                           </a:t>
            </a:r>
            <a:r>
              <a:rPr lang="en-US" sz="1400" cap="small" dirty="0" smtClean="0">
                <a:solidFill>
                  <a:srgbClr val="FFC000"/>
                </a:solidFill>
                <a:effectLst/>
                <a:latin typeface="Courier New"/>
                <a:ea typeface="Calibri"/>
                <a:cs typeface="Times New Roman"/>
              </a:rPr>
              <a:t> </a:t>
            </a:r>
            <a:r>
              <a:rPr lang="en-US" sz="1400" b="1" cap="small" dirty="0">
                <a:solidFill>
                  <a:srgbClr val="FFC000"/>
                </a:solidFill>
                <a:effectLst/>
                <a:latin typeface="Courier New"/>
                <a:ea typeface="Calibri"/>
                <a:cs typeface="Times New Roman"/>
              </a:rPr>
              <a:t>Domain/Type/Member</a:t>
            </a:r>
            <a:endParaRPr lang="en-US" dirty="0">
              <a:effectLst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1400" cap="small" dirty="0" err="1">
                <a:solidFill>
                  <a:srgbClr val="FFC000"/>
                </a:solidFill>
                <a:effectLst/>
                <a:latin typeface="Courier New"/>
                <a:ea typeface="Calibri"/>
                <a:cs typeface="Times New Roman"/>
              </a:rPr>
              <a:t>Scope_ComponentGroup_Component</a:t>
            </a:r>
            <a:r>
              <a:rPr lang="en-US" sz="1400" cap="small" dirty="0">
                <a:solidFill>
                  <a:srgbClr val="FFC000"/>
                </a:solidFill>
                <a:effectLst/>
                <a:latin typeface="Courier New"/>
                <a:ea typeface="Calibri"/>
                <a:cs typeface="Times New Roman"/>
              </a:rPr>
              <a:t>[-Suffix]/Type/Member</a:t>
            </a:r>
            <a:endParaRPr lang="en-US" dirty="0">
              <a:effectLst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1400" cap="small" dirty="0">
                <a:solidFill>
                  <a:srgbClr val="FFC000"/>
                </a:solidFill>
                <a:effectLst/>
                <a:latin typeface="Courier New"/>
                <a:ea typeface="Calibri"/>
                <a:cs typeface="Times New Roman"/>
              </a:rPr>
              <a:t>  </a:t>
            </a:r>
            <a:r>
              <a:rPr lang="en-US" sz="1400" b="1" cap="small" dirty="0">
                <a:solidFill>
                  <a:srgbClr val="FFC000"/>
                </a:solidFill>
                <a:effectLst/>
                <a:latin typeface="Courier New"/>
                <a:ea typeface="Calibri"/>
                <a:cs typeface="Times New Roman"/>
              </a:rPr>
              <a:t>6</a:t>
            </a:r>
            <a:r>
              <a:rPr lang="en-US" sz="1400" cap="small" dirty="0">
                <a:solidFill>
                  <a:srgbClr val="FFC000"/>
                </a:solidFill>
                <a:effectLst/>
                <a:latin typeface="Courier New"/>
                <a:ea typeface="Calibri"/>
                <a:cs typeface="Times New Roman"/>
              </a:rPr>
              <a:t> </a:t>
            </a:r>
            <a:r>
              <a:rPr lang="en-US" sz="1400" cap="small" dirty="0" smtClean="0">
                <a:solidFill>
                  <a:srgbClr val="FFC000"/>
                </a:solidFill>
                <a:effectLst/>
                <a:latin typeface="Courier New"/>
                <a:ea typeface="Calibri"/>
                <a:cs typeface="Times New Roman"/>
              </a:rPr>
              <a:t>_    </a:t>
            </a:r>
            <a:r>
              <a:rPr lang="en-US" sz="1400" b="1" cap="small" dirty="0">
                <a:solidFill>
                  <a:srgbClr val="FFC000"/>
                </a:solidFill>
                <a:effectLst/>
                <a:latin typeface="Courier New"/>
                <a:ea typeface="Calibri"/>
                <a:cs typeface="Times New Roman"/>
              </a:rPr>
              <a:t>6</a:t>
            </a:r>
            <a:r>
              <a:rPr lang="en-US" sz="1400" cap="small" dirty="0">
                <a:solidFill>
                  <a:srgbClr val="FFC000"/>
                </a:solidFill>
                <a:effectLst/>
                <a:latin typeface="Courier New"/>
                <a:ea typeface="Calibri"/>
                <a:cs typeface="Times New Roman"/>
              </a:rPr>
              <a:t>       _ </a:t>
            </a:r>
            <a:r>
              <a:rPr lang="en-US" sz="1400" cap="small" dirty="0" smtClean="0">
                <a:solidFill>
                  <a:srgbClr val="FFC000"/>
                </a:solidFill>
                <a:effectLst/>
                <a:latin typeface="Courier New"/>
                <a:ea typeface="Calibri"/>
                <a:cs typeface="Times New Roman"/>
              </a:rPr>
              <a:t>  </a:t>
            </a:r>
            <a:r>
              <a:rPr lang="en-US" sz="1400" b="1" cap="small" dirty="0">
                <a:solidFill>
                  <a:srgbClr val="FFC000"/>
                </a:solidFill>
                <a:effectLst/>
                <a:latin typeface="Courier New"/>
                <a:ea typeface="Calibri"/>
                <a:cs typeface="Times New Roman"/>
              </a:rPr>
              <a:t>9</a:t>
            </a:r>
            <a:r>
              <a:rPr lang="en-US" sz="1400" i="1" cap="small" dirty="0">
                <a:solidFill>
                  <a:srgbClr val="FFC000"/>
                </a:solidFill>
                <a:effectLst/>
                <a:latin typeface="Courier New"/>
                <a:ea typeface="Calibri"/>
                <a:cs typeface="Times New Roman"/>
              </a:rPr>
              <a:t>(6)</a:t>
            </a:r>
            <a:r>
              <a:rPr lang="en-US" sz="1400" cap="small" dirty="0">
                <a:solidFill>
                  <a:srgbClr val="FFC000"/>
                </a:solidFill>
                <a:effectLst/>
                <a:latin typeface="Courier New"/>
                <a:ea typeface="Calibri"/>
                <a:cs typeface="Times New Roman"/>
              </a:rPr>
              <a:t> -  </a:t>
            </a:r>
            <a:r>
              <a:rPr lang="en-US" sz="1400" b="1" cap="small" dirty="0">
                <a:solidFill>
                  <a:srgbClr val="FFC000"/>
                </a:solidFill>
                <a:effectLst/>
                <a:latin typeface="Courier New"/>
                <a:ea typeface="Calibri"/>
                <a:cs typeface="Times New Roman"/>
              </a:rPr>
              <a:t>2</a:t>
            </a:r>
            <a:r>
              <a:rPr lang="en-US" sz="1400" cap="small" dirty="0">
                <a:solidFill>
                  <a:srgbClr val="FFC000"/>
                </a:solidFill>
                <a:effectLst/>
                <a:latin typeface="Courier New"/>
                <a:ea typeface="Calibri"/>
                <a:cs typeface="Times New Roman"/>
              </a:rPr>
              <a:t>   </a:t>
            </a:r>
            <a:r>
              <a:rPr lang="en-US" sz="1400" cap="small" dirty="0" smtClean="0">
                <a:solidFill>
                  <a:srgbClr val="FFC000"/>
                </a:solidFill>
                <a:effectLst/>
                <a:latin typeface="Courier New"/>
                <a:ea typeface="Calibri"/>
                <a:cs typeface="Times New Roman"/>
              </a:rPr>
              <a:t>/ </a:t>
            </a:r>
            <a:r>
              <a:rPr lang="en-US" sz="1400" b="1" cap="small" dirty="0">
                <a:solidFill>
                  <a:srgbClr val="FFC000"/>
                </a:solidFill>
                <a:effectLst/>
                <a:latin typeface="Courier New"/>
                <a:ea typeface="Calibri"/>
                <a:cs typeface="Times New Roman"/>
              </a:rPr>
              <a:t>6</a:t>
            </a:r>
            <a:r>
              <a:rPr lang="en-US" sz="1400" cap="small" dirty="0">
                <a:solidFill>
                  <a:srgbClr val="FFC000"/>
                </a:solidFill>
                <a:effectLst/>
                <a:latin typeface="Courier New"/>
                <a:ea typeface="Calibri"/>
                <a:cs typeface="Times New Roman"/>
              </a:rPr>
              <a:t> </a:t>
            </a:r>
            <a:r>
              <a:rPr lang="en-US" sz="1400" cap="small" dirty="0" smtClean="0">
                <a:solidFill>
                  <a:srgbClr val="FFC000"/>
                </a:solidFill>
                <a:effectLst/>
                <a:latin typeface="Courier New"/>
                <a:ea typeface="Calibri"/>
                <a:cs typeface="Times New Roman"/>
              </a:rPr>
              <a:t>/</a:t>
            </a:r>
            <a:r>
              <a:rPr lang="en-US" sz="1400" b="1" cap="small" dirty="0">
                <a:solidFill>
                  <a:srgbClr val="FFC000"/>
                </a:solidFill>
                <a:effectLst/>
                <a:latin typeface="Courier New"/>
                <a:ea typeface="Calibri"/>
                <a:cs typeface="Times New Roman"/>
              </a:rPr>
              <a:t>24</a:t>
            </a:r>
            <a:r>
              <a:rPr lang="en-US" sz="1400" i="1" cap="small" dirty="0">
                <a:solidFill>
                  <a:srgbClr val="FFC000"/>
                </a:solidFill>
                <a:effectLst/>
                <a:latin typeface="Courier New"/>
                <a:ea typeface="Calibri"/>
                <a:cs typeface="Times New Roman"/>
              </a:rPr>
              <a:t>(16)</a:t>
            </a:r>
            <a:r>
              <a:rPr lang="en-US" sz="1400" cap="small" dirty="0">
                <a:solidFill>
                  <a:srgbClr val="FFC000"/>
                </a:solidFill>
                <a:effectLst/>
                <a:latin typeface="Courier New"/>
                <a:ea typeface="Calibri"/>
                <a:cs typeface="Times New Roman"/>
              </a:rPr>
              <a:t>  </a:t>
            </a:r>
            <a:r>
              <a:rPr lang="en-US" sz="1400" dirty="0">
                <a:solidFill>
                  <a:srgbClr val="FFC000"/>
                </a:solidFill>
                <a:effectLst/>
                <a:ea typeface="Calibri"/>
                <a:cs typeface="Times New Roman"/>
              </a:rPr>
              <a:t>=&gt; max 58 characters including predefined separators</a:t>
            </a:r>
            <a:endParaRPr lang="en-US" dirty="0"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100" dirty="0">
                <a:effectLst/>
                <a:ea typeface="Calibri"/>
                <a:cs typeface="Times New Roman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94536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889" y="1721922"/>
            <a:ext cx="10944224" cy="4191517"/>
          </a:xfrm>
        </p:spPr>
        <p:txBody>
          <a:bodyPr/>
          <a:lstStyle/>
          <a:p>
            <a:r>
              <a:rPr lang="en-US" dirty="0" err="1" smtClean="0"/>
              <a:t>Prioritisation</a:t>
            </a:r>
            <a:endParaRPr lang="en-US" dirty="0" smtClean="0"/>
          </a:p>
          <a:p>
            <a:pPr lvl="1"/>
            <a:r>
              <a:rPr lang="en-US" dirty="0" smtClean="0"/>
              <a:t>1 </a:t>
            </a:r>
            <a:r>
              <a:rPr lang="en-US" dirty="0"/>
              <a:t>–</a:t>
            </a:r>
            <a:r>
              <a:rPr lang="en-US" dirty="0" smtClean="0"/>
              <a:t> Enable </a:t>
            </a:r>
            <a:r>
              <a:rPr lang="en-US" b="1" dirty="0" smtClean="0"/>
              <a:t>remote control </a:t>
            </a:r>
            <a:r>
              <a:rPr lang="en-US" dirty="0" smtClean="0"/>
              <a:t>of all devices within XTD2/XTD9 from </a:t>
            </a:r>
            <a:r>
              <a:rPr lang="en-US" dirty="0" err="1" smtClean="0"/>
              <a:t>Karabo</a:t>
            </a:r>
            <a:r>
              <a:rPr lang="en-US" dirty="0" smtClean="0"/>
              <a:t> 2 </a:t>
            </a:r>
            <a:br>
              <a:rPr lang="en-US" dirty="0" smtClean="0"/>
            </a:br>
            <a:r>
              <a:rPr lang="en-US" sz="1600" i="1" dirty="0" smtClean="0"/>
              <a:t>but no DOOCS/TINE integration: 	XTD2_UND, XTD[2,9]_XGM, XTD2_IMGTR, </a:t>
            </a:r>
            <a:br>
              <a:rPr lang="en-US" sz="1600" i="1" dirty="0" smtClean="0"/>
            </a:br>
            <a:r>
              <a:rPr lang="en-US" sz="1600" i="1" dirty="0" smtClean="0"/>
              <a:t>					XS3_SHUT, [FXE,SPB]_XTD9_SHUT</a:t>
            </a:r>
          </a:p>
          <a:p>
            <a:pPr lvl="1"/>
            <a:r>
              <a:rPr lang="en-US" dirty="0" smtClean="0"/>
              <a:t>2 – (a) Make </a:t>
            </a:r>
            <a:r>
              <a:rPr lang="en-US" dirty="0"/>
              <a:t>the control interface easier to </a:t>
            </a:r>
            <a:r>
              <a:rPr lang="en-US" dirty="0" smtClean="0"/>
              <a:t>use ; (b) Connect devices to DAQ system</a:t>
            </a:r>
          </a:p>
          <a:p>
            <a:r>
              <a:rPr lang="en-US" dirty="0"/>
              <a:t>CAS provides </a:t>
            </a:r>
            <a:r>
              <a:rPr lang="en-US" dirty="0" smtClean="0"/>
              <a:t>commissioning </a:t>
            </a:r>
            <a:r>
              <a:rPr lang="en-US" dirty="0"/>
              <a:t>scenes for each equipment </a:t>
            </a:r>
            <a:r>
              <a:rPr lang="en-US" dirty="0" smtClean="0"/>
              <a:t>for each component</a:t>
            </a:r>
            <a:endParaRPr lang="en-US" dirty="0"/>
          </a:p>
          <a:p>
            <a:endParaRPr lang="en-US" sz="900" dirty="0" smtClean="0"/>
          </a:p>
          <a:p>
            <a:r>
              <a:rPr lang="en-US" dirty="0" smtClean="0"/>
              <a:t>Component responsible shall</a:t>
            </a:r>
          </a:p>
          <a:p>
            <a:pPr lvl="1"/>
            <a:r>
              <a:rPr lang="en-US" dirty="0" smtClean="0"/>
              <a:t>provide all </a:t>
            </a:r>
            <a:r>
              <a:rPr lang="en-US" dirty="0" err="1" smtClean="0"/>
              <a:t>Karabo</a:t>
            </a:r>
            <a:r>
              <a:rPr lang="en-US" dirty="0" smtClean="0"/>
              <a:t> names for each(!) controllable equipment inside</a:t>
            </a:r>
          </a:p>
          <a:p>
            <a:pPr lvl="1"/>
            <a:r>
              <a:rPr lang="en-US" dirty="0" smtClean="0"/>
              <a:t>provide </a:t>
            </a:r>
            <a:r>
              <a:rPr lang="en-US" dirty="0"/>
              <a:t>all </a:t>
            </a:r>
            <a:r>
              <a:rPr lang="en-US" dirty="0" smtClean="0"/>
              <a:t>default </a:t>
            </a:r>
            <a:r>
              <a:rPr lang="en-US" dirty="0" err="1" smtClean="0"/>
              <a:t>Karabo</a:t>
            </a:r>
            <a:r>
              <a:rPr lang="en-US" dirty="0"/>
              <a:t>(!) configuration parameters for the </a:t>
            </a:r>
            <a:r>
              <a:rPr lang="en-US" dirty="0" err="1"/>
              <a:t>equipments</a:t>
            </a:r>
            <a:endParaRPr lang="en-US" dirty="0"/>
          </a:p>
          <a:p>
            <a:pPr lvl="1"/>
            <a:r>
              <a:rPr lang="en-US" dirty="0" smtClean="0"/>
              <a:t>inform when a component is ready to be tested and </a:t>
            </a:r>
            <a:r>
              <a:rPr lang="en-US" dirty="0" err="1" smtClean="0"/>
              <a:t>organise</a:t>
            </a:r>
            <a:r>
              <a:rPr lang="en-US" dirty="0" smtClean="0"/>
              <a:t> the tests</a:t>
            </a:r>
          </a:p>
          <a:p>
            <a:r>
              <a:rPr lang="en-US" dirty="0" smtClean="0"/>
              <a:t>CAS shall request computing resources (servers in SASE1 balcony room) from ITDM early enough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3008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XTD2/XTD9</a:t>
            </a:r>
            <a:br>
              <a:rPr lang="en-US" dirty="0" smtClean="0"/>
            </a:br>
            <a:r>
              <a:rPr lang="en-US" dirty="0" smtClean="0"/>
              <a:t>Components, Equipment Types and </a:t>
            </a:r>
            <a:r>
              <a:rPr lang="en-US" dirty="0" err="1" smtClean="0"/>
              <a:t>Equipments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02" y="1742335"/>
            <a:ext cx="11966369" cy="4818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2970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641" y="712232"/>
            <a:ext cx="10962471" cy="76030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424" y="1"/>
            <a:ext cx="10283166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9004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Full Backlog - </a:t>
            </a:r>
            <a:r>
              <a:rPr lang="en-US" sz="1100" b="0" dirty="0">
                <a:hlinkClick r:id="rId2"/>
              </a:rPr>
              <a:t>https://docs.xfel.eu/share/page/site/daqControls/document-details?nodeRef=workspace://SpacesStore/2ada3564-e01f-409a-8c32-fd31ea4eff09</a:t>
            </a:r>
            <a:r>
              <a:rPr lang="en-US" sz="1100" b="0" dirty="0"/>
              <a:t/>
            </a:r>
            <a:br>
              <a:rPr lang="en-US" sz="1100" b="0" dirty="0"/>
            </a:b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30" r="20956" b="27437"/>
          <a:stretch/>
        </p:blipFill>
        <p:spPr bwMode="auto">
          <a:xfrm>
            <a:off x="527818" y="1288472"/>
            <a:ext cx="11058542" cy="5474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646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Agile Process in CAS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1" name="Picture 3" descr="C:\Users\sanbrock\AppData\Local\Temp\CAS Scrum Process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80" t="13393" b="941"/>
          <a:stretch/>
        </p:blipFill>
        <p:spPr bwMode="auto">
          <a:xfrm>
            <a:off x="0" y="1341911"/>
            <a:ext cx="12192000" cy="5337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38019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theme/theme1.xml><?xml version="1.0" encoding="utf-8"?>
<a:theme xmlns:a="http://schemas.openxmlformats.org/drawingml/2006/main" name="Office">
  <a:themeElements>
    <a:clrScheme name="Benutzerdefiniert 59">
      <a:dk1>
        <a:srgbClr val="000000"/>
      </a:dk1>
      <a:lt1>
        <a:sysClr val="window" lastClr="FFFFFF"/>
      </a:lt1>
      <a:dk2>
        <a:srgbClr val="B2B2B2"/>
      </a:dk2>
      <a:lt2>
        <a:srgbClr val="F39200"/>
      </a:lt2>
      <a:accent1>
        <a:srgbClr val="0D1546"/>
      </a:accent1>
      <a:accent2>
        <a:srgbClr val="559DBB"/>
      </a:accent2>
      <a:accent3>
        <a:srgbClr val="81B0C8"/>
      </a:accent3>
      <a:accent4>
        <a:srgbClr val="A4C3D6"/>
      </a:accent4>
      <a:accent5>
        <a:srgbClr val="C5D6E4"/>
      </a:accent5>
      <a:accent6>
        <a:srgbClr val="E3EBF2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</a:spPr>
      <a:bodyPr rtlCol="0" anchor="ctr">
        <a:noAutofit/>
      </a:bodyPr>
      <a:lstStyle>
        <a:defPPr algn="ctr">
          <a:lnSpc>
            <a:spcPct val="113000"/>
          </a:lnSpc>
          <a:defRPr sz="1400" dirty="0" err="1" smtClean="0"/>
        </a:defPPr>
      </a:lst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noAutofit/>
      </a:bodyPr>
      <a:lstStyle>
        <a:defPPr marL="269875" indent="-269875">
          <a:lnSpc>
            <a:spcPct val="112000"/>
          </a:lnSpc>
          <a:buBlip>
            <a:blip xmlns:r="http://schemas.openxmlformats.org/officeDocument/2006/relationships" r:embed="rId1"/>
          </a:buBlip>
          <a:defRPr sz="1400" dirty="0" err="1" smtClean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XFEL_PowerPoint_16x9.potx" id="{5D9E4C7F-CF90-47AA-9B5A-D1B8A1F64B49}" vid="{107EC11D-EED3-47DC-89A2-C8C245B9F565}"/>
    </a:ext>
  </a:extLst>
</a:theme>
</file>

<file path=ppt/theme/theme2.xml><?xml version="1.0" encoding="utf-8"?>
<a:theme xmlns:a="http://schemas.openxmlformats.org/drawingml/2006/main" name="Office">
  <a:themeElements>
    <a:clrScheme name="Benutzerdefiniert 59">
      <a:dk1>
        <a:srgbClr val="000000"/>
      </a:dk1>
      <a:lt1>
        <a:sysClr val="window" lastClr="FFFFFF"/>
      </a:lt1>
      <a:dk2>
        <a:srgbClr val="B2B2B2"/>
      </a:dk2>
      <a:lt2>
        <a:srgbClr val="F39200"/>
      </a:lt2>
      <a:accent1>
        <a:srgbClr val="0D1546"/>
      </a:accent1>
      <a:accent2>
        <a:srgbClr val="559DBB"/>
      </a:accent2>
      <a:accent3>
        <a:srgbClr val="81B0C8"/>
      </a:accent3>
      <a:accent4>
        <a:srgbClr val="A4C3D6"/>
      </a:accent4>
      <a:accent5>
        <a:srgbClr val="C5D6E4"/>
      </a:accent5>
      <a:accent6>
        <a:srgbClr val="E3EBF2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Benutzerdefiniert 59">
      <a:dk1>
        <a:srgbClr val="000000"/>
      </a:dk1>
      <a:lt1>
        <a:sysClr val="window" lastClr="FFFFFF"/>
      </a:lt1>
      <a:dk2>
        <a:srgbClr val="B2B2B2"/>
      </a:dk2>
      <a:lt2>
        <a:srgbClr val="F39200"/>
      </a:lt2>
      <a:accent1>
        <a:srgbClr val="0D1546"/>
      </a:accent1>
      <a:accent2>
        <a:srgbClr val="559DBB"/>
      </a:accent2>
      <a:accent3>
        <a:srgbClr val="81B0C8"/>
      </a:accent3>
      <a:accent4>
        <a:srgbClr val="A4C3D6"/>
      </a:accent4>
      <a:accent5>
        <a:srgbClr val="C5D6E4"/>
      </a:accent5>
      <a:accent6>
        <a:srgbClr val="E3EBF2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European_XFEL_Template_Presentation_16x9</Template>
  <TotalTime>0</TotalTime>
  <Words>69</Words>
  <Application>Microsoft Office PowerPoint</Application>
  <PresentationFormat>Custom</PresentationFormat>
  <Paragraphs>35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</vt:lpstr>
      <vt:lpstr>SASE1 Tunnel Closing</vt:lpstr>
      <vt:lpstr>XTD2/XTD9 Components – naming convention</vt:lpstr>
      <vt:lpstr>Goal </vt:lpstr>
      <vt:lpstr>XTD2/XTD9 Components, Equipment Types and Equipments </vt:lpstr>
      <vt:lpstr>PowerPoint Presentation</vt:lpstr>
      <vt:lpstr>Full Backlog - https://docs.xfel.eu/share/page/site/daqControls/document-details?nodeRef=workspace://SpacesStore/2ada3564-e01f-409a-8c32-fd31ea4eff09 </vt:lpstr>
      <vt:lpstr>Agile Process in CAS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in one line (or two lines)</dc:title>
  <dc:creator>Leonce Mekinda</dc:creator>
  <cp:lastModifiedBy>Brockhauser, Sandor</cp:lastModifiedBy>
  <cp:revision>36</cp:revision>
  <dcterms:created xsi:type="dcterms:W3CDTF">2017-01-19T07:46:47Z</dcterms:created>
  <dcterms:modified xsi:type="dcterms:W3CDTF">2017-01-20T08:10:12Z</dcterms:modified>
</cp:coreProperties>
</file>