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351" r:id="rId2"/>
    <p:sldId id="352" r:id="rId3"/>
    <p:sldId id="34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 showGuides="1">
      <p:cViewPr>
        <p:scale>
          <a:sx n="123" d="100"/>
          <a:sy n="123" d="100"/>
        </p:scale>
        <p:origin x="-48" y="448"/>
      </p:cViewPr>
      <p:guideLst>
        <p:guide orient="horz" pos="1275"/>
        <p:guide orient="horz" pos="3725"/>
        <p:guide pos="3727"/>
        <p:guide pos="3953"/>
        <p:guide pos="7287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20.01.17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20.01.17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noProof="0" dirty="0" smtClean="0"/>
              <a:t>Titelmasterformat durch Klicken bearbeiten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1.emf"/><Relationship Id="rId5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41512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</a:t>
            </a:r>
            <a:r>
              <a:rPr lang="en-US" noProof="0" dirty="0" smtClean="0"/>
              <a:t>2</a:t>
            </a:r>
          </a:p>
          <a:p>
            <a:pPr lvl="2"/>
            <a:r>
              <a:rPr lang="en-US" noProof="0" dirty="0" smtClean="0"/>
              <a:t>Level </a:t>
            </a:r>
            <a:r>
              <a:rPr lang="en-US" noProof="0" dirty="0"/>
              <a:t>3</a:t>
            </a:r>
          </a:p>
          <a:p>
            <a:pPr lvl="3"/>
            <a:r>
              <a:rPr lang="en-US" noProof="0" dirty="0"/>
              <a:t>Level </a:t>
            </a:r>
            <a:r>
              <a:rPr lang="en-US" noProof="0" dirty="0" smtClean="0"/>
              <a:t>4</a:t>
            </a:r>
            <a:endParaRPr lang="en-US" noProof="0" dirty="0"/>
          </a:p>
        </p:txBody>
      </p:sp>
      <p:sp>
        <p:nvSpPr>
          <p:cNvPr id="9" name="Textfeld 8"/>
          <p:cNvSpPr txBox="1"/>
          <p:nvPr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baseline="0" dirty="0" smtClean="0"/>
              <a:t>WP74 status report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baseline="0" dirty="0" smtClean="0"/>
              <a:t>20 January</a:t>
            </a:r>
            <a:r>
              <a:rPr lang="en-US" sz="900" dirty="0" smtClean="0"/>
              <a:t> 2017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600"/>
        </a:spcBef>
        <a:buClr>
          <a:schemeClr val="bg2"/>
        </a:buClr>
        <a:buFontTx/>
        <a:buBlip>
          <a:blip r:embed="rId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5"/>
        </a:buBlip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52538" indent="-263525" algn="l" defTabSz="914400" rtl="0" eaLnBrk="1" latinLnBrk="0" hangingPunct="1">
        <a:lnSpc>
          <a:spcPct val="114000"/>
        </a:lnSpc>
        <a:spcBef>
          <a:spcPts val="0"/>
        </a:spcBef>
        <a:buFont typeface="Symbol" panose="05050102010706020507" pitchFamily="18" charset="2"/>
        <a:buChar char="Þ"/>
        <a:defRPr sz="1400" b="1" kern="1200">
          <a:solidFill>
            <a:srgbClr val="FF0000"/>
          </a:solidFill>
          <a:latin typeface="+mn-lt"/>
          <a:ea typeface="+mn-ea"/>
          <a:cs typeface="+mn-cs"/>
        </a:defRPr>
      </a:lvl4pPr>
      <a:lvl5pPr marL="1166813" indent="0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WP74 </a:t>
            </a:r>
            <a:r>
              <a:rPr lang="de-DE" dirty="0" err="1" smtClean="0"/>
              <a:t>status</a:t>
            </a:r>
            <a:r>
              <a:rPr lang="de-DE" dirty="0" smtClean="0"/>
              <a:t> w3 (20.1.2017) – </a:t>
            </a:r>
            <a:r>
              <a:rPr lang="de-DE" dirty="0" err="1" smtClean="0"/>
              <a:t>past</a:t>
            </a:r>
            <a:r>
              <a:rPr lang="de-DE" dirty="0" smtClean="0"/>
              <a:t> </a:t>
            </a:r>
            <a:r>
              <a:rPr lang="de-DE" dirty="0" err="1" smtClean="0"/>
              <a:t>week</a:t>
            </a:r>
            <a:r>
              <a:rPr lang="de-DE" dirty="0" smtClean="0"/>
              <a:t> </a:t>
            </a:r>
            <a:r>
              <a:rPr lang="de-DE" dirty="0" err="1" smtClean="0"/>
              <a:t>progress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XGM @ XTD2 </a:t>
            </a:r>
            <a:r>
              <a:rPr lang="de-DE" dirty="0" err="1" smtClean="0"/>
              <a:t>connected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vacuum</a:t>
            </a:r>
            <a:r>
              <a:rPr lang="de-DE" dirty="0" smtClean="0"/>
              <a:t> beamline on </a:t>
            </a:r>
            <a:r>
              <a:rPr lang="de-DE" dirty="0" err="1" smtClean="0"/>
              <a:t>both</a:t>
            </a:r>
            <a:r>
              <a:rPr lang="de-DE" dirty="0" smtClean="0"/>
              <a:t> </a:t>
            </a:r>
            <a:r>
              <a:rPr lang="de-DE" dirty="0" err="1" smtClean="0"/>
              <a:t>sides</a:t>
            </a:r>
            <a:endParaRPr lang="de-DE" dirty="0" smtClean="0"/>
          </a:p>
          <a:p>
            <a:r>
              <a:rPr lang="de-DE" dirty="0" smtClean="0"/>
              <a:t>XGM @ XTD9 </a:t>
            </a:r>
            <a:r>
              <a:rPr lang="de-DE" dirty="0" err="1" smtClean="0"/>
              <a:t>re-aligned</a:t>
            </a:r>
            <a:r>
              <a:rPr lang="de-DE" dirty="0" smtClean="0"/>
              <a:t> (</a:t>
            </a:r>
            <a:r>
              <a:rPr lang="de-DE" dirty="0" err="1" smtClean="0"/>
              <a:t>survey&amp;alignment</a:t>
            </a:r>
            <a:r>
              <a:rPr lang="de-DE" dirty="0" smtClean="0"/>
              <a:t>)</a:t>
            </a:r>
          </a:p>
          <a:p>
            <a:r>
              <a:rPr lang="de-DE" dirty="0" smtClean="0"/>
              <a:t>First time </a:t>
            </a:r>
            <a:r>
              <a:rPr lang="de-DE" dirty="0" err="1" smtClean="0"/>
              <a:t>achieved</a:t>
            </a:r>
            <a:r>
              <a:rPr lang="de-DE" dirty="0" smtClean="0"/>
              <a:t> (</a:t>
            </a:r>
            <a:r>
              <a:rPr lang="de-DE" dirty="0" err="1" smtClean="0"/>
              <a:t>karabo</a:t>
            </a:r>
            <a:r>
              <a:rPr lang="de-DE" dirty="0" smtClean="0"/>
              <a:t>-)</a:t>
            </a:r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an MPOD-</a:t>
            </a:r>
            <a:r>
              <a:rPr lang="de-DE" dirty="0" err="1" smtClean="0"/>
              <a:t>crate</a:t>
            </a:r>
            <a:r>
              <a:rPr lang="de-DE" dirty="0" smtClean="0"/>
              <a:t> IN TUNNEL (at MCP in XTD2)</a:t>
            </a:r>
          </a:p>
          <a:p>
            <a:r>
              <a:rPr lang="de-DE" dirty="0" err="1" smtClean="0"/>
              <a:t>Local</a:t>
            </a:r>
            <a:r>
              <a:rPr lang="de-DE" dirty="0" smtClean="0"/>
              <a:t> </a:t>
            </a:r>
            <a:r>
              <a:rPr lang="de-DE" dirty="0" err="1" smtClean="0"/>
              <a:t>test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Beckhoff</a:t>
            </a:r>
            <a:r>
              <a:rPr lang="de-DE" dirty="0" smtClean="0"/>
              <a:t>/Motors at MCP@XTD2 </a:t>
            </a:r>
            <a:r>
              <a:rPr lang="de-DE" dirty="0" err="1" smtClean="0"/>
              <a:t>done</a:t>
            </a:r>
            <a:r>
              <a:rPr lang="de-DE" dirty="0" smtClean="0"/>
              <a:t>, </a:t>
            </a:r>
            <a:r>
              <a:rPr lang="de-DE" u="sng" dirty="0" smtClean="0"/>
              <a:t>but </a:t>
            </a:r>
            <a:r>
              <a:rPr lang="de-DE" u="sng" dirty="0" err="1" smtClean="0"/>
              <a:t>issues</a:t>
            </a:r>
            <a:endParaRPr lang="de-DE" u="sng" dirty="0" smtClean="0"/>
          </a:p>
          <a:p>
            <a:r>
              <a:rPr lang="de-DE" dirty="0" smtClean="0"/>
              <a:t>Manual </a:t>
            </a:r>
            <a:r>
              <a:rPr lang="de-DE" dirty="0" err="1" smtClean="0"/>
              <a:t>alignment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camera</a:t>
            </a:r>
            <a:r>
              <a:rPr lang="de-DE" dirty="0" smtClean="0"/>
              <a:t> box at </a:t>
            </a:r>
            <a:r>
              <a:rPr lang="de-DE" dirty="0"/>
              <a:t>MCP@XTD2 </a:t>
            </a:r>
            <a:r>
              <a:rPr lang="de-DE" dirty="0" err="1"/>
              <a:t>done</a:t>
            </a:r>
            <a:endParaRPr lang="de-DE" dirty="0" smtClean="0"/>
          </a:p>
          <a:p>
            <a:r>
              <a:rPr lang="de-DE" dirty="0" smtClean="0"/>
              <a:t>HIREX@XTD9 </a:t>
            </a:r>
            <a:r>
              <a:rPr lang="de-DE" dirty="0" err="1" smtClean="0"/>
              <a:t>connected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vacuum</a:t>
            </a:r>
            <a:r>
              <a:rPr lang="de-DE" dirty="0" smtClean="0"/>
              <a:t> beamline (ALL </a:t>
            </a:r>
            <a:r>
              <a:rPr lang="de-DE" dirty="0" err="1" smtClean="0"/>
              <a:t>interfaces</a:t>
            </a:r>
            <a:r>
              <a:rPr lang="de-DE" dirty="0" smtClean="0"/>
              <a:t>)</a:t>
            </a:r>
          </a:p>
          <a:p>
            <a:r>
              <a:rPr lang="de-DE" dirty="0" err="1" smtClean="0"/>
              <a:t>Cabling</a:t>
            </a:r>
            <a:r>
              <a:rPr lang="de-DE" dirty="0"/>
              <a:t> </a:t>
            </a:r>
            <a:r>
              <a:rPr lang="de-DE" dirty="0" smtClean="0"/>
              <a:t>in </a:t>
            </a:r>
            <a:r>
              <a:rPr lang="de-DE" dirty="0" err="1" smtClean="0"/>
              <a:t>progress</a:t>
            </a:r>
            <a:r>
              <a:rPr lang="de-DE" dirty="0" smtClean="0"/>
              <a:t> for XGM@XTD2: </a:t>
            </a:r>
            <a:r>
              <a:rPr lang="de-DE" dirty="0" err="1" smtClean="0"/>
              <a:t>vacuum</a:t>
            </a:r>
            <a:r>
              <a:rPr lang="de-DE" dirty="0"/>
              <a:t> </a:t>
            </a:r>
            <a:r>
              <a:rPr lang="de-DE" dirty="0" smtClean="0">
                <a:sym typeface="Wingdings" panose="05000000000000000000" pitchFamily="2" charset="2"/>
              </a:rPr>
              <a:t> </a:t>
            </a:r>
            <a:r>
              <a:rPr lang="de-DE" dirty="0" err="1" smtClean="0">
                <a:sym typeface="Wingdings" panose="05000000000000000000" pitchFamily="2" charset="2"/>
              </a:rPr>
              <a:t>Beckhoff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 err="1"/>
              <a:t>Cabling</a:t>
            </a:r>
            <a:r>
              <a:rPr lang="de-DE" dirty="0"/>
              <a:t> in </a:t>
            </a:r>
            <a:r>
              <a:rPr lang="de-DE" dirty="0" err="1"/>
              <a:t>progress</a:t>
            </a:r>
            <a:r>
              <a:rPr lang="de-DE" dirty="0"/>
              <a:t> for </a:t>
            </a:r>
            <a:r>
              <a:rPr lang="de-DE" dirty="0" smtClean="0"/>
              <a:t>K-mono + SR-</a:t>
            </a:r>
            <a:r>
              <a:rPr lang="de-DE" dirty="0" err="1" smtClean="0"/>
              <a:t>imager</a:t>
            </a:r>
            <a:r>
              <a:rPr lang="de-DE" dirty="0" smtClean="0"/>
              <a:t>: </a:t>
            </a:r>
            <a:r>
              <a:rPr lang="de-DE" dirty="0" err="1" smtClean="0"/>
              <a:t>device</a:t>
            </a:r>
            <a:r>
              <a:rPr lang="de-DE" dirty="0" smtClean="0"/>
              <a:t> </a:t>
            </a:r>
            <a:r>
              <a:rPr lang="de-DE" dirty="0" smtClean="0">
                <a:sym typeface="Wingdings" panose="05000000000000000000" pitchFamily="2" charset="2"/>
              </a:rPr>
              <a:t> </a:t>
            </a:r>
            <a:r>
              <a:rPr lang="de-DE" dirty="0" err="1" smtClean="0">
                <a:sym typeface="Wingdings" panose="05000000000000000000" pitchFamily="2" charset="2"/>
              </a:rPr>
              <a:t>crate</a:t>
            </a:r>
            <a:r>
              <a:rPr lang="de-DE" dirty="0" smtClean="0">
                <a:sym typeface="Wingdings" panose="05000000000000000000" pitchFamily="2" charset="2"/>
              </a:rPr>
              <a:t>/</a:t>
            </a:r>
            <a:r>
              <a:rPr lang="de-DE" dirty="0" err="1" smtClean="0">
                <a:sym typeface="Wingdings" panose="05000000000000000000" pitchFamily="2" charset="2"/>
              </a:rPr>
              <a:t>rack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cables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installation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 err="1" smtClean="0"/>
              <a:t>Started</a:t>
            </a:r>
            <a:r>
              <a:rPr lang="de-DE" dirty="0" smtClean="0"/>
              <a:t> </a:t>
            </a:r>
            <a:r>
              <a:rPr lang="de-DE" dirty="0" err="1" smtClean="0"/>
              <a:t>implementation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trigger</a:t>
            </a:r>
            <a:r>
              <a:rPr lang="de-DE" dirty="0" smtClean="0"/>
              <a:t> </a:t>
            </a:r>
            <a:r>
              <a:rPr lang="de-DE" dirty="0" err="1" smtClean="0"/>
              <a:t>supply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MTCA </a:t>
            </a:r>
            <a:r>
              <a:rPr lang="de-DE" dirty="0" smtClean="0">
                <a:sym typeface="Wingdings" panose="05000000000000000000" pitchFamily="2" charset="2"/>
              </a:rPr>
              <a:t> </a:t>
            </a:r>
            <a:r>
              <a:rPr lang="de-DE" dirty="0" err="1" smtClean="0">
                <a:sym typeface="Wingdings" panose="05000000000000000000" pitchFamily="2" charset="2"/>
              </a:rPr>
              <a:t>cameras</a:t>
            </a:r>
            <a:r>
              <a:rPr lang="de-DE" dirty="0" smtClean="0">
                <a:sym typeface="Wingdings" panose="05000000000000000000" pitchFamily="2" charset="2"/>
              </a:rPr>
              <a:t> etc. ( AE)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New </a:t>
            </a:r>
            <a:r>
              <a:rPr lang="de-DE" dirty="0" err="1" smtClean="0">
                <a:sym typeface="Wingdings" panose="05000000000000000000" pitchFamily="2" charset="2"/>
              </a:rPr>
              <a:t>group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member</a:t>
            </a:r>
            <a:r>
              <a:rPr lang="de-DE" dirty="0" smtClean="0">
                <a:sym typeface="Wingdings" panose="05000000000000000000" pitchFamily="2" charset="2"/>
              </a:rPr>
              <a:t>: </a:t>
            </a:r>
            <a:r>
              <a:rPr lang="de-DE" dirty="0" err="1" smtClean="0">
                <a:sym typeface="Wingdings" panose="05000000000000000000" pitchFamily="2" charset="2"/>
              </a:rPr>
              <a:t>introduction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of</a:t>
            </a:r>
            <a:r>
              <a:rPr lang="de-DE" dirty="0" smtClean="0">
                <a:sym typeface="Wingdings" panose="05000000000000000000" pitchFamily="2" charset="2"/>
              </a:rPr>
              <a:t> Theophilos Maltezopoulos for gas-</a:t>
            </a:r>
            <a:r>
              <a:rPr lang="de-DE" dirty="0" err="1" smtClean="0">
                <a:sym typeface="Wingdings" panose="05000000000000000000" pitchFamily="2" charset="2"/>
              </a:rPr>
              <a:t>based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physics</a:t>
            </a:r>
            <a:r>
              <a:rPr lang="de-DE" dirty="0" smtClean="0">
                <a:sym typeface="Wingdings" panose="05000000000000000000" pitchFamily="2" charset="2"/>
              </a:rPr>
              <a:t> (contact for XGM)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60402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local test of motors at MCP, two main issues were noted: </a:t>
            </a:r>
          </a:p>
          <a:p>
            <a:pPr lvl="1"/>
            <a:r>
              <a:rPr lang="en-US" dirty="0" smtClean="0"/>
              <a:t>motor move too slow</a:t>
            </a:r>
          </a:p>
          <a:p>
            <a:pPr lvl="1"/>
            <a:r>
              <a:rPr lang="en-US" dirty="0" smtClean="0"/>
              <a:t>Port 1 manipulator blocks when driven into end switch</a:t>
            </a:r>
          </a:p>
          <a:p>
            <a:r>
              <a:rPr lang="en-US" dirty="0" smtClean="0"/>
              <a:t>Trigger hardware (</a:t>
            </a:r>
            <a:r>
              <a:rPr lang="en-US" dirty="0" err="1" smtClean="0"/>
              <a:t>cables+adapter</a:t>
            </a:r>
            <a:r>
              <a:rPr lang="en-US" dirty="0" smtClean="0"/>
              <a:t> boxes) required from AE, must be installed</a:t>
            </a:r>
          </a:p>
          <a:p>
            <a:r>
              <a:rPr lang="en-US" dirty="0" smtClean="0"/>
              <a:t>DAQ software was not ready to acquire data from </a:t>
            </a:r>
            <a:r>
              <a:rPr lang="en-US" dirty="0"/>
              <a:t>Struck ADC </a:t>
            </a:r>
            <a:r>
              <a:rPr lang="en-US" dirty="0" smtClean="0"/>
              <a:t>boards (e.g. at MCP)</a:t>
            </a:r>
          </a:p>
          <a:p>
            <a:r>
              <a:rPr lang="en-US" dirty="0"/>
              <a:t>Our CAS USP </a:t>
            </a:r>
            <a:r>
              <a:rPr lang="en-US" dirty="0" smtClean="0"/>
              <a:t>(</a:t>
            </a:r>
            <a:r>
              <a:rPr lang="en-US" dirty="0" err="1" smtClean="0"/>
              <a:t>W.Ehsan</a:t>
            </a:r>
            <a:r>
              <a:rPr lang="en-US" dirty="0" smtClean="0"/>
              <a:t>) cannot </a:t>
            </a:r>
            <a:r>
              <a:rPr lang="en-US" dirty="0"/>
              <a:t>enter the </a:t>
            </a:r>
            <a:r>
              <a:rPr lang="en-US" dirty="0" smtClean="0"/>
              <a:t>tunnel (neither physically nor </a:t>
            </a:r>
            <a:r>
              <a:rPr lang="en-US" dirty="0" err="1" smtClean="0"/>
              <a:t>computerally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XGM@XTD2 is mechanically-vacuum-connected, but not the control system !!!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“bring x-ray beam to end of XTD9” implies “First Lasing” in XTD2 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45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Clarification of the term ‘Operational’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8" y="2024064"/>
            <a:ext cx="5172755" cy="4151268"/>
          </a:xfrm>
        </p:spPr>
        <p:txBody>
          <a:bodyPr/>
          <a:lstStyle/>
          <a:p>
            <a:r>
              <a:rPr lang="en-US" dirty="0" smtClean="0"/>
              <a:t>‘Operational’ means that a device can be operated from a control room with/for x-ray beam or other final functionality. Basic functionality allowing the main purpose of the device shall be enabled. For this, at a minimum, the following steps have to be completed.</a:t>
            </a:r>
          </a:p>
          <a:p>
            <a:pPr lvl="1"/>
            <a:r>
              <a:rPr lang="en-US" dirty="0" smtClean="0"/>
              <a:t>Mechanical installation includes </a:t>
            </a:r>
          </a:p>
          <a:p>
            <a:pPr lvl="2"/>
            <a:r>
              <a:rPr lang="en-US" dirty="0" smtClean="0"/>
              <a:t>installation of all hardware, </a:t>
            </a:r>
          </a:p>
          <a:p>
            <a:pPr lvl="2"/>
            <a:r>
              <a:rPr lang="en-US" dirty="0" smtClean="0"/>
              <a:t>pre-alignment (without beam), </a:t>
            </a:r>
          </a:p>
          <a:p>
            <a:pPr lvl="2"/>
            <a:r>
              <a:rPr lang="en-US" dirty="0" smtClean="0"/>
              <a:t>connection to adjacent devices, </a:t>
            </a:r>
          </a:p>
          <a:p>
            <a:pPr lvl="2"/>
            <a:r>
              <a:rPr lang="en-US" dirty="0" smtClean="0"/>
              <a:t>establish vacuum conditions (where applicable)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6311480" y="2021348"/>
            <a:ext cx="5172755" cy="41512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57188" indent="-357188" algn="l" defTabSz="914400" rtl="0" eaLnBrk="1" latinLnBrk="0" hangingPunct="1">
              <a:lnSpc>
                <a:spcPct val="114000"/>
              </a:lnSpc>
              <a:spcBef>
                <a:spcPts val="600"/>
              </a:spcBef>
              <a:buClr>
                <a:schemeClr val="bg2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3571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Clr>
                <a:schemeClr val="accent2"/>
              </a:buClr>
              <a:buFontTx/>
              <a:buBlip>
                <a:blip r:embed="rId3"/>
              </a:buBlip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2663" indent="-2682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►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2538" indent="-263525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Symbol" panose="05050102010706020507" pitchFamily="18" charset="2"/>
              <a:buChar char="Þ"/>
              <a:defRPr sz="1400" b="1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4pPr>
            <a:lvl5pPr marL="1166813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/>
              <a:t>Cabling, control electronics includes</a:t>
            </a:r>
          </a:p>
          <a:p>
            <a:pPr lvl="2"/>
            <a:r>
              <a:rPr lang="en-US" dirty="0" smtClean="0"/>
              <a:t>All cables installed and wired both sides,</a:t>
            </a:r>
          </a:p>
          <a:p>
            <a:pPr lvl="2"/>
            <a:r>
              <a:rPr lang="en-US" dirty="0" smtClean="0"/>
              <a:t>Control (&amp; read-out) electronics hardware installed,</a:t>
            </a:r>
          </a:p>
          <a:p>
            <a:pPr lvl="2"/>
            <a:r>
              <a:rPr lang="en-US" dirty="0" smtClean="0"/>
              <a:t>Electronic hardware locally tested,</a:t>
            </a:r>
          </a:p>
          <a:p>
            <a:pPr lvl="2"/>
            <a:r>
              <a:rPr lang="en-US" dirty="0" err="1" smtClean="0"/>
              <a:t>Beckhoff</a:t>
            </a:r>
            <a:r>
              <a:rPr lang="en-US" dirty="0" smtClean="0"/>
              <a:t> </a:t>
            </a:r>
            <a:r>
              <a:rPr lang="en-US" dirty="0" err="1" smtClean="0"/>
              <a:t>fw</a:t>
            </a:r>
            <a:r>
              <a:rPr lang="en-US" dirty="0" smtClean="0"/>
              <a:t>, micro-TCA </a:t>
            </a:r>
            <a:r>
              <a:rPr lang="en-US" dirty="0" err="1" smtClean="0"/>
              <a:t>fw</a:t>
            </a:r>
            <a:r>
              <a:rPr lang="en-US" dirty="0" smtClean="0"/>
              <a:t> (or other low level servers) installed and tested</a:t>
            </a:r>
          </a:p>
          <a:p>
            <a:pPr lvl="1"/>
            <a:r>
              <a:rPr lang="en-US" dirty="0" smtClean="0"/>
              <a:t>Controls software</a:t>
            </a:r>
          </a:p>
          <a:p>
            <a:pPr lvl="2"/>
            <a:r>
              <a:rPr lang="en-US" dirty="0" smtClean="0"/>
              <a:t>High-level controls and read-out software installed </a:t>
            </a:r>
          </a:p>
          <a:p>
            <a:pPr lvl="2"/>
            <a:r>
              <a:rPr lang="en-US" dirty="0" smtClean="0"/>
              <a:t>Basic functionality installed and tested</a:t>
            </a:r>
          </a:p>
          <a:p>
            <a:pPr lvl="2"/>
            <a:r>
              <a:rPr lang="en-US" dirty="0" smtClean="0"/>
              <a:t>Handover to ‘device-owner’</a:t>
            </a:r>
          </a:p>
          <a:p>
            <a:pPr lvl="1"/>
            <a:r>
              <a:rPr lang="en-US" dirty="0" smtClean="0"/>
              <a:t>Technical commissioning</a:t>
            </a:r>
          </a:p>
          <a:p>
            <a:pPr lvl="2"/>
            <a:r>
              <a:rPr lang="en-US" dirty="0" smtClean="0"/>
              <a:t>Test of (basic) device functions</a:t>
            </a:r>
          </a:p>
          <a:p>
            <a:pPr lvl="2"/>
            <a:r>
              <a:rPr lang="en-US" dirty="0" smtClean="0"/>
              <a:t>Proven </a:t>
            </a:r>
            <a:r>
              <a:rPr lang="en-US" dirty="0" err="1" smtClean="0"/>
              <a:t>retractability</a:t>
            </a:r>
            <a:endParaRPr lang="en-US" dirty="0" smtClean="0"/>
          </a:p>
          <a:p>
            <a:pPr lvl="2"/>
            <a:r>
              <a:rPr lang="en-US" dirty="0" smtClean="0"/>
              <a:t>Remote operation tested over several 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009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par>
              <p:cTn id="2"/>
            </p:par>
            <p:par>
              <p:cTn id="3"/>
            </p:par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XFEL_PowerPoint_16x9_v3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XFEL_PowerPoint_16x9_v3</Template>
  <TotalTime>29</TotalTime>
  <Words>441</Words>
  <Application>Microsoft Macintosh PowerPoint</Application>
  <PresentationFormat>Custom</PresentationFormat>
  <Paragraphs>42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XFEL_PowerPoint_16x9_v3</vt:lpstr>
      <vt:lpstr>WP74 status w3 (20.1.2017) – past week progress</vt:lpstr>
      <vt:lpstr>Issues</vt:lpstr>
      <vt:lpstr>Clarification of the term ‘Operational’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Burger, Claudia</dc:creator>
  <cp:lastModifiedBy>Jan Grünert</cp:lastModifiedBy>
  <cp:revision>94</cp:revision>
  <dcterms:created xsi:type="dcterms:W3CDTF">2016-11-17T10:20:04Z</dcterms:created>
  <dcterms:modified xsi:type="dcterms:W3CDTF">2017-01-20T09:02:12Z</dcterms:modified>
</cp:coreProperties>
</file>