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20" y="-4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B191-CC62-4EE1-B7AD-945AAA7198E6}" type="datetimeFigureOut">
              <a:rPr lang="en-CA" smtClean="0"/>
              <a:t>3/23/17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FA8F-C330-40CC-A4FB-C3772DA352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908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B191-CC62-4EE1-B7AD-945AAA7198E6}" type="datetimeFigureOut">
              <a:rPr lang="en-CA" smtClean="0"/>
              <a:t>3/23/17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FA8F-C330-40CC-A4FB-C3772DA352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7204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B191-CC62-4EE1-B7AD-945AAA7198E6}" type="datetimeFigureOut">
              <a:rPr lang="en-CA" smtClean="0"/>
              <a:t>3/23/17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FA8F-C330-40CC-A4FB-C3772DA352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6979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B191-CC62-4EE1-B7AD-945AAA7198E6}" type="datetimeFigureOut">
              <a:rPr lang="en-CA" smtClean="0"/>
              <a:t>3/23/17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FA8F-C330-40CC-A4FB-C3772DA352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731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B191-CC62-4EE1-B7AD-945AAA7198E6}" type="datetimeFigureOut">
              <a:rPr lang="en-CA" smtClean="0"/>
              <a:t>3/23/17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FA8F-C330-40CC-A4FB-C3772DA352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220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B191-CC62-4EE1-B7AD-945AAA7198E6}" type="datetimeFigureOut">
              <a:rPr lang="en-CA" smtClean="0"/>
              <a:t>3/23/17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FA8F-C330-40CC-A4FB-C3772DA352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566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B191-CC62-4EE1-B7AD-945AAA7198E6}" type="datetimeFigureOut">
              <a:rPr lang="en-CA" smtClean="0"/>
              <a:t>3/23/17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FA8F-C330-40CC-A4FB-C3772DA352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7919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B191-CC62-4EE1-B7AD-945AAA7198E6}" type="datetimeFigureOut">
              <a:rPr lang="en-CA" smtClean="0"/>
              <a:t>3/23/17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FA8F-C330-40CC-A4FB-C3772DA352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0865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B191-CC62-4EE1-B7AD-945AAA7198E6}" type="datetimeFigureOut">
              <a:rPr lang="en-CA" smtClean="0"/>
              <a:t>3/23/17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FA8F-C330-40CC-A4FB-C3772DA352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7647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B191-CC62-4EE1-B7AD-945AAA7198E6}" type="datetimeFigureOut">
              <a:rPr lang="en-CA" smtClean="0"/>
              <a:t>3/23/17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FA8F-C330-40CC-A4FB-C3772DA352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2020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B191-CC62-4EE1-B7AD-945AAA7198E6}" type="datetimeFigureOut">
              <a:rPr lang="en-CA" smtClean="0"/>
              <a:t>3/23/17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FA8F-C330-40CC-A4FB-C3772DA352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5988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DB191-CC62-4EE1-B7AD-945AAA7198E6}" type="datetimeFigureOut">
              <a:rPr lang="en-CA" smtClean="0"/>
              <a:t>3/23/17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9FA8F-C330-40CC-A4FB-C3772DA352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530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8543" y="477844"/>
            <a:ext cx="63876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Gill Sans MT"/>
                <a:cs typeface="Gill Sans MT"/>
              </a:rPr>
              <a:t>Reducing </a:t>
            </a:r>
            <a:r>
              <a:rPr lang="en-US" sz="4400" dirty="0" err="1" smtClean="0">
                <a:latin typeface="Gill Sans MT"/>
                <a:cs typeface="Gill Sans MT"/>
              </a:rPr>
              <a:t>Rn</a:t>
            </a:r>
            <a:r>
              <a:rPr lang="en-US" sz="4400" dirty="0" smtClean="0">
                <a:latin typeface="Gill Sans MT"/>
                <a:cs typeface="Gill Sans MT"/>
              </a:rPr>
              <a:t> in Big Cavities</a:t>
            </a:r>
            <a:endParaRPr lang="en-US" sz="4400" dirty="0">
              <a:latin typeface="Gill Sans MT"/>
              <a:cs typeface="Gill Sans M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51173" y="1848501"/>
            <a:ext cx="2691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Concept by Ken McFarlane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215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0876" y="0"/>
            <a:ext cx="2614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Gill Sans MT"/>
                <a:cs typeface="Gill Sans MT"/>
              </a:rPr>
              <a:t>The Problem</a:t>
            </a:r>
            <a:endParaRPr lang="en-US" sz="3600" dirty="0">
              <a:latin typeface="Gill Sans MT"/>
              <a:cs typeface="Gill Sans MT"/>
            </a:endParaRPr>
          </a:p>
        </p:txBody>
      </p:sp>
      <p:pic>
        <p:nvPicPr>
          <p:cNvPr id="3" name="dropped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76443" y="1583022"/>
            <a:ext cx="2848527" cy="439232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" name="Group 160"/>
          <p:cNvGrpSpPr/>
          <p:nvPr/>
        </p:nvGrpSpPr>
        <p:grpSpPr>
          <a:xfrm>
            <a:off x="4793901" y="1788224"/>
            <a:ext cx="2203080" cy="3541124"/>
            <a:chOff x="1995670" y="1390213"/>
            <a:chExt cx="4133734" cy="4583336"/>
          </a:xfrm>
        </p:grpSpPr>
        <p:sp>
          <p:nvSpPr>
            <p:cNvPr id="5" name="Shape 156"/>
            <p:cNvSpPr/>
            <p:nvPr/>
          </p:nvSpPr>
          <p:spPr>
            <a:xfrm>
              <a:off x="3880361" y="1390213"/>
              <a:ext cx="1003301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000"/>
              </a:lvl1pPr>
            </a:lstStyle>
            <a:p>
              <a:pPr lvl="0">
                <a:defRPr sz="1800"/>
              </a:pPr>
              <a:r>
                <a:rPr sz="1400" dirty="0">
                  <a:solidFill>
                    <a:srgbClr val="000000"/>
                  </a:solidFill>
                  <a:latin typeface="Gill Sans MT"/>
                  <a:cs typeface="Gill Sans MT"/>
                </a:rPr>
                <a:t>60m</a:t>
              </a:r>
            </a:p>
          </p:txBody>
        </p:sp>
        <p:sp>
          <p:nvSpPr>
            <p:cNvPr id="6" name="Shape 157"/>
            <p:cNvSpPr/>
            <p:nvPr/>
          </p:nvSpPr>
          <p:spPr>
            <a:xfrm flipV="1">
              <a:off x="2098109" y="1999045"/>
              <a:ext cx="4031297" cy="3347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" name="Shape 158"/>
            <p:cNvSpPr/>
            <p:nvPr/>
          </p:nvSpPr>
          <p:spPr>
            <a:xfrm flipV="1">
              <a:off x="1995670" y="1946224"/>
              <a:ext cx="35922" cy="4027326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" name="Shape 159"/>
            <p:cNvSpPr/>
            <p:nvPr/>
          </p:nvSpPr>
          <p:spPr>
            <a:xfrm>
              <a:off x="2071434" y="3921362"/>
              <a:ext cx="1003301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000"/>
              </a:lvl1pPr>
            </a:lstStyle>
            <a:p>
              <a:pPr lvl="0">
                <a:defRPr sz="1800"/>
              </a:pPr>
              <a:r>
                <a:rPr sz="1400" dirty="0">
                  <a:solidFill>
                    <a:srgbClr val="000000"/>
                  </a:solidFill>
                  <a:latin typeface="Gill Sans MT"/>
                  <a:cs typeface="Gill Sans MT"/>
                </a:rPr>
                <a:t>60m</a:t>
              </a:r>
            </a:p>
          </p:txBody>
        </p:sp>
      </p:grp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446694" y="5646310"/>
            <a:ext cx="1905000" cy="457200"/>
          </a:xfrm>
        </p:spPr>
        <p:txBody>
          <a:bodyPr/>
          <a:lstStyle/>
          <a:p>
            <a:fld id="{C09B0687-3F63-6B42-A3C6-538C3422D500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i="0" dirty="0">
              <a:solidFill>
                <a:srgbClr val="000000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952263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0876" y="0"/>
            <a:ext cx="2614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Gill Sans MT"/>
                <a:cs typeface="Gill Sans MT"/>
              </a:rPr>
              <a:t>The Problem</a:t>
            </a:r>
            <a:endParaRPr lang="en-US" sz="3600" dirty="0">
              <a:latin typeface="Gill Sans MT"/>
              <a:cs typeface="Gill Sans MT"/>
            </a:endParaRPr>
          </a:p>
        </p:txBody>
      </p:sp>
      <p:pic>
        <p:nvPicPr>
          <p:cNvPr id="3" name="dropped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76443" y="1583022"/>
            <a:ext cx="2848527" cy="439232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" name="Group 160"/>
          <p:cNvGrpSpPr/>
          <p:nvPr/>
        </p:nvGrpSpPr>
        <p:grpSpPr>
          <a:xfrm>
            <a:off x="4793901" y="1788224"/>
            <a:ext cx="2203080" cy="3541124"/>
            <a:chOff x="1995670" y="1390213"/>
            <a:chExt cx="4133734" cy="4583336"/>
          </a:xfrm>
        </p:grpSpPr>
        <p:sp>
          <p:nvSpPr>
            <p:cNvPr id="5" name="Shape 156"/>
            <p:cNvSpPr/>
            <p:nvPr/>
          </p:nvSpPr>
          <p:spPr>
            <a:xfrm>
              <a:off x="3880361" y="1390213"/>
              <a:ext cx="1003301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000"/>
              </a:lvl1pPr>
            </a:lstStyle>
            <a:p>
              <a:pPr lvl="0">
                <a:defRPr sz="1800"/>
              </a:pPr>
              <a:r>
                <a:rPr sz="1400" dirty="0">
                  <a:solidFill>
                    <a:srgbClr val="000000"/>
                  </a:solidFill>
                  <a:latin typeface="Gill Sans MT"/>
                  <a:cs typeface="Gill Sans MT"/>
                </a:rPr>
                <a:t>60m</a:t>
              </a:r>
            </a:p>
          </p:txBody>
        </p:sp>
        <p:sp>
          <p:nvSpPr>
            <p:cNvPr id="6" name="Shape 157"/>
            <p:cNvSpPr/>
            <p:nvPr/>
          </p:nvSpPr>
          <p:spPr>
            <a:xfrm flipV="1">
              <a:off x="2098109" y="1999045"/>
              <a:ext cx="4031297" cy="3347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" name="Shape 158"/>
            <p:cNvSpPr/>
            <p:nvPr/>
          </p:nvSpPr>
          <p:spPr>
            <a:xfrm flipV="1">
              <a:off x="1995670" y="1946224"/>
              <a:ext cx="35922" cy="4027326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" name="Shape 159"/>
            <p:cNvSpPr/>
            <p:nvPr/>
          </p:nvSpPr>
          <p:spPr>
            <a:xfrm>
              <a:off x="2071434" y="3921362"/>
              <a:ext cx="1003301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000"/>
              </a:lvl1pPr>
            </a:lstStyle>
            <a:p>
              <a:pPr lvl="0">
                <a:defRPr sz="1800"/>
              </a:pPr>
              <a:r>
                <a:rPr sz="1400" dirty="0">
                  <a:solidFill>
                    <a:srgbClr val="000000"/>
                  </a:solidFill>
                  <a:latin typeface="Gill Sans MT"/>
                  <a:cs typeface="Gill Sans MT"/>
                </a:rPr>
                <a:t>60m</a:t>
              </a:r>
            </a:p>
          </p:txBody>
        </p:sp>
      </p:grp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446694" y="5646310"/>
            <a:ext cx="1905000" cy="457200"/>
          </a:xfrm>
        </p:spPr>
        <p:txBody>
          <a:bodyPr/>
          <a:lstStyle/>
          <a:p>
            <a:fld id="{C09B0687-3F63-6B42-A3C6-538C3422D500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i="0" dirty="0">
              <a:solidFill>
                <a:srgbClr val="000000"/>
              </a:solidFill>
              <a:latin typeface="Arial Black"/>
            </a:endParaRPr>
          </a:p>
        </p:txBody>
      </p:sp>
      <p:sp>
        <p:nvSpPr>
          <p:cNvPr id="10" name="Can 9"/>
          <p:cNvSpPr/>
          <p:nvPr/>
        </p:nvSpPr>
        <p:spPr>
          <a:xfrm>
            <a:off x="4602060" y="1773052"/>
            <a:ext cx="2552508" cy="3885624"/>
          </a:xfrm>
          <a:prstGeom prst="can">
            <a:avLst/>
          </a:prstGeom>
          <a:solidFill>
            <a:schemeClr val="accent1">
              <a:lumMod val="75000"/>
              <a:alpha val="5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588741" y="1156885"/>
            <a:ext cx="867601" cy="704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05455" y="993412"/>
            <a:ext cx="4075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Rn</a:t>
            </a:r>
            <a:r>
              <a:rPr lang="en-US" dirty="0" smtClean="0"/>
              <a:t> in gas volume above water level</a:t>
            </a:r>
          </a:p>
          <a:p>
            <a:r>
              <a:rPr lang="en-US" dirty="0" smtClean="0"/>
              <a:t>Usually mitigated by big cover gas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545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2" descr="Screen Clippin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24" y="703263"/>
            <a:ext cx="637222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4016" b="15839"/>
          <a:stretch>
            <a:fillRect/>
          </a:stretch>
        </p:blipFill>
        <p:spPr bwMode="auto">
          <a:xfrm>
            <a:off x="7248526" y="4267200"/>
            <a:ext cx="341947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1874839" y="6205539"/>
            <a:ext cx="3875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13"/>
              </a:spcBef>
              <a:buSzPct val="108000"/>
              <a:buChar char="•"/>
              <a:defRPr sz="2000">
                <a:solidFill>
                  <a:srgbClr val="262298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spcBef>
                <a:spcPts val="625"/>
              </a:spcBef>
              <a:buSzPct val="108000"/>
              <a:buChar char="•"/>
              <a:defRPr>
                <a:solidFill>
                  <a:srgbClr val="262298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spcBef>
                <a:spcPts val="538"/>
              </a:spcBef>
              <a:buSzPct val="108000"/>
              <a:buChar char="•"/>
              <a:defRPr>
                <a:solidFill>
                  <a:srgbClr val="262298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spcBef>
                <a:spcPts val="450"/>
              </a:spcBef>
              <a:buSzPct val="108000"/>
              <a:buChar char="•"/>
              <a:defRPr sz="1300">
                <a:solidFill>
                  <a:srgbClr val="262298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spcBef>
                <a:spcPts val="450"/>
              </a:spcBef>
              <a:buSzPct val="108000"/>
              <a:buChar char="•"/>
              <a:defRPr sz="1300">
                <a:solidFill>
                  <a:srgbClr val="262298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50"/>
              </a:spcBef>
              <a:spcAft>
                <a:spcPct val="0"/>
              </a:spcAft>
              <a:buSzPct val="108000"/>
              <a:buChar char="•"/>
              <a:defRPr sz="1300">
                <a:solidFill>
                  <a:srgbClr val="262298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50"/>
              </a:spcBef>
              <a:spcAft>
                <a:spcPct val="0"/>
              </a:spcAft>
              <a:buSzPct val="108000"/>
              <a:buChar char="•"/>
              <a:defRPr sz="1300">
                <a:solidFill>
                  <a:srgbClr val="262298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50"/>
              </a:spcBef>
              <a:spcAft>
                <a:spcPct val="0"/>
              </a:spcAft>
              <a:buSzPct val="108000"/>
              <a:buChar char="•"/>
              <a:defRPr sz="1300">
                <a:solidFill>
                  <a:srgbClr val="262298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50"/>
              </a:spcBef>
              <a:spcAft>
                <a:spcPct val="0"/>
              </a:spcAft>
              <a:buSzPct val="108000"/>
              <a:buChar char="•"/>
              <a:defRPr sz="1300">
                <a:solidFill>
                  <a:srgbClr val="262298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CA" altLang="en-US" sz="1800" dirty="0">
                <a:solidFill>
                  <a:srgbClr val="2318AC"/>
                </a:solidFill>
              </a:rPr>
              <a:t>Water Shield Tank Perspective View</a:t>
            </a:r>
          </a:p>
        </p:txBody>
      </p:sp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7751764" y="3894139"/>
            <a:ext cx="26812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13"/>
              </a:spcBef>
              <a:buSzPct val="108000"/>
              <a:buChar char="•"/>
              <a:defRPr sz="2000">
                <a:solidFill>
                  <a:srgbClr val="262298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spcBef>
                <a:spcPts val="625"/>
              </a:spcBef>
              <a:buSzPct val="108000"/>
              <a:buChar char="•"/>
              <a:defRPr>
                <a:solidFill>
                  <a:srgbClr val="262298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spcBef>
                <a:spcPts val="538"/>
              </a:spcBef>
              <a:buSzPct val="108000"/>
              <a:buChar char="•"/>
              <a:defRPr>
                <a:solidFill>
                  <a:srgbClr val="262298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spcBef>
                <a:spcPts val="450"/>
              </a:spcBef>
              <a:buSzPct val="108000"/>
              <a:buChar char="•"/>
              <a:defRPr sz="1300">
                <a:solidFill>
                  <a:srgbClr val="262298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spcBef>
                <a:spcPts val="450"/>
              </a:spcBef>
              <a:buSzPct val="108000"/>
              <a:buChar char="•"/>
              <a:defRPr sz="1300">
                <a:solidFill>
                  <a:srgbClr val="262298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50"/>
              </a:spcBef>
              <a:spcAft>
                <a:spcPct val="0"/>
              </a:spcAft>
              <a:buSzPct val="108000"/>
              <a:buChar char="•"/>
              <a:defRPr sz="1300">
                <a:solidFill>
                  <a:srgbClr val="262298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50"/>
              </a:spcBef>
              <a:spcAft>
                <a:spcPct val="0"/>
              </a:spcAft>
              <a:buSzPct val="108000"/>
              <a:buChar char="•"/>
              <a:defRPr sz="1300">
                <a:solidFill>
                  <a:srgbClr val="262298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50"/>
              </a:spcBef>
              <a:spcAft>
                <a:spcPct val="0"/>
              </a:spcAft>
              <a:buSzPct val="108000"/>
              <a:buChar char="•"/>
              <a:defRPr sz="1300">
                <a:solidFill>
                  <a:srgbClr val="262298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50"/>
              </a:spcBef>
              <a:spcAft>
                <a:spcPct val="0"/>
              </a:spcAft>
              <a:buSzPct val="108000"/>
              <a:buChar char="•"/>
              <a:defRPr sz="1300">
                <a:solidFill>
                  <a:srgbClr val="262298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CA" altLang="en-US" sz="1600">
                <a:solidFill>
                  <a:schemeClr val="tx1"/>
                </a:solidFill>
              </a:rPr>
              <a:t>Deck Penetrations Concept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16924" y="333931"/>
            <a:ext cx="2415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Overfilled Tank Concept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6040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ym typeface="Arial Bold" charset="0"/>
              </a:rPr>
              <a:t>Water Shield Tank </a:t>
            </a:r>
            <a:r>
              <a:rPr lang="en-US" altLang="en-US" dirty="0">
                <a:sym typeface="Arial Bold" charset="0"/>
              </a:rPr>
              <a:t>Concept</a:t>
            </a:r>
            <a:endParaRPr lang="en-US" altLang="en-US" dirty="0" smtClean="0">
              <a:sym typeface="Arial Bold" charset="0"/>
            </a:endParaRPr>
          </a:p>
        </p:txBody>
      </p:sp>
      <p:sp>
        <p:nvSpPr>
          <p:cNvPr id="17411" name="Oval 5"/>
          <p:cNvSpPr>
            <a:spLocks/>
          </p:cNvSpPr>
          <p:nvPr/>
        </p:nvSpPr>
        <p:spPr bwMode="auto">
          <a:xfrm>
            <a:off x="2449514" y="1703389"/>
            <a:ext cx="2389187" cy="56038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813"/>
              </a:spcBef>
              <a:buSzPct val="108000"/>
              <a:buChar char="•"/>
              <a:defRPr sz="2000">
                <a:solidFill>
                  <a:srgbClr val="262298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spcBef>
                <a:spcPts val="625"/>
              </a:spcBef>
              <a:buSzPct val="108000"/>
              <a:buChar char="•"/>
              <a:defRPr>
                <a:solidFill>
                  <a:srgbClr val="262298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spcBef>
                <a:spcPts val="538"/>
              </a:spcBef>
              <a:buSzPct val="108000"/>
              <a:buChar char="•"/>
              <a:defRPr>
                <a:solidFill>
                  <a:srgbClr val="262298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spcBef>
                <a:spcPts val="450"/>
              </a:spcBef>
              <a:buSzPct val="108000"/>
              <a:buChar char="•"/>
              <a:defRPr sz="1300">
                <a:solidFill>
                  <a:srgbClr val="262298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spcBef>
                <a:spcPts val="450"/>
              </a:spcBef>
              <a:buSzPct val="108000"/>
              <a:buChar char="•"/>
              <a:defRPr sz="1300">
                <a:solidFill>
                  <a:srgbClr val="262298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50"/>
              </a:spcBef>
              <a:spcAft>
                <a:spcPct val="0"/>
              </a:spcAft>
              <a:buSzPct val="108000"/>
              <a:buChar char="•"/>
              <a:defRPr sz="1300">
                <a:solidFill>
                  <a:srgbClr val="262298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50"/>
              </a:spcBef>
              <a:spcAft>
                <a:spcPct val="0"/>
              </a:spcAft>
              <a:buSzPct val="108000"/>
              <a:buChar char="•"/>
              <a:defRPr sz="1300">
                <a:solidFill>
                  <a:srgbClr val="262298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50"/>
              </a:spcBef>
              <a:spcAft>
                <a:spcPct val="0"/>
              </a:spcAft>
              <a:buSzPct val="108000"/>
              <a:buChar char="•"/>
              <a:defRPr sz="1300">
                <a:solidFill>
                  <a:srgbClr val="262298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50"/>
              </a:spcBef>
              <a:spcAft>
                <a:spcPct val="0"/>
              </a:spcAft>
              <a:buSzPct val="108000"/>
              <a:buChar char="•"/>
              <a:defRPr sz="1300">
                <a:solidFill>
                  <a:srgbClr val="262298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CA" altLang="en-US" sz="3200">
              <a:solidFill>
                <a:srgbClr val="282B1F"/>
              </a:solidFill>
              <a:latin typeface="Optima" pitchFamily="34" charset="0"/>
              <a:sym typeface="Optima" pitchFamily="34" charset="0"/>
            </a:endParaRPr>
          </a:p>
        </p:txBody>
      </p:sp>
      <p:sp>
        <p:nvSpPr>
          <p:cNvPr id="17412" name="Oval 8"/>
          <p:cNvSpPr>
            <a:spLocks/>
          </p:cNvSpPr>
          <p:nvPr/>
        </p:nvSpPr>
        <p:spPr bwMode="auto">
          <a:xfrm>
            <a:off x="7639051" y="2251075"/>
            <a:ext cx="1793875" cy="41275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813"/>
              </a:spcBef>
              <a:buSzPct val="108000"/>
              <a:buChar char="•"/>
              <a:defRPr sz="2000">
                <a:solidFill>
                  <a:srgbClr val="262298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spcBef>
                <a:spcPts val="625"/>
              </a:spcBef>
              <a:buSzPct val="108000"/>
              <a:buChar char="•"/>
              <a:defRPr>
                <a:solidFill>
                  <a:srgbClr val="262298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spcBef>
                <a:spcPts val="538"/>
              </a:spcBef>
              <a:buSzPct val="108000"/>
              <a:buChar char="•"/>
              <a:defRPr>
                <a:solidFill>
                  <a:srgbClr val="262298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spcBef>
                <a:spcPts val="450"/>
              </a:spcBef>
              <a:buSzPct val="108000"/>
              <a:buChar char="•"/>
              <a:defRPr sz="1300">
                <a:solidFill>
                  <a:srgbClr val="262298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spcBef>
                <a:spcPts val="450"/>
              </a:spcBef>
              <a:buSzPct val="108000"/>
              <a:buChar char="•"/>
              <a:defRPr sz="1300">
                <a:solidFill>
                  <a:srgbClr val="262298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50"/>
              </a:spcBef>
              <a:spcAft>
                <a:spcPct val="0"/>
              </a:spcAft>
              <a:buSzPct val="108000"/>
              <a:buChar char="•"/>
              <a:defRPr sz="1300">
                <a:solidFill>
                  <a:srgbClr val="262298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50"/>
              </a:spcBef>
              <a:spcAft>
                <a:spcPct val="0"/>
              </a:spcAft>
              <a:buSzPct val="108000"/>
              <a:buChar char="•"/>
              <a:defRPr sz="1300">
                <a:solidFill>
                  <a:srgbClr val="262298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50"/>
              </a:spcBef>
              <a:spcAft>
                <a:spcPct val="0"/>
              </a:spcAft>
              <a:buSzPct val="108000"/>
              <a:buChar char="•"/>
              <a:defRPr sz="1300">
                <a:solidFill>
                  <a:srgbClr val="262298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50"/>
              </a:spcBef>
              <a:spcAft>
                <a:spcPct val="0"/>
              </a:spcAft>
              <a:buSzPct val="108000"/>
              <a:buChar char="•"/>
              <a:defRPr sz="1300">
                <a:solidFill>
                  <a:srgbClr val="262298"/>
                </a:solidFill>
                <a:latin typeface="Arial" panose="020B0604020202020204" pitchFamily="34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CA" altLang="en-US" sz="3200">
              <a:solidFill>
                <a:srgbClr val="282B1F"/>
              </a:solidFill>
              <a:latin typeface="Optima" pitchFamily="34" charset="0"/>
              <a:sym typeface="Optima" pitchFamily="34" charset="0"/>
            </a:endParaRP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84276"/>
            <a:ext cx="9036050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8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104" y="695067"/>
            <a:ext cx="8751888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8040689" y="6237289"/>
            <a:ext cx="1958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ヒラギノ角ゴ ProN W3" charset="0"/>
              </a:defRPr>
            </a:lvl9pPr>
          </a:lstStyle>
          <a:p>
            <a:pPr eaLnBrk="1" hangingPunct="1"/>
            <a:r>
              <a:rPr lang="en-CA" altLang="en-US">
                <a:solidFill>
                  <a:srgbClr val="2318AC"/>
                </a:solidFill>
              </a:rPr>
              <a:t>Tank Water Level</a:t>
            </a:r>
          </a:p>
        </p:txBody>
      </p:sp>
    </p:spTree>
    <p:extLst>
      <p:ext uri="{BB962C8B-B14F-4D97-AF65-F5344CB8AC3E}">
        <p14:creationId xmlns:p14="http://schemas.microsoft.com/office/powerpoint/2010/main" val="186320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Content Placeholder 2"/>
          <p:cNvSpPr>
            <a:spLocks noGrp="1"/>
          </p:cNvSpPr>
          <p:nvPr>
            <p:ph idx="1"/>
          </p:nvPr>
        </p:nvSpPr>
        <p:spPr>
          <a:xfrm>
            <a:off x="1648259" y="723611"/>
            <a:ext cx="8075612" cy="5976938"/>
          </a:xfrm>
        </p:spPr>
        <p:txBody>
          <a:bodyPr/>
          <a:lstStyle/>
          <a:p>
            <a:pPr eaLnBrk="1" hangingPunct="1"/>
            <a:r>
              <a:rPr lang="en-CA" altLang="en-US" dirty="0"/>
              <a:t>Benefit of Overfilled Water Shield Tank</a:t>
            </a:r>
          </a:p>
          <a:p>
            <a:pPr lvl="1" eaLnBrk="1" hangingPunct="1"/>
            <a:r>
              <a:rPr lang="en-CA" altLang="en-US" dirty="0" smtClean="0"/>
              <a:t>Exposure to Rn is reduced from a surface area of many m</a:t>
            </a:r>
            <a:r>
              <a:rPr lang="en-CA" altLang="en-US" baseline="30000" dirty="0" smtClean="0"/>
              <a:t>2 </a:t>
            </a:r>
            <a:r>
              <a:rPr lang="en-CA" altLang="en-US" dirty="0" smtClean="0"/>
              <a:t> (area of tank liquid surface) to diffusion through liquid cracks. </a:t>
            </a:r>
          </a:p>
          <a:p>
            <a:pPr lvl="1" eaLnBrk="1" hangingPunct="1"/>
            <a:r>
              <a:rPr lang="en-CA" altLang="en-US" dirty="0" smtClean="0"/>
              <a:t>N2 Flushing volume reduced several orders of magnitude.</a:t>
            </a:r>
          </a:p>
          <a:p>
            <a:pPr lvl="1" eaLnBrk="1" hangingPunct="1"/>
            <a:r>
              <a:rPr lang="en-CA" altLang="en-US" dirty="0" smtClean="0"/>
              <a:t>Gross leak in any deck seal would be apparent with water accumulation.</a:t>
            </a:r>
          </a:p>
          <a:p>
            <a:pPr lvl="1" eaLnBrk="1" hangingPunct="1"/>
            <a:r>
              <a:rPr lang="en-CA" altLang="en-US" dirty="0" smtClean="0"/>
              <a:t>Small leaks on deck seals lead to potential Rn diffusion through leak, however, this is a long path with expected time for Rn to decay</a:t>
            </a:r>
          </a:p>
          <a:p>
            <a:pPr lvl="1" eaLnBrk="1" hangingPunct="1"/>
            <a:r>
              <a:rPr lang="en-CA" altLang="en-US" dirty="0" smtClean="0"/>
              <a:t>Additional free board height of tank is not required</a:t>
            </a:r>
          </a:p>
          <a:p>
            <a:pPr lvl="1" eaLnBrk="1" hangingPunct="1"/>
            <a:endParaRPr lang="en-CA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6976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140</Words>
  <Application>Microsoft Macintosh PowerPoint</Application>
  <PresentationFormat>Custom</PresentationFormat>
  <Paragraphs>23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Water Shield Tank Concept</vt:lpstr>
      <vt:lpstr>PowerPoint Presentation</vt:lpstr>
      <vt:lpstr>PowerPoint Presentation</vt:lpstr>
    </vt:vector>
  </TitlesOfParts>
  <Company>SNOLAB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mcfarlane</dc:creator>
  <cp:lastModifiedBy>jrk</cp:lastModifiedBy>
  <cp:revision>4</cp:revision>
  <dcterms:created xsi:type="dcterms:W3CDTF">2016-11-01T15:39:28Z</dcterms:created>
  <dcterms:modified xsi:type="dcterms:W3CDTF">2017-03-24T07:56:18Z</dcterms:modified>
</cp:coreProperties>
</file>