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76" r:id="rId6"/>
    <p:sldId id="258" r:id="rId7"/>
    <p:sldId id="257" r:id="rId8"/>
    <p:sldId id="260" r:id="rId9"/>
    <p:sldId id="261" r:id="rId10"/>
    <p:sldId id="262" r:id="rId11"/>
    <p:sldId id="264" r:id="rId12"/>
    <p:sldId id="265" r:id="rId13"/>
    <p:sldId id="263" r:id="rId14"/>
    <p:sldId id="275" r:id="rId15"/>
    <p:sldId id="259" r:id="rId16"/>
    <p:sldId id="270" r:id="rId17"/>
    <p:sldId id="269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8"/>
    <p:restoredTop sz="94666"/>
  </p:normalViewPr>
  <p:slideViewPr>
    <p:cSldViewPr snapToGrid="0" snapToObjects="1">
      <p:cViewPr varScale="1">
        <p:scale>
          <a:sx n="63" d="100"/>
          <a:sy n="63" d="100"/>
        </p:scale>
        <p:origin x="200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DA373-A153-964E-AA39-6FFE6A906581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A97A-496A-744A-B8D0-A70AE5468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3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4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0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7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0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5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2189-38A9-AC4F-B770-14A205A42678}" type="datetimeFigureOut">
              <a:rPr lang="en-US" smtClean="0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23F0-AE73-B74A-8D02-77F31CC9B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NUL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832100"/>
            <a:ext cx="5130800" cy="1879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Opportunities</a:t>
            </a:r>
            <a:br>
              <a:rPr lang="en-US" sz="4800" dirty="0" smtClean="0"/>
            </a:br>
            <a:r>
              <a:rPr lang="en-US" sz="4800" dirty="0" smtClean="0"/>
              <a:t> for an ANNIE </a:t>
            </a:r>
            <a:r>
              <a:rPr lang="en-US" sz="4800" b="1" dirty="0" smtClean="0"/>
              <a:t>Run 3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03900"/>
            <a:ext cx="5676900" cy="876300"/>
          </a:xfrm>
        </p:spPr>
        <p:txBody>
          <a:bodyPr/>
          <a:lstStyle/>
          <a:p>
            <a:r>
              <a:rPr lang="en-US" dirty="0" err="1" smtClean="0"/>
              <a:t>R.Svoboda</a:t>
            </a:r>
            <a:r>
              <a:rPr lang="en-US" dirty="0" smtClean="0"/>
              <a:t>, DESY, March 27-29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48" y="0"/>
            <a:ext cx="6652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09" y="2948322"/>
            <a:ext cx="685800" cy="876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65" y="1943824"/>
            <a:ext cx="495300" cy="95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8" y="3652538"/>
            <a:ext cx="590550" cy="8001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H="1">
            <a:off x="3050420" y="2670048"/>
            <a:ext cx="8946508" cy="3211254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2564" y="227965"/>
            <a:ext cx="4191000" cy="1325563"/>
          </a:xfrm>
        </p:spPr>
        <p:txBody>
          <a:bodyPr/>
          <a:lstStyle/>
          <a:p>
            <a:r>
              <a:rPr lang="en-US" smtClean="0"/>
              <a:t>Cherenkov timing</a:t>
            </a:r>
            <a:br>
              <a:rPr lang="en-US" smtClean="0"/>
            </a:br>
            <a:r>
              <a:rPr lang="en-US" smtClean="0"/>
              <a:t> equation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2324" y="1027906"/>
            <a:ext cx="3508876" cy="3784779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601200" y="753586"/>
            <a:ext cx="27432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3310" y="365253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baseline="-25000" err="1" smtClean="0">
                <a:ea typeface="Symbol" charset="2"/>
                <a:cs typeface="Symbol" charset="2"/>
              </a:rPr>
              <a:t>C</a:t>
            </a:r>
            <a:endParaRPr lang="en-US" sz="320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099188" y="4812685"/>
            <a:ext cx="2993136" cy="1024629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9188" y="2099077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(0,0)</a:t>
            </a:r>
            <a:endParaRPr lang="en-US" sz="360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0319" y="2714229"/>
            <a:ext cx="1066510" cy="315611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flipH="1">
            <a:off x="4077042" y="1027906"/>
            <a:ext cx="5524158" cy="168632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04" y="5855496"/>
            <a:ext cx="8210550" cy="8953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113264" y="89074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PMT</a:t>
            </a:r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1943880" y="5731298"/>
            <a:ext cx="125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Vertex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9002952" y="3967604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Muon track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29701" y="5146523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t=t</a:t>
            </a:r>
            <a:r>
              <a:rPr lang="en-US" sz="3200" baseline="-25000" smtClean="0"/>
              <a:t>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845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09" y="2948322"/>
            <a:ext cx="685800" cy="876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65" y="1943824"/>
            <a:ext cx="495300" cy="95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8" y="3652538"/>
            <a:ext cx="590550" cy="8001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H="1">
            <a:off x="3050420" y="2670048"/>
            <a:ext cx="8946508" cy="3211254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2564" y="227965"/>
            <a:ext cx="4191000" cy="1325563"/>
          </a:xfrm>
        </p:spPr>
        <p:txBody>
          <a:bodyPr/>
          <a:lstStyle/>
          <a:p>
            <a:r>
              <a:rPr lang="en-US" smtClean="0"/>
              <a:t>Cherenkov timing</a:t>
            </a:r>
            <a:br>
              <a:rPr lang="en-US" smtClean="0"/>
            </a:br>
            <a:r>
              <a:rPr lang="en-US" smtClean="0"/>
              <a:t> equation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2324" y="1027906"/>
            <a:ext cx="3508876" cy="3784779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601200" y="753586"/>
            <a:ext cx="27432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3310" y="365253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baseline="-25000" err="1" smtClean="0">
                <a:ea typeface="Symbol" charset="2"/>
                <a:cs typeface="Symbol" charset="2"/>
              </a:rPr>
              <a:t>C</a:t>
            </a:r>
            <a:endParaRPr lang="en-US" sz="320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77042" y="4812685"/>
            <a:ext cx="2015282" cy="710291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9188" y="2099077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(0,0)</a:t>
            </a:r>
            <a:endParaRPr lang="en-US" sz="360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0319" y="2714229"/>
            <a:ext cx="1066510" cy="315611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flipH="1">
            <a:off x="4077042" y="1027906"/>
            <a:ext cx="5524158" cy="168632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13264" y="89074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PMT</a:t>
            </a:r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1943880" y="5731298"/>
            <a:ext cx="125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Vertex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9002952" y="3967604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Muon track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9701" y="5146523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t=t</a:t>
            </a:r>
            <a:r>
              <a:rPr lang="en-US" sz="3200" baseline="-25000" smtClean="0"/>
              <a:t>0</a:t>
            </a:r>
            <a:endParaRPr lang="en-US" sz="3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9" y="5870327"/>
            <a:ext cx="9201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6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09" y="2948322"/>
            <a:ext cx="685800" cy="876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65" y="1943824"/>
            <a:ext cx="495300" cy="95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8" y="3652538"/>
            <a:ext cx="590550" cy="8001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H="1">
            <a:off x="3050420" y="2670048"/>
            <a:ext cx="8946508" cy="3211254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2564" y="227965"/>
            <a:ext cx="4191000" cy="1325563"/>
          </a:xfrm>
        </p:spPr>
        <p:txBody>
          <a:bodyPr/>
          <a:lstStyle/>
          <a:p>
            <a:r>
              <a:rPr lang="en-US" smtClean="0"/>
              <a:t>Cherenkov timing</a:t>
            </a:r>
            <a:br>
              <a:rPr lang="en-US" smtClean="0"/>
            </a:br>
            <a:r>
              <a:rPr lang="en-US" smtClean="0"/>
              <a:t> equation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2324" y="1027906"/>
            <a:ext cx="3508876" cy="3784779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601200" y="753586"/>
            <a:ext cx="27432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3310" y="365253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baseline="-25000" err="1" smtClean="0">
                <a:ea typeface="Symbol" charset="2"/>
                <a:cs typeface="Symbol" charset="2"/>
              </a:rPr>
              <a:t>C</a:t>
            </a:r>
            <a:endParaRPr lang="en-US" sz="320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77042" y="4812685"/>
            <a:ext cx="2015282" cy="710291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9188" y="2099077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(0,0)</a:t>
            </a:r>
            <a:endParaRPr lang="en-US" sz="360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0319" y="2714229"/>
            <a:ext cx="1066510" cy="315611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flipH="1">
            <a:off x="4077042" y="1027906"/>
            <a:ext cx="5524158" cy="168632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13264" y="89074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PMT</a:t>
            </a:r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1943880" y="5731298"/>
            <a:ext cx="125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Vertex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9002952" y="3967604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Muon track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4943" y="4801725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t=t</a:t>
            </a:r>
            <a:r>
              <a:rPr lang="en-US" sz="3200" baseline="-25000" smtClean="0"/>
              <a:t>0</a:t>
            </a:r>
            <a:r>
              <a:rPr lang="en-US" sz="3200" smtClean="0"/>
              <a:t>’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60" y="5981700"/>
            <a:ext cx="7886700" cy="87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506" y="3049531"/>
            <a:ext cx="24160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to break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his unpleasant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ymmetry?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3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for vertex resolution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 If Cherenkov light only, then </a:t>
            </a:r>
            <a:r>
              <a:rPr lang="en-US" sz="3200" b="1" smtClean="0"/>
              <a:t>must image the ring edge </a:t>
            </a:r>
            <a:r>
              <a:rPr lang="en-US" sz="3200" smtClean="0"/>
              <a:t>to determine correct t</a:t>
            </a:r>
            <a:r>
              <a:rPr lang="en-US" sz="3200" baseline="-25000" smtClean="0"/>
              <a:t>0</a:t>
            </a:r>
            <a:r>
              <a:rPr lang="en-US" sz="3200" smtClean="0"/>
              <a:t> for timing. Need many pixels to do this precisely, as in Super-K.</a:t>
            </a:r>
          </a:p>
          <a:p>
            <a:r>
              <a:rPr lang="en-US" sz="3200"/>
              <a:t> </a:t>
            </a:r>
            <a:r>
              <a:rPr lang="en-US" sz="3200" smtClean="0"/>
              <a:t>For ANNIE with LAPPD’s the lateral timing will constrain the direction and perpendicular vertex uncertainty very well, but the uncertainty parallel to the track will still be an issue</a:t>
            </a:r>
          </a:p>
          <a:p>
            <a:r>
              <a:rPr lang="en-US" sz="3200"/>
              <a:t> </a:t>
            </a:r>
            <a:r>
              <a:rPr lang="en-US" sz="3200" b="1" smtClean="0"/>
              <a:t>One possibility is to have a Water-based Liquid Scintillator target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2050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09" y="2948322"/>
            <a:ext cx="685800" cy="876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65" y="1943824"/>
            <a:ext cx="495300" cy="95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8" y="3652538"/>
            <a:ext cx="590550" cy="8001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H="1">
            <a:off x="3050420" y="2670048"/>
            <a:ext cx="8946508" cy="3211254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824" y="937577"/>
            <a:ext cx="3259154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Add scintillation light from vertex</a:t>
            </a:r>
            <a:br>
              <a:rPr lang="en-US" sz="3200" dirty="0" smtClean="0"/>
            </a:br>
            <a:r>
              <a:rPr lang="en-US" sz="3200" dirty="0" smtClean="0"/>
              <a:t>and fast timing</a:t>
            </a:r>
            <a:br>
              <a:rPr lang="en-US" sz="3200" dirty="0" smtClean="0"/>
            </a:br>
            <a:r>
              <a:rPr lang="en-US" sz="3200" dirty="0" smtClean="0"/>
              <a:t>to break the </a:t>
            </a:r>
            <a:br>
              <a:rPr lang="en-US" sz="3200" dirty="0" smtClean="0"/>
            </a:br>
            <a:r>
              <a:rPr lang="en-US" sz="3200" smtClean="0"/>
              <a:t>t</a:t>
            </a:r>
            <a:r>
              <a:rPr lang="en-US" sz="3200" baseline="-25000" smtClean="0"/>
              <a:t>0</a:t>
            </a:r>
            <a:r>
              <a:rPr lang="en-US" sz="3200" smtClean="0"/>
              <a:t> symmetry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2324" y="1027906"/>
            <a:ext cx="3508876" cy="3784779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3310" y="365253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baseline="-25000" err="1" smtClean="0">
                <a:ea typeface="Symbol" charset="2"/>
                <a:cs typeface="Symbol" charset="2"/>
              </a:rPr>
              <a:t>C</a:t>
            </a:r>
            <a:endParaRPr lang="en-US" sz="320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18909" y="4812685"/>
            <a:ext cx="2973415" cy="1057657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9188" y="2099077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(0,0)</a:t>
            </a:r>
            <a:endParaRPr lang="en-US" sz="360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0319" y="2714229"/>
            <a:ext cx="1066510" cy="315611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77042" y="1027906"/>
            <a:ext cx="5524158" cy="1686323"/>
          </a:xfrm>
          <a:prstGeom prst="line">
            <a:avLst/>
          </a:prstGeom>
          <a:ln w="31750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13264" y="890746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LAPPD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943880" y="5731298"/>
            <a:ext cx="125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Vertex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9002952" y="3967604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Muon track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4943" y="4801725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t=t</a:t>
            </a:r>
            <a:r>
              <a:rPr lang="en-US" sz="3200" baseline="-25000" smtClean="0"/>
              <a:t>0</a:t>
            </a:r>
            <a:r>
              <a:rPr lang="en-US" sz="3200" smtClean="0"/>
              <a:t>’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60" y="5981700"/>
            <a:ext cx="7886700" cy="8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60" y="4966902"/>
            <a:ext cx="3867150" cy="914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3073850" y="1027906"/>
            <a:ext cx="6527350" cy="4853396"/>
          </a:xfrm>
          <a:prstGeom prst="line">
            <a:avLst/>
          </a:prstGeom>
          <a:ln w="31750">
            <a:solidFill>
              <a:srgbClr val="FFC00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601200" y="410402"/>
            <a:ext cx="335280" cy="1065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44" y="3827938"/>
            <a:ext cx="286004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n-lt"/>
              </a:rPr>
              <a:t>RUN 3A:  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700" dirty="0" smtClean="0">
                <a:latin typeface="+mn-lt"/>
              </a:rPr>
              <a:t>The addition </a:t>
            </a:r>
            <a:r>
              <a:rPr lang="en-US" sz="2700" dirty="0" smtClean="0">
                <a:latin typeface="+mn-lt"/>
              </a:rPr>
              <a:t>of </a:t>
            </a:r>
            <a:r>
              <a:rPr lang="en-US" sz="2700" dirty="0" smtClean="0">
                <a:latin typeface="+mn-lt"/>
              </a:rPr>
              <a:t>a </a:t>
            </a:r>
            <a:r>
              <a:rPr lang="en-US" sz="2700" dirty="0" err="1" smtClean="0">
                <a:latin typeface="+mn-lt"/>
              </a:rPr>
              <a:t>WbLS</a:t>
            </a:r>
            <a:r>
              <a:rPr lang="en-US" sz="2700" dirty="0" smtClean="0">
                <a:latin typeface="+mn-lt"/>
              </a:rPr>
              <a:t> target to ANNIE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smtClean="0">
                <a:latin typeface="+mn-lt"/>
              </a:rPr>
              <a:t>plus more LAPPD’s would greatly extend usefulness to THEIA</a:t>
            </a:r>
            <a:br>
              <a:rPr lang="en-US" sz="2700" dirty="0" smtClean="0">
                <a:latin typeface="+mn-lt"/>
              </a:rPr>
            </a:b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2700" dirty="0" smtClean="0">
                <a:latin typeface="+mn-lt"/>
              </a:rPr>
              <a:t>Cost would be low</a:t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and time scale would</a:t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be quick</a:t>
            </a:r>
            <a:endParaRPr lang="en-US" sz="27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3" y="386080"/>
            <a:ext cx="8315325" cy="6268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010" y="4043680"/>
            <a:ext cx="725886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284" y="5348550"/>
            <a:ext cx="224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UVT acrylic tank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56270" y="4795522"/>
            <a:ext cx="1538740" cy="792478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7" y="0"/>
            <a:ext cx="2540000" cy="190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42755" y="3893978"/>
            <a:ext cx="60960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18820" y="4370107"/>
            <a:ext cx="60960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8820" y="4836160"/>
            <a:ext cx="60960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04972" y="3479974"/>
            <a:ext cx="18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</a:t>
            </a:r>
            <a:r>
              <a:rPr lang="en-US" sz="2400" b="1" dirty="0" smtClean="0"/>
              <a:t>ore LAPPDs</a:t>
            </a:r>
            <a:endParaRPr lang="en-US" sz="2400" b="1" dirty="0"/>
          </a:p>
        </p:txBody>
      </p:sp>
      <p:cxnSp>
        <p:nvCxnSpPr>
          <p:cNvPr id="18" name="Straight Connector 17"/>
          <p:cNvCxnSpPr>
            <a:endCxn id="15" idx="0"/>
          </p:cNvCxnSpPr>
          <p:nvPr/>
        </p:nvCxnSpPr>
        <p:spPr>
          <a:xfrm>
            <a:off x="5214277" y="3729230"/>
            <a:ext cx="1535023" cy="640877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489634" y="749808"/>
            <a:ext cx="2702366" cy="59070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MRD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987" y="188396"/>
            <a:ext cx="8594913" cy="6669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343506" y="3584447"/>
            <a:ext cx="2338221" cy="25909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4974336"/>
            <a:ext cx="2770632" cy="14867"/>
          </a:xfrm>
          <a:prstGeom prst="line">
            <a:avLst/>
          </a:prstGeom>
          <a:ln w="412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1405" y="4221478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3200" b="1" baseline="-25000" smtClean="0">
                <a:solidFill>
                  <a:schemeClr val="accent6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02947" y="2661734"/>
            <a:ext cx="6786807" cy="2305168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37461" y="3292059"/>
            <a:ext cx="12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3200" baseline="30000" smtClean="0">
                <a:latin typeface="Symbol" charset="2"/>
                <a:ea typeface="Symbol" charset="2"/>
                <a:cs typeface="Symbol" charset="2"/>
              </a:rPr>
              <a:t>-</a:t>
            </a:r>
            <a:endParaRPr lang="en-US" sz="320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02947" y="4931664"/>
            <a:ext cx="365760" cy="329184"/>
          </a:xfrm>
          <a:prstGeom prst="line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67457" y="5808564"/>
            <a:ext cx="1737727" cy="498739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9022" y="5853959"/>
            <a:ext cx="396016" cy="575853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25460" y="6175386"/>
            <a:ext cx="786384" cy="231428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13940" y="4941033"/>
            <a:ext cx="308874" cy="1289678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plosion 2 31"/>
          <p:cNvSpPr/>
          <p:nvPr/>
        </p:nvSpPr>
        <p:spPr>
          <a:xfrm>
            <a:off x="5846003" y="6094722"/>
            <a:ext cx="351984" cy="426941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809339" y="173942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809339" y="2912343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829719" y="4054105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833104" y="508050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809339" y="6141885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32430" y="739273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17084" y="206211"/>
            <a:ext cx="584597" cy="36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05184" y="188396"/>
            <a:ext cx="584597" cy="35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31024" y="206211"/>
            <a:ext cx="584597" cy="3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46393" y="180170"/>
            <a:ext cx="584597" cy="35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77148" y="180169"/>
            <a:ext cx="584597" cy="35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3790" y="74980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930" y="1757939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7461" y="2758263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7797" y="381431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7128" y="4854730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3132" y="5967902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562043">
            <a:off x="6824001" y="600021"/>
            <a:ext cx="988435" cy="5013497"/>
          </a:xfrm>
          <a:prstGeom prst="ellipse">
            <a:avLst/>
          </a:prstGeom>
          <a:solidFill>
            <a:srgbClr val="92D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735993" y="180169"/>
            <a:ext cx="4172395" cy="475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45581" y="4919787"/>
            <a:ext cx="6172349" cy="646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46260" y="4082567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</a:t>
            </a:r>
            <a:r>
              <a:rPr lang="en-US" sz="3600" baseline="-25000" smtClean="0"/>
              <a:t>0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932770" y="5362606"/>
            <a:ext cx="187279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80968" y="3219193"/>
            <a:ext cx="187279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508898" y="5647086"/>
            <a:ext cx="187279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499834" y="4527296"/>
            <a:ext cx="187279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486379" y="3307874"/>
            <a:ext cx="187279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483397" y="2122920"/>
            <a:ext cx="187279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19422" y="4237293"/>
            <a:ext cx="187279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0069" y="5120965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WbLS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3655707" y="1389883"/>
            <a:ext cx="3966198" cy="4394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045" y="762616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09045" y="2459093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09046" y="4292665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09045" y="5989142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856868" y="1293848"/>
            <a:ext cx="7335132" cy="2454924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873760" y="3219193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873760" y="5061866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843765" y="1574970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4556311" y="2834726"/>
            <a:ext cx="698681" cy="914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</a:t>
            </a:r>
            <a:r>
              <a:rPr lang="en-US" sz="3600" baseline="-25000" smtClean="0"/>
              <a:t>0</a:t>
            </a:r>
            <a:endParaRPr lang="en-US" sz="360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1036320" y="1936413"/>
            <a:ext cx="3795617" cy="1792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3"/>
          </p:cNvCxnSpPr>
          <p:nvPr/>
        </p:nvCxnSpPr>
        <p:spPr>
          <a:xfrm flipH="1" flipV="1">
            <a:off x="1036320" y="3580637"/>
            <a:ext cx="3795617" cy="165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5" idx="3"/>
          </p:cNvCxnSpPr>
          <p:nvPr/>
        </p:nvCxnSpPr>
        <p:spPr>
          <a:xfrm flipH="1">
            <a:off x="1036320" y="3745717"/>
            <a:ext cx="3869331" cy="1677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44948" y="2650960"/>
            <a:ext cx="168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smtClean="0">
                <a:solidFill>
                  <a:srgbClr val="FF0000"/>
                </a:solidFill>
              </a:rPr>
              <a:t>cintillation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photons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5855" y="3092759"/>
            <a:ext cx="38908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Vertex constrained by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i="1" dirty="0" smtClean="0"/>
              <a:t>leading edge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scintillation photon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iming in addition to</a:t>
            </a:r>
          </a:p>
          <a:p>
            <a:r>
              <a:rPr lang="en-US" sz="3200" dirty="0"/>
              <a:t>f</a:t>
            </a:r>
            <a:r>
              <a:rPr lang="en-US" sz="3200" dirty="0" smtClean="0"/>
              <a:t>orward Cherenkov</a:t>
            </a:r>
          </a:p>
          <a:p>
            <a:r>
              <a:rPr lang="en-US" sz="3200" dirty="0" smtClean="0"/>
              <a:t> timing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579601" y="4576349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WbLS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2484" y="798410"/>
            <a:ext cx="1540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Additional </a:t>
            </a:r>
          </a:p>
          <a:p>
            <a:r>
              <a:rPr lang="en-US" sz="2400" dirty="0" smtClean="0"/>
              <a:t>LAPPDs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876866" y="3777488"/>
            <a:ext cx="365760" cy="329184"/>
          </a:xfrm>
          <a:prstGeom prst="line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9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3655707" y="1389883"/>
            <a:ext cx="3966198" cy="4394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045" y="762616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09045" y="2459093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09046" y="4292665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09045" y="5989142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453120" y="1293848"/>
            <a:ext cx="3738880" cy="1357112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873760" y="3219193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873760" y="5061866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843765" y="1574970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8194981" y="1919900"/>
            <a:ext cx="698681" cy="914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</a:t>
            </a:r>
            <a:r>
              <a:rPr lang="en-US" sz="3600" baseline="-25000" smtClean="0"/>
              <a:t>0</a:t>
            </a:r>
            <a:endParaRPr lang="en-US" sz="3600"/>
          </a:p>
        </p:txBody>
      </p:sp>
      <p:sp>
        <p:nvSpPr>
          <p:cNvPr id="28" name="TextBox 27"/>
          <p:cNvSpPr txBox="1"/>
          <p:nvPr/>
        </p:nvSpPr>
        <p:spPr>
          <a:xfrm>
            <a:off x="8054008" y="3456631"/>
            <a:ext cx="4137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Vertex downstream of</a:t>
            </a:r>
          </a:p>
          <a:p>
            <a:r>
              <a:rPr lang="en-US" sz="3200" dirty="0" smtClean="0"/>
              <a:t>the target has no </a:t>
            </a:r>
            <a:r>
              <a:rPr lang="en-US" sz="3200" dirty="0" err="1" smtClean="0"/>
              <a:t>WbLS</a:t>
            </a:r>
            <a:endParaRPr lang="en-US" sz="3200" dirty="0" smtClean="0"/>
          </a:p>
          <a:p>
            <a:r>
              <a:rPr lang="en-US" sz="3200" dirty="0"/>
              <a:t>s</a:t>
            </a:r>
            <a:r>
              <a:rPr lang="en-US" sz="3200" dirty="0" smtClean="0"/>
              <a:t>ignal – only Cherenkov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579601" y="4576349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WbLS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2484" y="798410"/>
            <a:ext cx="1540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Additional </a:t>
            </a:r>
          </a:p>
          <a:p>
            <a:r>
              <a:rPr lang="en-US" sz="2400" dirty="0" smtClean="0"/>
              <a:t>LAPPDs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453120" y="2634169"/>
            <a:ext cx="365760" cy="329184"/>
          </a:xfrm>
          <a:prstGeom prst="line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7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3655707" y="1389883"/>
            <a:ext cx="3966198" cy="43948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045" y="762616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09045" y="2459093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09046" y="4292665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09045" y="5989142"/>
            <a:ext cx="429151" cy="62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9538" y="1028440"/>
            <a:ext cx="10001934" cy="3182138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873760" y="3219193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873760" y="5061866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843765" y="1574970"/>
            <a:ext cx="162560" cy="72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1540360" y="3526562"/>
            <a:ext cx="698681" cy="914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</a:t>
            </a:r>
            <a:r>
              <a:rPr lang="en-US" sz="3600" baseline="-25000" smtClean="0"/>
              <a:t>0</a:t>
            </a:r>
            <a:endParaRPr lang="en-US" sz="3600"/>
          </a:p>
        </p:txBody>
      </p:sp>
      <p:cxnSp>
        <p:nvCxnSpPr>
          <p:cNvPr id="19" name="Straight Connector 18"/>
          <p:cNvCxnSpPr>
            <a:endCxn id="16" idx="3"/>
          </p:cNvCxnSpPr>
          <p:nvPr/>
        </p:nvCxnSpPr>
        <p:spPr>
          <a:xfrm flipH="1" flipV="1">
            <a:off x="1006325" y="1936414"/>
            <a:ext cx="2732829" cy="18093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3"/>
          </p:cNvCxnSpPr>
          <p:nvPr/>
        </p:nvCxnSpPr>
        <p:spPr>
          <a:xfrm flipH="1" flipV="1">
            <a:off x="1036320" y="3580637"/>
            <a:ext cx="2702834" cy="131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5" idx="3"/>
          </p:cNvCxnSpPr>
          <p:nvPr/>
        </p:nvCxnSpPr>
        <p:spPr>
          <a:xfrm flipH="1">
            <a:off x="1036320" y="3761358"/>
            <a:ext cx="2608616" cy="1661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5247" y="1760439"/>
            <a:ext cx="168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smtClean="0">
                <a:solidFill>
                  <a:srgbClr val="FF0000"/>
                </a:solidFill>
              </a:rPr>
              <a:t>cintillation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photons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64735" y="3061626"/>
            <a:ext cx="41140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Vertex upstream of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target has a </a:t>
            </a:r>
            <a:r>
              <a:rPr lang="en-US" sz="3200" i="1" dirty="0" smtClean="0"/>
              <a:t>leading</a:t>
            </a:r>
          </a:p>
          <a:p>
            <a:r>
              <a:rPr lang="en-US" sz="3200" i="1" dirty="0" smtClean="0"/>
              <a:t>edge </a:t>
            </a:r>
            <a:r>
              <a:rPr lang="en-US" sz="3200" dirty="0"/>
              <a:t>s</a:t>
            </a:r>
            <a:r>
              <a:rPr lang="en-US" sz="3200" dirty="0" smtClean="0"/>
              <a:t>cintillation signal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ut of time with the</a:t>
            </a:r>
          </a:p>
          <a:p>
            <a:r>
              <a:rPr lang="en-US" sz="3200" dirty="0" smtClean="0"/>
              <a:t>Cherenkov signal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579601" y="4576349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WbLS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2484" y="798410"/>
            <a:ext cx="1540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Additional </a:t>
            </a:r>
          </a:p>
          <a:p>
            <a:r>
              <a:rPr lang="en-US" sz="2400" dirty="0" smtClean="0"/>
              <a:t>LAPPDs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37441" y="4208153"/>
            <a:ext cx="365760" cy="329184"/>
          </a:xfrm>
          <a:prstGeom prst="line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THEIA Long Baseline Physics Options</a:t>
            </a:r>
            <a:endParaRPr lang="en-US"/>
          </a:p>
        </p:txBody>
      </p:sp>
      <p:sp>
        <p:nvSpPr>
          <p:cNvPr id="13" name="Can 12"/>
          <p:cNvSpPr>
            <a:spLocks noChangeAspect="1"/>
          </p:cNvSpPr>
          <p:nvPr/>
        </p:nvSpPr>
        <p:spPr>
          <a:xfrm>
            <a:off x="450767" y="1690687"/>
            <a:ext cx="3040039" cy="3794077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What % scintillation light?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Stability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Material compatibility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Ability to manufacture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Ability to keep optically clean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COST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an 13"/>
          <p:cNvSpPr>
            <a:spLocks noChangeAspect="1"/>
          </p:cNvSpPr>
          <p:nvPr/>
        </p:nvSpPr>
        <p:spPr>
          <a:xfrm>
            <a:off x="4382263" y="1690686"/>
            <a:ext cx="3040039" cy="379407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What % scintillation light?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COST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578" y="5742958"/>
            <a:ext cx="20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Water based </a:t>
            </a:r>
          </a:p>
          <a:p>
            <a:r>
              <a:rPr lang="en-US" sz="2000" b="1" smtClean="0"/>
              <a:t>Liquid Scintillator</a:t>
            </a:r>
            <a:endParaRPr lang="en-US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4886074" y="5764866"/>
            <a:ext cx="20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Oil based </a:t>
            </a:r>
          </a:p>
          <a:p>
            <a:r>
              <a:rPr lang="en-US" sz="2000" b="1" smtClean="0"/>
              <a:t>Liquid Scintillator</a:t>
            </a:r>
            <a:endParaRPr lang="en-US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8050161" y="1970463"/>
            <a:ext cx="41418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smtClean="0"/>
              <a:t> LAPPDs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/>
              <a:t> Fast, inexpensive PMTs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/>
              <a:t> New analysis techniques and</a:t>
            </a:r>
          </a:p>
          <a:p>
            <a:r>
              <a:rPr lang="en-US" sz="2400"/>
              <a:t> </a:t>
            </a:r>
            <a:r>
              <a:rPr lang="en-US" sz="2400" smtClean="0"/>
              <a:t>      reconstruction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/>
              <a:t> Understanding of the role</a:t>
            </a:r>
          </a:p>
          <a:p>
            <a:r>
              <a:rPr lang="en-US" sz="2400"/>
              <a:t> </a:t>
            </a:r>
            <a:r>
              <a:rPr lang="en-US" sz="2400" smtClean="0"/>
              <a:t>      of measuring neutron yield</a:t>
            </a:r>
          </a:p>
          <a:p>
            <a:r>
              <a:rPr lang="en-US" sz="2400"/>
              <a:t> </a:t>
            </a:r>
            <a:r>
              <a:rPr lang="en-US" sz="2400" smtClean="0"/>
              <a:t>      and spectrum could play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 </a:t>
            </a:r>
            <a:r>
              <a:rPr lang="en-US" sz="2400" smtClean="0"/>
              <a:t>Understanding of the role</a:t>
            </a:r>
          </a:p>
          <a:p>
            <a:r>
              <a:rPr lang="en-US" sz="2400"/>
              <a:t> </a:t>
            </a:r>
            <a:r>
              <a:rPr lang="en-US" sz="2400" smtClean="0"/>
              <a:t>      of hadronic activity</a:t>
            </a:r>
          </a:p>
          <a:p>
            <a:r>
              <a:rPr lang="en-US" sz="2400"/>
              <a:t> </a:t>
            </a:r>
            <a:r>
              <a:rPr lang="en-US" sz="2400" smtClean="0"/>
              <a:t>      could play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5680" y="1381760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/>
              <a:t>Common R&amp;D</a:t>
            </a:r>
            <a:endParaRPr lang="en-US" sz="2800" b="1" u="sng"/>
          </a:p>
        </p:txBody>
      </p:sp>
    </p:spTree>
    <p:extLst>
      <p:ext uri="{BB962C8B-B14F-4D97-AF65-F5344CB8AC3E}">
        <p14:creationId xmlns:p14="http://schemas.microsoft.com/office/powerpoint/2010/main" val="8225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75406"/>
            <a:ext cx="25400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RUN 3A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1825624"/>
            <a:ext cx="10749280" cy="46361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costs are only additional LAPPD’s and holder, UVT acrylic vessel, and </a:t>
            </a:r>
            <a:r>
              <a:rPr lang="en-US" dirty="0" err="1" smtClean="0"/>
              <a:t>WbLS</a:t>
            </a:r>
            <a:r>
              <a:rPr lang="en-US" dirty="0" smtClean="0"/>
              <a:t> (about one ton) – perhaps less than $200k?</a:t>
            </a:r>
          </a:p>
          <a:p>
            <a:r>
              <a:rPr lang="en-US" dirty="0"/>
              <a:t> </a:t>
            </a:r>
            <a:r>
              <a:rPr lang="en-US" dirty="0" smtClean="0"/>
              <a:t>ANNIE Run 1 already set to handle 100 liter NCV, this would be about a factor of two larger target in linear dimensions</a:t>
            </a:r>
          </a:p>
          <a:p>
            <a:r>
              <a:rPr lang="en-US" dirty="0"/>
              <a:t> </a:t>
            </a:r>
            <a:r>
              <a:rPr lang="en-US" dirty="0" smtClean="0"/>
              <a:t>Only need additional electronics for the additional LAPPD’s</a:t>
            </a:r>
          </a:p>
          <a:p>
            <a:r>
              <a:rPr lang="en-US" dirty="0"/>
              <a:t> </a:t>
            </a:r>
            <a:r>
              <a:rPr lang="en-US" dirty="0" smtClean="0"/>
              <a:t>Time to implement driven by LAPPD deployment and </a:t>
            </a:r>
            <a:r>
              <a:rPr lang="en-US" dirty="0" err="1" smtClean="0"/>
              <a:t>WbLS</a:t>
            </a:r>
            <a:r>
              <a:rPr lang="en-US" dirty="0" smtClean="0"/>
              <a:t> manufacturing time</a:t>
            </a:r>
          </a:p>
          <a:p>
            <a:r>
              <a:rPr lang="en-US" dirty="0"/>
              <a:t> </a:t>
            </a:r>
            <a:r>
              <a:rPr lang="en-US" dirty="0" smtClean="0"/>
              <a:t>I would suggest a separate proposal to FNAL PAC and DOE following Run 2 proposal submission – but maybe good to mention in Run 2 proposal? TBD</a:t>
            </a:r>
          </a:p>
          <a:p>
            <a:r>
              <a:rPr lang="en-US" dirty="0"/>
              <a:t> </a:t>
            </a:r>
            <a:r>
              <a:rPr lang="en-US" dirty="0" smtClean="0"/>
              <a:t>After this one can think of other possibilities if needed…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0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RUN 3B?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Perhaps fill ANNIE completely with </a:t>
            </a:r>
            <a:r>
              <a:rPr lang="en-US" dirty="0" err="1" smtClean="0"/>
              <a:t>WbLS</a:t>
            </a:r>
            <a:r>
              <a:rPr lang="en-US" dirty="0" smtClean="0"/>
              <a:t> or </a:t>
            </a:r>
            <a:r>
              <a:rPr lang="en-US" dirty="0" err="1" smtClean="0"/>
              <a:t>ObLS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material compatibility</a:t>
            </a:r>
          </a:p>
          <a:p>
            <a:r>
              <a:rPr lang="en-US" dirty="0"/>
              <a:t> </a:t>
            </a:r>
            <a:r>
              <a:rPr lang="en-US" dirty="0" smtClean="0"/>
              <a:t>recirculation design and prototyping</a:t>
            </a:r>
          </a:p>
          <a:p>
            <a:r>
              <a:rPr lang="en-US" dirty="0"/>
              <a:t> </a:t>
            </a:r>
            <a:r>
              <a:rPr lang="en-US" dirty="0" smtClean="0"/>
              <a:t>carbon target studies if </a:t>
            </a:r>
            <a:r>
              <a:rPr lang="en-US" dirty="0" err="1" smtClean="0"/>
              <a:t>ObLS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test a small balloon?</a:t>
            </a:r>
          </a:p>
          <a:p>
            <a:r>
              <a:rPr lang="en-US" dirty="0"/>
              <a:t> </a:t>
            </a:r>
            <a:r>
              <a:rPr lang="en-US" dirty="0" smtClean="0"/>
              <a:t>fast PMTs?</a:t>
            </a:r>
          </a:p>
          <a:p>
            <a:r>
              <a:rPr lang="en-US" dirty="0"/>
              <a:t> </a:t>
            </a:r>
            <a:r>
              <a:rPr lang="en-US" dirty="0" smtClean="0"/>
              <a:t>Advanced LAPPD housing</a:t>
            </a:r>
          </a:p>
          <a:p>
            <a:r>
              <a:rPr lang="en-US" dirty="0"/>
              <a:t> </a:t>
            </a:r>
            <a:r>
              <a:rPr lang="en-US" dirty="0" smtClean="0"/>
              <a:t>Once the “sandbox” is in place, very inexpensive to operate and available to THEIA R&amp;D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80" y="450533"/>
            <a:ext cx="311912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 fontScale="90000"/>
          </a:bodyPr>
          <a:lstStyle/>
          <a:p>
            <a:r>
              <a:rPr lang="en-US" smtClean="0"/>
              <a:t>ANNIE </a:t>
            </a:r>
            <a:r>
              <a:rPr lang="en-US" b="1" smtClean="0">
                <a:solidFill>
                  <a:srgbClr val="FF0000"/>
                </a:solidFill>
              </a:rPr>
              <a:t>Run 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Can 12"/>
          <p:cNvSpPr>
            <a:spLocks noChangeAspect="1"/>
          </p:cNvSpPr>
          <p:nvPr/>
        </p:nvSpPr>
        <p:spPr>
          <a:xfrm>
            <a:off x="450767" y="1690687"/>
            <a:ext cx="3040039" cy="3794077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What % scintillation light?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Stability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Material compatibility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Ability to manufacture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Ability to keep optically clean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COST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an 13"/>
          <p:cNvSpPr>
            <a:spLocks noChangeAspect="1"/>
          </p:cNvSpPr>
          <p:nvPr/>
        </p:nvSpPr>
        <p:spPr>
          <a:xfrm>
            <a:off x="4382263" y="1690686"/>
            <a:ext cx="3040039" cy="379407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What % scintillation light?</a:t>
            </a:r>
          </a:p>
          <a:p>
            <a:pPr algn="ctr"/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COST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578" y="5742958"/>
            <a:ext cx="20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Water based </a:t>
            </a:r>
          </a:p>
          <a:p>
            <a:r>
              <a:rPr lang="en-US" sz="2000" b="1" smtClean="0"/>
              <a:t>Liquid Scintillator</a:t>
            </a:r>
            <a:endParaRPr lang="en-US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4886074" y="5764866"/>
            <a:ext cx="20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Oil based </a:t>
            </a:r>
          </a:p>
          <a:p>
            <a:r>
              <a:rPr lang="en-US" sz="2000" b="1" smtClean="0"/>
              <a:t>Liquid Scintillator</a:t>
            </a:r>
            <a:endParaRPr lang="en-US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8050161" y="1970463"/>
            <a:ext cx="42302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LAPPDs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Fast, inexpensive PMTs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/>
              <a:t> </a:t>
            </a:r>
            <a:r>
              <a:rPr lang="en-US" sz="2400" b="1" smtClean="0">
                <a:solidFill>
                  <a:srgbClr val="FF0000"/>
                </a:solidFill>
              </a:rPr>
              <a:t>New analysis techniques and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reconstruction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Understanding of the role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of measuring neutron yield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and spectrum could play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Understanding of the role</a:t>
            </a:r>
          </a:p>
          <a:p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      of hadronic activity</a:t>
            </a:r>
          </a:p>
          <a:p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      could play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5680" y="1381760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/>
              <a:t>Common R&amp;D</a:t>
            </a:r>
            <a:endParaRPr lang="en-US" sz="2800" b="1" u="sng"/>
          </a:p>
        </p:txBody>
      </p:sp>
    </p:spTree>
    <p:extLst>
      <p:ext uri="{BB962C8B-B14F-4D97-AF65-F5344CB8AC3E}">
        <p14:creationId xmlns:p14="http://schemas.microsoft.com/office/powerpoint/2010/main" val="14317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 fontScale="90000"/>
          </a:bodyPr>
          <a:lstStyle/>
          <a:p>
            <a:r>
              <a:rPr lang="en-US" smtClean="0"/>
              <a:t>ANNIE </a:t>
            </a:r>
            <a:r>
              <a:rPr lang="en-US" b="1" smtClean="0">
                <a:solidFill>
                  <a:srgbClr val="FF0000"/>
                </a:solidFill>
              </a:rPr>
              <a:t>Run 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Can 12"/>
          <p:cNvSpPr>
            <a:spLocks noChangeAspect="1"/>
          </p:cNvSpPr>
          <p:nvPr/>
        </p:nvSpPr>
        <p:spPr>
          <a:xfrm>
            <a:off x="450767" y="1690687"/>
            <a:ext cx="3040039" cy="3794077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What % scintillation light?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Stability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Material compatibility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Ability to manufacture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Ability to keep optically clean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COST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Can 13"/>
          <p:cNvSpPr>
            <a:spLocks noChangeAspect="1"/>
          </p:cNvSpPr>
          <p:nvPr/>
        </p:nvSpPr>
        <p:spPr>
          <a:xfrm>
            <a:off x="4382263" y="1690686"/>
            <a:ext cx="3040039" cy="379407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What % scintillation light?</a:t>
            </a:r>
          </a:p>
          <a:p>
            <a:pPr algn="ctr"/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COST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578" y="5742958"/>
            <a:ext cx="20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Water based </a:t>
            </a:r>
          </a:p>
          <a:p>
            <a:r>
              <a:rPr lang="en-US" sz="2000" b="1" smtClean="0"/>
              <a:t>Liquid Scintillator</a:t>
            </a:r>
            <a:endParaRPr lang="en-US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4886074" y="5764866"/>
            <a:ext cx="20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Oil based </a:t>
            </a:r>
          </a:p>
          <a:p>
            <a:r>
              <a:rPr lang="en-US" sz="2000" b="1" smtClean="0"/>
              <a:t>Liquid Scintillator</a:t>
            </a:r>
            <a:endParaRPr lang="en-US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8050161" y="1970463"/>
            <a:ext cx="42302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LAPPDs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(more)</a:t>
            </a:r>
            <a:endParaRPr lang="en-US" sz="2400" b="1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Fast, inexpensive PMTs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/>
              <a:t> </a:t>
            </a:r>
            <a:r>
              <a:rPr lang="en-US" sz="2400" b="1" smtClean="0">
                <a:solidFill>
                  <a:srgbClr val="FF0000"/>
                </a:solidFill>
              </a:rPr>
              <a:t>New analysis techniques and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reconstruction (more)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Understanding of the role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of measuring neutron yield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and spectrum could play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 </a:t>
            </a:r>
            <a:r>
              <a:rPr lang="en-US" sz="2400" b="1" smtClean="0">
                <a:solidFill>
                  <a:srgbClr val="FF0000"/>
                </a:solidFill>
              </a:rPr>
              <a:t>Understanding of the role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of hadronic activity</a:t>
            </a:r>
          </a:p>
          <a:p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     could play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5680" y="1381760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/>
              <a:t>Common R&amp;D</a:t>
            </a:r>
            <a:endParaRPr lang="en-US" sz="2800" b="1" u="sng"/>
          </a:p>
        </p:txBody>
      </p:sp>
    </p:spTree>
    <p:extLst>
      <p:ext uri="{BB962C8B-B14F-4D97-AF65-F5344CB8AC3E}">
        <p14:creationId xmlns:p14="http://schemas.microsoft.com/office/powerpoint/2010/main" val="10658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0" y="365125"/>
            <a:ext cx="8244840" cy="1325563"/>
          </a:xfrm>
        </p:spPr>
        <p:txBody>
          <a:bodyPr/>
          <a:lstStyle/>
          <a:p>
            <a:r>
              <a:rPr lang="en-US" smtClean="0"/>
              <a:t>ANNIE Hall next to SBND Hall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75406"/>
            <a:ext cx="25400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ANNIE </a:t>
            </a:r>
            <a:r>
              <a:rPr lang="en-US" b="1" smtClean="0"/>
              <a:t>Run 2</a:t>
            </a:r>
            <a:r>
              <a:rPr lang="en-US" smtClean="0"/>
              <a:t> Proposal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7720" cy="4636135"/>
          </a:xfrm>
        </p:spPr>
        <p:txBody>
          <a:bodyPr>
            <a:normAutofit/>
          </a:bodyPr>
          <a:lstStyle/>
          <a:p>
            <a:r>
              <a:rPr lang="en-US" dirty="0" smtClean="0"/>
              <a:t>Refurbish and install PMT’s from LUX (20 10” Hamamatsu), WATCHBOY (50 10” Hamamatsu), and LBNE (27 11” ETEL HQE) to allow detection of neutron capture on Gadolinium</a:t>
            </a:r>
          </a:p>
          <a:p>
            <a:r>
              <a:rPr lang="en-US" dirty="0"/>
              <a:t>6</a:t>
            </a:r>
            <a:r>
              <a:rPr lang="en-US" dirty="0" smtClean="0"/>
              <a:t>0 (40) additional 8” (10”)   PMTs may also be needed</a:t>
            </a:r>
          </a:p>
          <a:p>
            <a:r>
              <a:rPr lang="en-US" dirty="0"/>
              <a:t> </a:t>
            </a:r>
            <a:r>
              <a:rPr lang="en-US" dirty="0" smtClean="0"/>
              <a:t>Electronics and HV for the additional PMTs</a:t>
            </a:r>
          </a:p>
          <a:p>
            <a:r>
              <a:rPr lang="en-US" dirty="0"/>
              <a:t> </a:t>
            </a:r>
            <a:r>
              <a:rPr lang="en-US" dirty="0" smtClean="0"/>
              <a:t>Muon Range Detector refurbishment (need plastic scintillator and small PMTs)</a:t>
            </a:r>
          </a:p>
          <a:p>
            <a:r>
              <a:rPr lang="en-US" dirty="0"/>
              <a:t> </a:t>
            </a:r>
            <a:r>
              <a:rPr lang="en-US" dirty="0" smtClean="0"/>
              <a:t>New electronics for MRD and FACC highly desirable</a:t>
            </a:r>
          </a:p>
          <a:p>
            <a:r>
              <a:rPr lang="en-US" dirty="0"/>
              <a:t> </a:t>
            </a:r>
            <a:r>
              <a:rPr lang="en-US" b="1" dirty="0" smtClean="0"/>
              <a:t>Presentation to FNAL Program Advisory Committee July </a:t>
            </a:r>
            <a:r>
              <a:rPr lang="en-US" b="1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058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75406"/>
            <a:ext cx="25400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ANNIE </a:t>
            </a:r>
            <a:r>
              <a:rPr lang="en-US" b="1" u="sng" dirty="0" smtClean="0"/>
              <a:t>Run 2</a:t>
            </a:r>
            <a:r>
              <a:rPr lang="en-US" u="sng" dirty="0" smtClean="0"/>
              <a:t> and THEIA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69320" cy="47377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Gadolinium loaded water target allows measuring neutron yield as a function of Q</a:t>
            </a:r>
            <a:r>
              <a:rPr lang="en-US" baseline="30000" dirty="0" smtClean="0"/>
              <a:t>2</a:t>
            </a:r>
            <a:r>
              <a:rPr lang="en-US" dirty="0" smtClean="0"/>
              <a:t>  This is critical to rejection of proton decay and Diffuse SN neutrino backgrounds </a:t>
            </a:r>
          </a:p>
          <a:p>
            <a:r>
              <a:rPr lang="en-US" dirty="0"/>
              <a:t> </a:t>
            </a:r>
            <a:r>
              <a:rPr lang="en-US" dirty="0" smtClean="0"/>
              <a:t>First test of reconstruction techniques using a small number of LAPPD’s</a:t>
            </a:r>
          </a:p>
          <a:p>
            <a:r>
              <a:rPr lang="en-US" dirty="0" smtClean="0"/>
              <a:t>Booster Neutrino Beam provides source of 1 GeV muon neutrinos and anti-neutrinos, allowing development of neutrino sign discrimination techniques using neutron yield</a:t>
            </a:r>
          </a:p>
          <a:p>
            <a:r>
              <a:rPr lang="en-US" dirty="0"/>
              <a:t> </a:t>
            </a:r>
            <a:r>
              <a:rPr lang="en-US" dirty="0" smtClean="0"/>
              <a:t>ANNIE is a</a:t>
            </a:r>
            <a:r>
              <a:rPr lang="en-US" dirty="0" smtClean="0"/>
              <a:t> </a:t>
            </a:r>
            <a:r>
              <a:rPr lang="en-US" dirty="0" smtClean="0"/>
              <a:t>“sandbox” for </a:t>
            </a:r>
            <a:r>
              <a:rPr lang="en-US" dirty="0" smtClean="0"/>
              <a:t>the LBNF </a:t>
            </a:r>
            <a:r>
              <a:rPr lang="en-US" dirty="0" smtClean="0"/>
              <a:t>part of </a:t>
            </a:r>
            <a:r>
              <a:rPr lang="en-US" dirty="0" smtClean="0"/>
              <a:t>the THEIA program</a:t>
            </a:r>
          </a:p>
          <a:p>
            <a:r>
              <a:rPr lang="en-US" dirty="0"/>
              <a:t> </a:t>
            </a:r>
            <a:r>
              <a:rPr lang="en-US" b="1" dirty="0" smtClean="0"/>
              <a:t>If you are thinking about THEIA R&amp;D for LBNF this is an optimal time to participate in the Run 2 proposal, as nothing is yet set in stone, and the chances of success with the FNAL PAC are very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3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37392" y="1609344"/>
            <a:ext cx="1054608" cy="3364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MRD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1133857"/>
            <a:ext cx="4187952" cy="1325563"/>
          </a:xfrm>
        </p:spPr>
        <p:txBody>
          <a:bodyPr/>
          <a:lstStyle/>
          <a:p>
            <a:r>
              <a:rPr lang="en-US" smtClean="0"/>
              <a:t>Importance of Vertex Resolution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2704" y="790162"/>
            <a:ext cx="5120640" cy="5244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6986016" y="2889504"/>
            <a:ext cx="1422400" cy="15240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07992" y="3584448"/>
            <a:ext cx="2770632" cy="0"/>
          </a:xfrm>
          <a:prstGeom prst="line">
            <a:avLst/>
          </a:prstGeom>
          <a:ln w="412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1728" y="2889504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3200" b="1" baseline="-25000" smtClean="0">
                <a:solidFill>
                  <a:schemeClr val="accent6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278624" y="2060449"/>
            <a:ext cx="4425696" cy="1523999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01784" y="2060448"/>
            <a:ext cx="12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3200" baseline="30000" smtClean="0">
                <a:latin typeface="Symbol" charset="2"/>
                <a:ea typeface="Symbol" charset="2"/>
                <a:cs typeface="Symbol" charset="2"/>
              </a:rPr>
              <a:t>-</a:t>
            </a:r>
            <a:endParaRPr lang="en-US" sz="320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78624" y="3584448"/>
            <a:ext cx="365760" cy="329184"/>
          </a:xfrm>
          <a:prstGeom prst="line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87232" y="4051012"/>
            <a:ext cx="173168" cy="22838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93024" y="4087588"/>
            <a:ext cx="396016" cy="575853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06640" y="4480559"/>
            <a:ext cx="786384" cy="231428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78624" y="3651504"/>
            <a:ext cx="182880" cy="872169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plosion 2 31"/>
          <p:cNvSpPr/>
          <p:nvPr/>
        </p:nvSpPr>
        <p:spPr>
          <a:xfrm>
            <a:off x="8661520" y="4162043"/>
            <a:ext cx="351984" cy="426941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32" y="3037332"/>
            <a:ext cx="3942842" cy="27523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77883" y="4404486"/>
            <a:ext cx="1023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n</a:t>
            </a:r>
            <a:r>
              <a:rPr lang="en-US" sz="2000" smtClean="0"/>
              <a:t>eutron</a:t>
            </a:r>
          </a:p>
          <a:p>
            <a:r>
              <a:rPr lang="en-US" sz="2000" smtClean="0"/>
              <a:t>capture</a:t>
            </a:r>
            <a:endParaRPr lang="en-US" sz="2000"/>
          </a:p>
        </p:txBody>
      </p:sp>
      <p:sp>
        <p:nvSpPr>
          <p:cNvPr id="35" name="TextBox 34"/>
          <p:cNvSpPr txBox="1"/>
          <p:nvPr/>
        </p:nvSpPr>
        <p:spPr>
          <a:xfrm>
            <a:off x="7624771" y="3801075"/>
            <a:ext cx="9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hadrons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132" y="26012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ANNIE Run 2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8012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489634" y="749808"/>
            <a:ext cx="2702366" cy="59070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MRD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987" y="188396"/>
            <a:ext cx="8594913" cy="6669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343506" y="3584447"/>
            <a:ext cx="2338221" cy="259093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4974336"/>
            <a:ext cx="2770632" cy="14867"/>
          </a:xfrm>
          <a:prstGeom prst="line">
            <a:avLst/>
          </a:prstGeom>
          <a:ln w="412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1405" y="4221478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3200" b="1" baseline="-25000" smtClean="0">
                <a:solidFill>
                  <a:schemeClr val="accent6">
                    <a:lumMod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02947" y="2661734"/>
            <a:ext cx="6786807" cy="2305168"/>
          </a:xfrm>
          <a:prstGeom prst="line">
            <a:avLst/>
          </a:prstGeom>
          <a:ln w="31750"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37461" y="3292059"/>
            <a:ext cx="12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3200" baseline="30000" smtClean="0">
                <a:latin typeface="Symbol" charset="2"/>
                <a:ea typeface="Symbol" charset="2"/>
                <a:cs typeface="Symbol" charset="2"/>
              </a:rPr>
              <a:t>-</a:t>
            </a:r>
            <a:endParaRPr lang="en-US" sz="320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02947" y="4931664"/>
            <a:ext cx="365760" cy="329184"/>
          </a:xfrm>
          <a:prstGeom prst="line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67457" y="5808564"/>
            <a:ext cx="1737727" cy="498739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9022" y="5853959"/>
            <a:ext cx="396016" cy="575853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25460" y="6175386"/>
            <a:ext cx="786384" cy="231428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13940" y="4941033"/>
            <a:ext cx="308874" cy="1289678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plosion 2 31"/>
          <p:cNvSpPr/>
          <p:nvPr/>
        </p:nvSpPr>
        <p:spPr>
          <a:xfrm>
            <a:off x="5846003" y="6094722"/>
            <a:ext cx="351984" cy="426941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809339" y="173942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809339" y="2912343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829719" y="4054105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833104" y="508050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809339" y="6141885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32430" y="739273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17084" y="206211"/>
            <a:ext cx="584597" cy="36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05184" y="188396"/>
            <a:ext cx="584597" cy="35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31024" y="206211"/>
            <a:ext cx="584597" cy="3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46393" y="180170"/>
            <a:ext cx="584597" cy="35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77148" y="180169"/>
            <a:ext cx="584597" cy="35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3790" y="74980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930" y="1757939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7461" y="2758263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7797" y="3814318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7128" y="4854730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3132" y="5967902"/>
            <a:ext cx="300796" cy="43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562043">
            <a:off x="6824001" y="600021"/>
            <a:ext cx="988435" cy="5013497"/>
          </a:xfrm>
          <a:prstGeom prst="ellipse">
            <a:avLst/>
          </a:prstGeom>
          <a:solidFill>
            <a:srgbClr val="92D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735993" y="180169"/>
            <a:ext cx="4172395" cy="475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45581" y="4919787"/>
            <a:ext cx="6172349" cy="646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46260" y="4082567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</a:t>
            </a:r>
            <a:r>
              <a:rPr lang="en-US" sz="3600" baseline="-25000" smtClean="0"/>
              <a:t>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7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875</Words>
  <Application>Microsoft Macintosh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Symbol</vt:lpstr>
      <vt:lpstr>Arial</vt:lpstr>
      <vt:lpstr>Office Theme</vt:lpstr>
      <vt:lpstr>Opportunities  for an ANNIE Run 3 </vt:lpstr>
      <vt:lpstr>THEIA Long Baseline Physics Options</vt:lpstr>
      <vt:lpstr>ANNIE Run 2</vt:lpstr>
      <vt:lpstr>ANNIE Run 3</vt:lpstr>
      <vt:lpstr>ANNIE Hall next to SBND Hall</vt:lpstr>
      <vt:lpstr>ANNIE Run 2 Proposal</vt:lpstr>
      <vt:lpstr>ANNIE Run 2 and THEIA</vt:lpstr>
      <vt:lpstr>Importance of Vertex Resolution</vt:lpstr>
      <vt:lpstr>PowerPoint Presentation</vt:lpstr>
      <vt:lpstr>Cherenkov timing  equation</vt:lpstr>
      <vt:lpstr>Cherenkov timing  equation</vt:lpstr>
      <vt:lpstr>Cherenkov timing  equation</vt:lpstr>
      <vt:lpstr>Issues for vertex resolution</vt:lpstr>
      <vt:lpstr>Add scintillation light from vertex and fast timing to break the  t0 symmetry</vt:lpstr>
      <vt:lpstr>RUN 3A:    The addition of a WbLS target to ANNIE plus more LAPPD’s would greatly extend usefulness to THEIA  Cost would be low and time scale would be quick</vt:lpstr>
      <vt:lpstr>PowerPoint Presentation</vt:lpstr>
      <vt:lpstr>PowerPoint Presentation</vt:lpstr>
      <vt:lpstr>PowerPoint Presentation</vt:lpstr>
      <vt:lpstr>PowerPoint Presentation</vt:lpstr>
      <vt:lpstr>ANNIE RUN 3A</vt:lpstr>
      <vt:lpstr>ANNIE RUN 3B?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Possibility  for an ANNIE Run 3 </dc:title>
  <dc:creator>Microsoft Office User</dc:creator>
  <cp:lastModifiedBy>Microsoft Office User</cp:lastModifiedBy>
  <cp:revision>37</cp:revision>
  <dcterms:created xsi:type="dcterms:W3CDTF">2017-03-20T15:59:42Z</dcterms:created>
  <dcterms:modified xsi:type="dcterms:W3CDTF">2017-03-22T09:41:03Z</dcterms:modified>
</cp:coreProperties>
</file>