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59" r:id="rId3"/>
    <p:sldId id="363" r:id="rId4"/>
    <p:sldId id="364" r:id="rId5"/>
    <p:sldId id="365" r:id="rId6"/>
    <p:sldId id="377" r:id="rId7"/>
    <p:sldId id="378" r:id="rId8"/>
    <p:sldId id="366" r:id="rId9"/>
    <p:sldId id="367" r:id="rId10"/>
    <p:sldId id="379" r:id="rId11"/>
    <p:sldId id="382" r:id="rId12"/>
    <p:sldId id="380" r:id="rId13"/>
    <p:sldId id="368" r:id="rId14"/>
    <p:sldId id="369" r:id="rId15"/>
    <p:sldId id="371" r:id="rId16"/>
    <p:sldId id="372" r:id="rId17"/>
    <p:sldId id="374" r:id="rId18"/>
    <p:sldId id="370" r:id="rId19"/>
    <p:sldId id="376" r:id="rId20"/>
  </p:sldIdLst>
  <p:sldSz cx="9144000" cy="6858000" type="screen4x3"/>
  <p:notesSz cx="70104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060"/>
    <a:srgbClr val="4BF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2020" autoAdjust="0"/>
  </p:normalViewPr>
  <p:slideViewPr>
    <p:cSldViewPr snapToGrid="0">
      <p:cViewPr>
        <p:scale>
          <a:sx n="60" d="100"/>
          <a:sy n="60" d="100"/>
        </p:scale>
        <p:origin x="148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23/03/2017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5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23/03/2017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69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9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8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1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platzhalter 1"/>
          <p:cNvSpPr>
            <a:spLocks noGrp="1"/>
          </p:cNvSpPr>
          <p:nvPr>
            <p:ph type="ctrTitle"/>
          </p:nvPr>
        </p:nvSpPr>
        <p:spPr>
          <a:xfrm>
            <a:off x="358775" y="2130425"/>
            <a:ext cx="8421688" cy="1470025"/>
          </a:xfrm>
        </p:spPr>
        <p:txBody>
          <a:bodyPr/>
          <a:lstStyle>
            <a:lvl1pPr>
              <a:defRPr sz="2800" smtClean="0"/>
            </a:lvl1pPr>
          </a:lstStyle>
          <a:p>
            <a:r>
              <a:rPr lang="de-DE" noProof="0" smtClean="0"/>
              <a:t>Titelmasterformat durch Klicken bearbeiten</a:t>
            </a:r>
          </a:p>
        </p:txBody>
      </p:sp>
      <p:sp>
        <p:nvSpPr>
          <p:cNvPr id="8195" name="Textplatzhalter 2"/>
          <p:cNvSpPr>
            <a:spLocks noGrp="1"/>
          </p:cNvSpPr>
          <p:nvPr>
            <p:ph type="subTitle" idx="1"/>
          </p:nvPr>
        </p:nvSpPr>
        <p:spPr>
          <a:xfrm>
            <a:off x="358775" y="3886200"/>
            <a:ext cx="8421688" cy="1752600"/>
          </a:xfrm>
        </p:spPr>
        <p:txBody>
          <a:bodyPr/>
          <a:lstStyle>
            <a:lvl1pPr>
              <a:defRPr sz="2400" smtClean="0"/>
            </a:lvl1pPr>
          </a:lstStyle>
          <a:p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8200" name="Picture 8" descr="TUMLogo_oZ_Vollfl_bla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7838" y="358775"/>
            <a:ext cx="682625" cy="360363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7C283-201E-4B8D-9E8D-4CD249A6725A}" type="datetime1">
              <a:rPr lang="de-DE" noProof="0" smtClean="0"/>
              <a:pPr>
                <a:defRPr/>
              </a:pPr>
              <a:t>23.03.2017</a:t>
            </a:fld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989495"/>
            <a:ext cx="7427913" cy="360000"/>
          </a:xfrm>
        </p:spPr>
        <p:txBody>
          <a:bodyPr>
            <a:noAutofit/>
          </a:bodyPr>
          <a:lstStyle>
            <a:lvl1pPr>
              <a:lnSpc>
                <a:spcPct val="125000"/>
              </a:lnSpc>
              <a:defRPr sz="2000"/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850400"/>
            <a:ext cx="8421688" cy="4417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400"/>
            </a:lvl1pPr>
            <a:lvl2pPr marL="176213" indent="-176213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defRPr sz="1400"/>
            </a:lvl2pPr>
            <a:lvl3pPr marL="360363" indent="-184150">
              <a:lnSpc>
                <a:spcPct val="125000"/>
              </a:lnSpc>
              <a:spcBef>
                <a:spcPts val="0"/>
              </a:spcBef>
              <a:buFont typeface="Symbol" pitchFamily="18" charset="2"/>
              <a:buChar char="-"/>
              <a:defRPr sz="1400"/>
            </a:lvl3pPr>
            <a:lvl4pPr marL="538163" indent="-177800">
              <a:lnSpc>
                <a:spcPct val="125000"/>
              </a:lnSpc>
              <a:spcBef>
                <a:spcPts val="0"/>
              </a:spcBef>
              <a:buFont typeface="Symbol" pitchFamily="18" charset="2"/>
              <a:buChar char="-"/>
              <a:defRPr sz="1400"/>
            </a:lvl4pPr>
            <a:lvl5pPr marL="714375" indent="-176213">
              <a:lnSpc>
                <a:spcPct val="125000"/>
              </a:lnSpc>
              <a:spcBef>
                <a:spcPts val="0"/>
              </a:spcBef>
              <a:buFont typeface="Symbol" pitchFamily="18" charset="2"/>
              <a:buChar char="-"/>
              <a:defRPr sz="1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7919-F5F3-4113-9207-0047F9F02ABD}" type="datetime1">
              <a:rPr lang="de-DE" noProof="0" smtClean="0"/>
              <a:pPr>
                <a:defRPr/>
              </a:pPr>
              <a:t>23.03.2017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5BFB-70D1-4552-B9D1-2665EEDC3C5E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96168"/>
            <a:ext cx="7426800" cy="2952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de-DE" noProof="0" smtClean="0"/>
              <a:t>Untertitel durch Klicken hinzufügen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848851"/>
            <a:ext cx="4140000" cy="441559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50400"/>
            <a:ext cx="4140000" cy="44172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F22C-2894-4160-930B-A993A28CD1BC}" type="datetime1">
              <a:rPr lang="de-DE" noProof="0" smtClean="0"/>
              <a:pPr>
                <a:defRPr/>
              </a:pPr>
              <a:t>23.03.2017</a:t>
            </a:fld>
            <a:endParaRPr lang="de-DE" noProof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CAAA-E400-486A-B891-EF523BE3AA0A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96800"/>
            <a:ext cx="7426800" cy="295200"/>
          </a:xfr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de-DE" noProof="0" smtClean="0"/>
              <a:t>Untertitel durch Klicken hinzufügen</a:t>
            </a:r>
            <a:endParaRPr lang="de-DE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58775" y="990000"/>
            <a:ext cx="742791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58775" y="1850400"/>
            <a:ext cx="8421688" cy="44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87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84EB82-1E31-4A5B-9698-2E36AAB9EBDA}" type="datetime1">
              <a:rPr lang="de-DE" noProof="0" smtClean="0"/>
              <a:pPr>
                <a:defRPr/>
              </a:pPr>
              <a:t>23.03.2017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2613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46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8FB26A-4A1D-4CBA-95DD-CE808CCC0A38}" type="slidenum">
              <a:rPr lang="de-DE" noProof="0" smtClean="0"/>
              <a:pPr>
                <a:defRPr/>
              </a:pPr>
              <a:t>‹Nr.›</a:t>
            </a:fld>
            <a:endParaRPr lang="de-DE" noProof="0"/>
          </a:p>
        </p:txBody>
      </p:sp>
      <p:pic>
        <p:nvPicPr>
          <p:cNvPr id="1033" name="Picture 9" descr="TUMLogo_oZ_Vollfl_blau_RGB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7838" y="358775"/>
            <a:ext cx="682625" cy="3603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8296"/>
            <a:ext cx="9144000" cy="4399721"/>
          </a:xfrm>
        </p:spPr>
        <p:txBody>
          <a:bodyPr/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Liquid Scintillator Characterization and Development of Detector Monitoring Systems </a:t>
            </a:r>
            <a:r>
              <a:rPr lang="en-US" sz="2800" dirty="0"/>
              <a:t>at TUM</a:t>
            </a:r>
            <a:endParaRPr lang="de-DE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185530" y="5514922"/>
            <a:ext cx="8859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Hans </a:t>
            </a:r>
            <a:r>
              <a:rPr lang="de-DE" sz="1600" dirty="0" err="1" smtClean="0">
                <a:solidFill>
                  <a:schemeClr val="tx2"/>
                </a:solidFill>
              </a:rPr>
              <a:t>Th</a:t>
            </a:r>
            <a:r>
              <a:rPr lang="de-DE" sz="1600" dirty="0" smtClean="0">
                <a:solidFill>
                  <a:schemeClr val="tx2"/>
                </a:solidFill>
              </a:rPr>
              <a:t>. J. Steiger</a:t>
            </a:r>
          </a:p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Technische Universität München</a:t>
            </a:r>
          </a:p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Lehrstuhl für experimentelle Astroteilchenphysik</a:t>
            </a:r>
          </a:p>
          <a:p>
            <a:pPr algn="ctr"/>
            <a:r>
              <a:rPr lang="de-DE" sz="1600" dirty="0" smtClean="0">
                <a:solidFill>
                  <a:schemeClr val="tx2"/>
                </a:solidFill>
              </a:rPr>
              <a:t>DESY, Hamburg 23.03.2017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0" y="66117"/>
            <a:ext cx="1665027" cy="8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53391"/>
            <a:ext cx="8069608" cy="360000"/>
          </a:xfrm>
        </p:spPr>
        <p:txBody>
          <a:bodyPr/>
          <a:lstStyle/>
          <a:p>
            <a:r>
              <a:rPr lang="de-DE" dirty="0" err="1" smtClean="0"/>
              <a:t>Quenching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PSD in Liquid </a:t>
            </a:r>
            <a:r>
              <a:rPr lang="de-DE" dirty="0" err="1" smtClean="0"/>
              <a:t>Scintillators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72050" y="2894310"/>
            <a:ext cx="4171950" cy="200025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" y="2550902"/>
            <a:ext cx="4904328" cy="2464804"/>
          </a:xfrm>
          <a:prstGeom prst="rect">
            <a:avLst/>
          </a:prstGeom>
        </p:spPr>
      </p:pic>
      <p:cxnSp>
        <p:nvCxnSpPr>
          <p:cNvPr id="12" name="Gerade Verbindung mit Pfeil 11"/>
          <p:cNvCxnSpPr>
            <a:stCxn id="21" idx="0"/>
          </p:cNvCxnSpPr>
          <p:nvPr/>
        </p:nvCxnSpPr>
        <p:spPr>
          <a:xfrm flipH="1" flipV="1">
            <a:off x="6587008" y="4371340"/>
            <a:ext cx="258195" cy="1143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799027" y="4807716"/>
            <a:ext cx="0" cy="65955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7792703" y="4371340"/>
            <a:ext cx="251523" cy="1140737"/>
          </a:xfrm>
          <a:prstGeom prst="straightConnector1">
            <a:avLst/>
          </a:prstGeom>
          <a:ln>
            <a:solidFill>
              <a:srgbClr val="65C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116540" y="5514432"/>
            <a:ext cx="136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Holder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calib</a:t>
            </a:r>
            <a:r>
              <a:rPr lang="de-DE" sz="1400" b="1" dirty="0" smtClean="0"/>
              <a:t>. </a:t>
            </a:r>
            <a:r>
              <a:rPr lang="de-DE" sz="1400" b="1" dirty="0" err="1" smtClean="0"/>
              <a:t>source</a:t>
            </a:r>
            <a:endParaRPr lang="de-DE" sz="14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6449100" y="551443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L</a:t>
            </a:r>
            <a:r>
              <a:rPr lang="de-DE" sz="1400" b="1" dirty="0" smtClean="0"/>
              <a:t>S </a:t>
            </a:r>
            <a:r>
              <a:rPr lang="de-DE" sz="1400" b="1" dirty="0" err="1" smtClean="0"/>
              <a:t>Cell</a:t>
            </a:r>
            <a:endParaRPr lang="de-DE" sz="1400" b="1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7396601" y="5512077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PMT Dark Box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40048" y="1462869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u="sng" dirty="0" smtClean="0"/>
              <a:t>The </a:t>
            </a:r>
            <a:r>
              <a:rPr lang="de-DE" sz="1600" b="1" u="sng" dirty="0" err="1" smtClean="0"/>
              <a:t>Detector</a:t>
            </a:r>
            <a:r>
              <a:rPr lang="de-DE" sz="1600" b="1" u="sng" dirty="0" smtClean="0"/>
              <a:t> Setup: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66662" y="5512076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Cross-</a:t>
            </a:r>
            <a:r>
              <a:rPr lang="de-DE" sz="1400" b="1" dirty="0" err="1" smtClean="0"/>
              <a:t>section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LS </a:t>
            </a:r>
            <a:r>
              <a:rPr lang="de-DE" sz="1400" b="1" dirty="0" err="1" smtClean="0"/>
              <a:t>detector</a:t>
            </a:r>
            <a:endParaRPr lang="de-D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6869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53391"/>
            <a:ext cx="8069608" cy="360000"/>
          </a:xfrm>
        </p:spPr>
        <p:txBody>
          <a:bodyPr/>
          <a:lstStyle/>
          <a:p>
            <a:r>
              <a:rPr lang="de-DE" dirty="0" err="1" smtClean="0"/>
              <a:t>Quenching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PSD </a:t>
            </a:r>
            <a:r>
              <a:rPr lang="de-DE" dirty="0" smtClean="0"/>
              <a:t>in </a:t>
            </a:r>
            <a:r>
              <a:rPr lang="de-DE" dirty="0" smtClean="0"/>
              <a:t>Liquid </a:t>
            </a:r>
            <a:r>
              <a:rPr lang="de-DE" dirty="0" err="1" smtClean="0"/>
              <a:t>Scintillators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513"/>
            <a:ext cx="5180634" cy="256967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83" y="1194123"/>
            <a:ext cx="4078517" cy="298645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04" y="2558762"/>
            <a:ext cx="1190625" cy="2571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0830" y="4183794"/>
            <a:ext cx="3978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Setup at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n-</a:t>
            </a:r>
            <a:r>
              <a:rPr lang="de-DE" sz="1400" b="1" dirty="0" err="1" smtClean="0"/>
              <a:t>facility</a:t>
            </a:r>
            <a:r>
              <a:rPr lang="de-DE" sz="1400" b="1" dirty="0" smtClean="0"/>
              <a:t> at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smtClean="0"/>
              <a:t>MLL-</a:t>
            </a:r>
            <a:r>
              <a:rPr lang="de-DE" sz="1400" b="1" dirty="0" err="1"/>
              <a:t>a</a:t>
            </a:r>
            <a:r>
              <a:rPr lang="de-DE" sz="1400" b="1" dirty="0" err="1" smtClean="0"/>
              <a:t>ccelerator</a:t>
            </a:r>
            <a:endParaRPr lang="de-DE" sz="1400" b="1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356778" y="5110342"/>
            <a:ext cx="8446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The </a:t>
            </a:r>
            <a:r>
              <a:rPr lang="de-DE" sz="1400" b="1" dirty="0" err="1" smtClean="0"/>
              <a:t>setup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allows</a:t>
            </a:r>
            <a:r>
              <a:rPr lang="de-DE" sz="1400" b="1" dirty="0" smtClean="0"/>
              <a:t> a </a:t>
            </a:r>
            <a:r>
              <a:rPr lang="de-DE" sz="1400" b="1" dirty="0" err="1" smtClean="0"/>
              <a:t>variation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initial n-</a:t>
            </a:r>
            <a:r>
              <a:rPr lang="de-DE" sz="1400" b="1" dirty="0" err="1"/>
              <a:t>e</a:t>
            </a:r>
            <a:r>
              <a:rPr lang="de-DE" sz="1400" b="1" dirty="0" err="1" smtClean="0"/>
              <a:t>nergy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measuring</a:t>
            </a:r>
            <a:r>
              <a:rPr lang="de-DE" sz="1400" b="1" dirty="0" smtClean="0"/>
              <a:t> in different off-</a:t>
            </a:r>
            <a:r>
              <a:rPr lang="de-DE" sz="1400" b="1" dirty="0" err="1" smtClean="0"/>
              <a:t>axis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positions</a:t>
            </a:r>
            <a:endParaRPr lang="de-DE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err="1" smtClean="0"/>
              <a:t>Energy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dependence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QF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en-US" sz="1400" b="1" dirty="0"/>
              <a:t>LAB + 3g/l PPO + 20mg/l </a:t>
            </a:r>
            <a:r>
              <a:rPr lang="en-US" sz="1400" b="1" dirty="0" err="1" smtClean="0"/>
              <a:t>bisMSB</a:t>
            </a:r>
            <a:r>
              <a:rPr lang="en-US" sz="1400" b="1" dirty="0" smtClean="0"/>
              <a:t> was already measured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MLL </a:t>
            </a:r>
            <a:r>
              <a:rPr lang="de-DE" sz="1400" b="1" dirty="0" err="1" smtClean="0"/>
              <a:t>neutron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source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is</a:t>
            </a:r>
            <a:r>
              <a:rPr lang="de-DE" sz="1400" b="1" dirty="0" smtClean="0"/>
              <a:t> a </a:t>
            </a:r>
            <a:r>
              <a:rPr lang="de-DE" sz="1400" b="1" dirty="0" err="1" smtClean="0"/>
              <a:t>unique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facility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investigations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pulsed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neutron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beams</a:t>
            </a:r>
            <a:endParaRPr lang="de-DE" sz="1400" b="1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5180634" y="4195136"/>
            <a:ext cx="382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n-</a:t>
            </a:r>
            <a:r>
              <a:rPr lang="de-DE" sz="1400" b="1" dirty="0" err="1"/>
              <a:t>e</a:t>
            </a:r>
            <a:r>
              <a:rPr lang="de-DE" sz="1400" b="1" dirty="0" err="1" smtClean="0"/>
              <a:t>nergy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visible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detector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measured</a:t>
            </a:r>
            <a:r>
              <a:rPr lang="de-DE" sz="1400" b="1" dirty="0" smtClean="0"/>
              <a:t> in different </a:t>
            </a:r>
            <a:r>
              <a:rPr lang="de-DE" sz="1400" b="1" dirty="0" err="1" smtClean="0"/>
              <a:t>positions</a:t>
            </a:r>
            <a:endParaRPr lang="de-DE" sz="1400" b="1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539296" y="6611779"/>
            <a:ext cx="1840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Vinzenz Zimmer,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30589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66643"/>
            <a:ext cx="7427913" cy="360000"/>
          </a:xfrm>
        </p:spPr>
        <p:txBody>
          <a:bodyPr/>
          <a:lstStyle/>
          <a:p>
            <a:r>
              <a:rPr lang="de-DE" dirty="0" smtClean="0"/>
              <a:t>PSD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Setup</a:t>
            </a:r>
            <a:endParaRPr lang="de-DE" dirty="0"/>
          </a:p>
        </p:txBody>
      </p:sp>
      <p:pic>
        <p:nvPicPr>
          <p:cNvPr id="6" name="Bild 4" descr="ToFSpec_LAB-3-20_0913_beschrifte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8988" r="6621"/>
          <a:stretch/>
        </p:blipFill>
        <p:spPr>
          <a:xfrm>
            <a:off x="0" y="1452474"/>
            <a:ext cx="4359674" cy="318760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855776" y="4680201"/>
            <a:ext cx="2877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Pulsed neutron beam at 11 MeV</a:t>
            </a:r>
          </a:p>
        </p:txBody>
      </p:sp>
      <p:sp>
        <p:nvSpPr>
          <p:cNvPr id="16" name="Rechteck 15"/>
          <p:cNvSpPr/>
          <p:nvPr/>
        </p:nvSpPr>
        <p:spPr>
          <a:xfrm>
            <a:off x="7468527" y="4528822"/>
            <a:ext cx="80267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68209" y="5214865"/>
            <a:ext cx="7982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LAB scintillator exhibits excellent PSD behavior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Similar results from B. von </a:t>
            </a:r>
            <a:r>
              <a:rPr lang="en-US" i="1" dirty="0" err="1"/>
              <a:t>Krosigk</a:t>
            </a:r>
            <a:r>
              <a:rPr lang="en-US" i="1" dirty="0"/>
              <a:t> et al., </a:t>
            </a:r>
            <a:r>
              <a:rPr lang="tr-TR" i="1" dirty="0"/>
              <a:t>Eur.Phys.J. C73 (2013) 4, 2390</a:t>
            </a:r>
            <a:r>
              <a:rPr lang="en-US" i="1" dirty="0"/>
              <a:t> </a:t>
            </a:r>
          </a:p>
        </p:txBody>
      </p:sp>
      <p:sp>
        <p:nvSpPr>
          <p:cNvPr id="18" name="Rechteck 17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674" y="1364063"/>
            <a:ext cx="4784326" cy="3276014"/>
          </a:xfrm>
          <a:prstGeom prst="rect">
            <a:avLst/>
          </a:prstGeom>
        </p:spPr>
      </p:pic>
      <p:sp>
        <p:nvSpPr>
          <p:cNvPr id="21" name="Textfeld 7"/>
          <p:cNvSpPr txBox="1"/>
          <p:nvPr/>
        </p:nvSpPr>
        <p:spPr>
          <a:xfrm>
            <a:off x="5335532" y="1533793"/>
            <a:ext cx="2534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LAB + 3g/l PPO + 20mg/l </a:t>
            </a:r>
            <a:r>
              <a:rPr lang="en-US" sz="1400" dirty="0" err="1" smtClean="0"/>
              <a:t>bisMSB</a:t>
            </a:r>
            <a:endParaRPr lang="en-US" sz="1400" dirty="0"/>
          </a:p>
        </p:txBody>
      </p:sp>
      <p:sp>
        <p:nvSpPr>
          <p:cNvPr id="22" name="Textfeld 15"/>
          <p:cNvSpPr txBox="1"/>
          <p:nvPr/>
        </p:nvSpPr>
        <p:spPr>
          <a:xfrm>
            <a:off x="7400690" y="3914476"/>
            <a:ext cx="93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= 28.5ns</a:t>
            </a:r>
            <a:endParaRPr lang="en-US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3539296" y="6611779"/>
            <a:ext cx="1840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Vinzenz Zimmer,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Thesis</a:t>
            </a:r>
          </a:p>
        </p:txBody>
      </p:sp>
    </p:spTree>
    <p:extLst>
      <p:ext uri="{BB962C8B-B14F-4D97-AF65-F5344CB8AC3E}">
        <p14:creationId xmlns:p14="http://schemas.microsoft.com/office/powerpoint/2010/main" val="36009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850535"/>
            <a:ext cx="8446052" cy="1833760"/>
          </a:xfrm>
        </p:spPr>
        <p:txBody>
          <a:bodyPr/>
          <a:lstStyle/>
          <a:p>
            <a:pPr algn="ctr"/>
            <a:r>
              <a:rPr lang="en-US" sz="2400" dirty="0"/>
              <a:t>Detector Monitoring Systems</a:t>
            </a:r>
            <a:r>
              <a:rPr lang="de-DE" sz="2400" dirty="0" smtClean="0"/>
              <a:t> </a:t>
            </a:r>
            <a:r>
              <a:rPr lang="de-DE" sz="2400" dirty="0" smtClean="0"/>
              <a:t>– </a:t>
            </a:r>
            <a:r>
              <a:rPr lang="de-DE" sz="2400" dirty="0" err="1" smtClean="0"/>
              <a:t>Filling</a:t>
            </a:r>
            <a:r>
              <a:rPr lang="de-DE" sz="2400" dirty="0" smtClean="0"/>
              <a:t> Level </a:t>
            </a:r>
            <a:r>
              <a:rPr lang="de-DE" sz="2400" dirty="0" smtClean="0"/>
              <a:t>Measurement </a:t>
            </a:r>
            <a:r>
              <a:rPr lang="de-DE" sz="2400" dirty="0" smtClean="0"/>
              <a:t>System </a:t>
            </a:r>
            <a:r>
              <a:rPr lang="de-DE" sz="2400" dirty="0" err="1" smtClean="0"/>
              <a:t>and</a:t>
            </a:r>
            <a:r>
              <a:rPr lang="de-DE" sz="2400" dirty="0" smtClean="0"/>
              <a:t> Slow Control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8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93147"/>
            <a:ext cx="7427913" cy="360000"/>
          </a:xfrm>
        </p:spPr>
        <p:txBody>
          <a:bodyPr/>
          <a:lstStyle/>
          <a:p>
            <a:r>
              <a:rPr lang="de-DE" dirty="0" smtClean="0"/>
              <a:t>Level Measurement (</a:t>
            </a:r>
            <a:r>
              <a:rPr lang="de-DE" dirty="0" err="1" smtClean="0"/>
              <a:t>Experiences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Double </a:t>
            </a:r>
            <a:r>
              <a:rPr lang="de-DE" dirty="0" err="1" smtClean="0"/>
              <a:t>Chooz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470"/>
            <a:ext cx="9147751" cy="544534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097078" y="367039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7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432"/>
            <a:ext cx="4029075" cy="2895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22" y="1180065"/>
            <a:ext cx="4968678" cy="206018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3881909"/>
            <a:ext cx="4222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</a:rPr>
              <a:t>Picture of </a:t>
            </a:r>
            <a:r>
              <a:rPr lang="en-US" sz="1400" b="1" dirty="0" smtClean="0">
                <a:latin typeface="Arial" panose="020B0604020202020204" pitchFamily="34" charset="0"/>
              </a:rPr>
              <a:t>a hydrostatic </a:t>
            </a:r>
            <a:r>
              <a:rPr lang="en-US" sz="1400" b="1" dirty="0">
                <a:latin typeface="Arial" panose="020B0604020202020204" pitchFamily="34" charset="0"/>
              </a:rPr>
              <a:t>pressure </a:t>
            </a:r>
            <a:r>
              <a:rPr lang="en-US" sz="1400" b="1" dirty="0" smtClean="0">
                <a:latin typeface="Arial" panose="020B0604020202020204" pitchFamily="34" charset="0"/>
              </a:rPr>
              <a:t>sensor (HPS) . </a:t>
            </a:r>
            <a:r>
              <a:rPr lang="en-US" sz="1400" b="1" dirty="0">
                <a:latin typeface="Arial" panose="020B0604020202020204" pitchFamily="34" charset="0"/>
              </a:rPr>
              <a:t>The housing </a:t>
            </a:r>
            <a:r>
              <a:rPr lang="en-US" sz="1400" b="1" dirty="0" smtClean="0">
                <a:latin typeface="Arial" panose="020B0604020202020204" pitchFamily="34" charset="0"/>
              </a:rPr>
              <a:t>is completely </a:t>
            </a:r>
            <a:r>
              <a:rPr lang="en-US" sz="1400" b="1" dirty="0">
                <a:latin typeface="Arial" panose="020B0604020202020204" pitchFamily="34" charset="0"/>
              </a:rPr>
              <a:t>made of stainless steel and the supply cable is coated </a:t>
            </a:r>
            <a:r>
              <a:rPr lang="en-US" sz="1400" b="1" dirty="0" smtClean="0">
                <a:latin typeface="Arial" panose="020B0604020202020204" pitchFamily="34" charset="0"/>
              </a:rPr>
              <a:t>with PTFE.</a:t>
            </a:r>
            <a:endParaRPr lang="en-US" sz="1400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449" y="3646564"/>
            <a:ext cx="4921551" cy="321143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40975" y="5903893"/>
            <a:ext cx="334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HPS </a:t>
            </a:r>
            <a:r>
              <a:rPr lang="de-DE" sz="1400" b="1" dirty="0" err="1" smtClean="0"/>
              <a:t>installed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Gamma Catcher. </a:t>
            </a:r>
            <a:r>
              <a:rPr lang="en-US" sz="1400" b="1" dirty="0"/>
              <a:t>The sensor is glued to </a:t>
            </a:r>
            <a:r>
              <a:rPr lang="en-US" sz="1400" b="1" dirty="0" smtClean="0"/>
              <a:t>the bottom </a:t>
            </a:r>
            <a:r>
              <a:rPr lang="en-US" sz="1400" b="1" dirty="0"/>
              <a:t>center of the acrylic vessel</a:t>
            </a:r>
            <a:r>
              <a:rPr lang="en-US" sz="1400" dirty="0"/>
              <a:t>.</a:t>
            </a:r>
          </a:p>
          <a:p>
            <a:endParaRPr lang="de-DE" sz="1400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06984" y="379117"/>
            <a:ext cx="7427913" cy="360000"/>
          </a:xfrm>
        </p:spPr>
        <p:txBody>
          <a:bodyPr/>
          <a:lstStyle/>
          <a:p>
            <a:r>
              <a:rPr lang="de-DE" dirty="0" err="1" smtClean="0"/>
              <a:t>Hydrostatic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Sensors (HPSs)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9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6" y="735738"/>
            <a:ext cx="9146546" cy="393379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-2546" y="5442228"/>
            <a:ext cx="914654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+mj-lt"/>
              </a:rPr>
              <a:t>The CPSs are composed </a:t>
            </a:r>
            <a:r>
              <a:rPr lang="en-US" sz="1200" b="1" dirty="0">
                <a:latin typeface="+mj-lt"/>
              </a:rPr>
              <a:t>of two optical </a:t>
            </a:r>
            <a:r>
              <a:rPr lang="en-US" sz="1200" b="1" dirty="0" smtClean="0">
                <a:latin typeface="+mj-lt"/>
              </a:rPr>
              <a:t>fibers leading </a:t>
            </a:r>
            <a:r>
              <a:rPr lang="en-US" sz="1200" b="1" dirty="0">
                <a:latin typeface="+mj-lt"/>
              </a:rPr>
              <a:t>to an optical </a:t>
            </a:r>
            <a:r>
              <a:rPr lang="en-US" sz="1200" b="1" dirty="0" smtClean="0">
                <a:latin typeface="+mj-lt"/>
              </a:rPr>
              <a:t>cone.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1" dirty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+mj-lt"/>
              </a:rPr>
              <a:t>An amplifier </a:t>
            </a:r>
            <a:r>
              <a:rPr lang="en-US" sz="1200" b="1" dirty="0">
                <a:latin typeface="+mj-lt"/>
              </a:rPr>
              <a:t>sends light through one of the </a:t>
            </a:r>
            <a:r>
              <a:rPr lang="en-US" sz="1200" b="1" dirty="0" smtClean="0">
                <a:latin typeface="+mj-lt"/>
              </a:rPr>
              <a:t>fibers </a:t>
            </a:r>
            <a:r>
              <a:rPr lang="en-US" sz="1200" b="1" dirty="0">
                <a:latin typeface="+mj-lt"/>
              </a:rPr>
              <a:t>into the optical cone, </a:t>
            </a:r>
            <a:r>
              <a:rPr lang="en-US" sz="1200" b="1" dirty="0" smtClean="0">
                <a:latin typeface="+mj-lt"/>
              </a:rPr>
              <a:t>the light </a:t>
            </a:r>
            <a:r>
              <a:rPr lang="en-US" sz="1200" b="1" dirty="0">
                <a:latin typeface="+mj-lt"/>
              </a:rPr>
              <a:t>is totally </a:t>
            </a:r>
            <a:r>
              <a:rPr lang="en-US" sz="1200" b="1" dirty="0" smtClean="0">
                <a:latin typeface="+mj-lt"/>
              </a:rPr>
              <a:t>reflected </a:t>
            </a:r>
            <a:r>
              <a:rPr lang="en-US" sz="1200" b="1" dirty="0">
                <a:latin typeface="+mj-lt"/>
              </a:rPr>
              <a:t>and sent back via </a:t>
            </a:r>
            <a:r>
              <a:rPr lang="en-US" sz="1200" b="1" dirty="0" smtClean="0">
                <a:latin typeface="+mj-lt"/>
              </a:rPr>
              <a:t>the second fiber </a:t>
            </a:r>
            <a:r>
              <a:rPr lang="en-US" sz="1200" b="1" dirty="0">
                <a:latin typeface="+mj-lt"/>
              </a:rPr>
              <a:t>to the </a:t>
            </a:r>
            <a:r>
              <a:rPr lang="en-US" sz="1200" b="1" dirty="0" smtClean="0">
                <a:latin typeface="+mj-lt"/>
              </a:rPr>
              <a:t>amplifier</a:t>
            </a:r>
            <a:r>
              <a:rPr lang="en-US" sz="1200" b="1" dirty="0">
                <a:latin typeface="+mj-lt"/>
              </a:rPr>
              <a:t>. </a:t>
            </a:r>
            <a:endParaRPr lang="en-US" sz="1200" b="1" dirty="0" smtClean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b="1" dirty="0" smtClean="0"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+mj-lt"/>
              </a:rPr>
              <a:t>When </a:t>
            </a:r>
            <a:r>
              <a:rPr lang="en-US" sz="1200" b="1" dirty="0">
                <a:latin typeface="+mj-lt"/>
              </a:rPr>
              <a:t>the cone </a:t>
            </a:r>
            <a:r>
              <a:rPr lang="en-US" sz="1200" b="1" dirty="0" smtClean="0">
                <a:latin typeface="+mj-lt"/>
              </a:rPr>
              <a:t>is submerged</a:t>
            </a:r>
            <a:r>
              <a:rPr lang="en-US" sz="1200" b="1" dirty="0">
                <a:latin typeface="+mj-lt"/>
              </a:rPr>
              <a:t>, the refractive index around the cone changes (from air to liquid) and the light </a:t>
            </a:r>
            <a:r>
              <a:rPr lang="en-US" sz="1200" b="1" dirty="0" smtClean="0">
                <a:latin typeface="+mj-lt"/>
              </a:rPr>
              <a:t>is not </a:t>
            </a:r>
            <a:r>
              <a:rPr lang="en-US" sz="1200" b="1" dirty="0">
                <a:latin typeface="+mj-lt"/>
              </a:rPr>
              <a:t>totally </a:t>
            </a:r>
            <a:r>
              <a:rPr lang="en-US" sz="1200" b="1" dirty="0" smtClean="0">
                <a:latin typeface="+mj-lt"/>
              </a:rPr>
              <a:t>reflected </a:t>
            </a:r>
            <a:r>
              <a:rPr lang="en-US" sz="1200" b="1" dirty="0">
                <a:latin typeface="+mj-lt"/>
              </a:rPr>
              <a:t>anymore.</a:t>
            </a:r>
            <a:r>
              <a:rPr lang="en-US" sz="1400" b="1" dirty="0">
                <a:latin typeface="CMR10"/>
              </a:rPr>
              <a:t> </a:t>
            </a:r>
            <a:endParaRPr lang="de-DE" sz="1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4687010"/>
            <a:ext cx="232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/>
              <a:t>CPS </a:t>
            </a:r>
            <a:r>
              <a:rPr lang="de-DE" sz="1200" b="1" dirty="0" err="1" smtClean="0"/>
              <a:t>positioned</a:t>
            </a:r>
            <a:r>
              <a:rPr lang="de-DE" sz="1200" b="1" dirty="0" smtClean="0"/>
              <a:t> </a:t>
            </a:r>
            <a:r>
              <a:rPr lang="en-US" sz="1200" b="1" dirty="0" smtClean="0"/>
              <a:t>between </a:t>
            </a:r>
            <a:r>
              <a:rPr lang="en-US" sz="1200" b="1" dirty="0"/>
              <a:t>the main body and the </a:t>
            </a:r>
            <a:r>
              <a:rPr lang="en-US" sz="1200" b="1" dirty="0" smtClean="0"/>
              <a:t>chimney </a:t>
            </a:r>
            <a:r>
              <a:rPr lang="en-US" sz="1200" b="1" dirty="0"/>
              <a:t>of the acrylic vessels. </a:t>
            </a:r>
          </a:p>
          <a:p>
            <a:endParaRPr lang="de-DE" sz="1200" b="1" dirty="0" err="1" smtClean="0"/>
          </a:p>
        </p:txBody>
      </p:sp>
      <p:sp>
        <p:nvSpPr>
          <p:cNvPr id="4" name="Textfeld 3"/>
          <p:cNvSpPr txBox="1"/>
          <p:nvPr/>
        </p:nvSpPr>
        <p:spPr>
          <a:xfrm>
            <a:off x="2643672" y="4687010"/>
            <a:ext cx="269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</a:t>
            </a:r>
            <a:r>
              <a:rPr lang="en-US" sz="1200" b="1" dirty="0" smtClean="0"/>
              <a:t>nstallation </a:t>
            </a:r>
            <a:r>
              <a:rPr lang="en-US" sz="1200" b="1" dirty="0"/>
              <a:t>details and dimensions of the sensor-tip</a:t>
            </a:r>
            <a:endParaRPr lang="de-DE" sz="1200" b="1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5693664" y="4687010"/>
            <a:ext cx="345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Overview </a:t>
            </a:r>
            <a:r>
              <a:rPr lang="en-US" sz="1200" b="1" dirty="0">
                <a:latin typeface="+mj-lt"/>
              </a:rPr>
              <a:t>of the CPS-installation in gamma catcher and target and its </a:t>
            </a:r>
            <a:r>
              <a:rPr lang="en-US" sz="1200" b="1" dirty="0" smtClean="0">
                <a:latin typeface="+mj-lt"/>
              </a:rPr>
              <a:t>connection</a:t>
            </a:r>
            <a:endParaRPr lang="de-DE" sz="1200" b="1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7905" y="228962"/>
            <a:ext cx="7427913" cy="360000"/>
          </a:xfrm>
        </p:spPr>
        <p:txBody>
          <a:bodyPr/>
          <a:lstStyle/>
          <a:p>
            <a:r>
              <a:rPr lang="de-DE" dirty="0" smtClean="0"/>
              <a:t>Critical Point Sensors (CPS)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940327"/>
            <a:ext cx="8421688" cy="915790"/>
          </a:xfrm>
        </p:spPr>
        <p:txBody>
          <a:bodyPr>
            <a:noAutofit/>
          </a:bodyPr>
          <a:lstStyle/>
          <a:p>
            <a:endParaRPr lang="de-DE" b="1" dirty="0" smtClean="0">
              <a:sym typeface="Wingdings" panose="05000000000000000000" pitchFamily="2" charset="2"/>
            </a:endParaRPr>
          </a:p>
          <a:p>
            <a:r>
              <a:rPr lang="de-DE" b="1" dirty="0" smtClean="0">
                <a:sym typeface="Wingdings" panose="05000000000000000000" pitchFamily="2" charset="2"/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1600" b="1" dirty="0" smtClean="0">
              <a:sym typeface="Wingdings" panose="05000000000000000000" pitchFamily="2" charset="2"/>
            </a:endParaRPr>
          </a:p>
          <a:p>
            <a:pPr marL="823913" lvl="3" indent="-285750">
              <a:buFont typeface="Wingdings" panose="05000000000000000000" pitchFamily="2" charset="2"/>
              <a:buChar char="à"/>
            </a:pPr>
            <a:endParaRPr lang="de-DE" sz="1600" b="1" dirty="0" smtClean="0">
              <a:sym typeface="Wingdings" panose="05000000000000000000" pitchFamily="2" charset="2"/>
            </a:endParaRPr>
          </a:p>
          <a:p>
            <a:pPr marL="823913" lvl="3" indent="-285750">
              <a:buFont typeface="Wingdings" panose="05000000000000000000" pitchFamily="2" charset="2"/>
              <a:buChar char="à"/>
            </a:pPr>
            <a:endParaRPr lang="de-DE" sz="1600" b="1" dirty="0" smtClean="0">
              <a:sym typeface="Wingdings" panose="05000000000000000000" pitchFamily="2" charset="2"/>
            </a:endParaRPr>
          </a:p>
          <a:p>
            <a:pPr lvl="3" indent="0">
              <a:buNone/>
            </a:pPr>
            <a:endParaRPr lang="de-DE" sz="1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58774" y="4638437"/>
            <a:ext cx="6888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à"/>
            </a:pPr>
            <a:endParaRPr lang="de-DE" sz="1400" dirty="0" smtClean="0"/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de-DE" sz="140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1230581" y="293224"/>
            <a:ext cx="6678074" cy="98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Development of a Monitoring System </a:t>
            </a:r>
            <a:r>
              <a:rPr lang="en-US" dirty="0"/>
              <a:t>for the </a:t>
            </a:r>
            <a:r>
              <a:rPr lang="en-US" dirty="0" smtClean="0"/>
              <a:t>Radon </a:t>
            </a:r>
            <a:r>
              <a:rPr lang="en-US" dirty="0"/>
              <a:t>C</a:t>
            </a:r>
            <a:r>
              <a:rPr lang="en-US" dirty="0" smtClean="0"/>
              <a:t>oncentration </a:t>
            </a:r>
            <a:r>
              <a:rPr lang="en-US" dirty="0"/>
              <a:t>in gaseous </a:t>
            </a:r>
            <a:r>
              <a:rPr lang="en-US" dirty="0" smtClean="0"/>
              <a:t>Nitrogen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90" y="1349755"/>
            <a:ext cx="5762657" cy="3583687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>
            <a:off x="7086297" y="2129613"/>
            <a:ext cx="582389" cy="15543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4514229" y="3762266"/>
            <a:ext cx="874644" cy="1399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1896332" y="3064839"/>
            <a:ext cx="24381" cy="20968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Pfeil nach links 15"/>
          <p:cNvSpPr/>
          <p:nvPr/>
        </p:nvSpPr>
        <p:spPr>
          <a:xfrm>
            <a:off x="1135623" y="2790749"/>
            <a:ext cx="552667" cy="3382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-39057" y="2730925"/>
            <a:ext cx="117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vakuum</a:t>
            </a:r>
            <a:r>
              <a:rPr lang="de-DE" sz="1400" b="1" dirty="0" smtClean="0"/>
              <a:t> pump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6138981" y="3762266"/>
            <a:ext cx="874644" cy="1399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2717881" y="3762266"/>
            <a:ext cx="874644" cy="1399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019657" y="5132053"/>
            <a:ext cx="175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/>
              <a:t>Vacuum</a:t>
            </a:r>
            <a:r>
              <a:rPr lang="de-DE" sz="1400" b="1" dirty="0"/>
              <a:t> </a:t>
            </a:r>
            <a:r>
              <a:rPr lang="de-DE" sz="1400" b="1" dirty="0" err="1" smtClean="0"/>
              <a:t>vessel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with</a:t>
            </a:r>
            <a:r>
              <a:rPr lang="de-DE" sz="1400" b="1" dirty="0" smtClean="0"/>
              <a:t> </a:t>
            </a:r>
            <a:r>
              <a:rPr lang="de-DE" sz="1400" b="1" baseline="30000" dirty="0" smtClean="0"/>
              <a:t>226</a:t>
            </a:r>
            <a:r>
              <a:rPr lang="de-DE" sz="1400" b="1" dirty="0" smtClean="0"/>
              <a:t>Ra </a:t>
            </a:r>
            <a:r>
              <a:rPr lang="de-DE" sz="1400" b="1" dirty="0" err="1" smtClean="0"/>
              <a:t>source</a:t>
            </a:r>
            <a:endParaRPr lang="de-DE" sz="1400" b="1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3005185" y="5161657"/>
            <a:ext cx="1174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Main </a:t>
            </a:r>
            <a:r>
              <a:rPr lang="de-DE" sz="1400" b="1" dirty="0" err="1" smtClean="0"/>
              <a:t>Valve</a:t>
            </a:r>
            <a:endParaRPr lang="de-DE" sz="1400" b="1" dirty="0" smtClean="0"/>
          </a:p>
        </p:txBody>
      </p:sp>
      <p:sp>
        <p:nvSpPr>
          <p:cNvPr id="25" name="Textfeld 24"/>
          <p:cNvSpPr txBox="1"/>
          <p:nvPr/>
        </p:nvSpPr>
        <p:spPr>
          <a:xfrm>
            <a:off x="4244427" y="5161657"/>
            <a:ext cx="1991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Counter </a:t>
            </a:r>
            <a:r>
              <a:rPr lang="de-DE" sz="1400" b="1" dirty="0" err="1" smtClean="0"/>
              <a:t>tube</a:t>
            </a:r>
            <a:endParaRPr lang="de-DE" sz="1400" b="1" dirty="0" smtClean="0"/>
          </a:p>
          <a:p>
            <a:pPr algn="ctr"/>
            <a:r>
              <a:rPr lang="de-DE" sz="1400" b="1" dirty="0" err="1" smtClean="0"/>
              <a:t>Length</a:t>
            </a:r>
            <a:r>
              <a:rPr lang="de-DE" sz="1400" b="1" dirty="0" smtClean="0"/>
              <a:t>: 25.4 cm Diameter: 15.24 cm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155093" y="5132053"/>
            <a:ext cx="143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Counting</a:t>
            </a:r>
            <a:r>
              <a:rPr lang="de-DE" sz="1400" b="1" dirty="0" smtClean="0"/>
              <a:t> gas </a:t>
            </a:r>
            <a:r>
              <a:rPr lang="de-DE" sz="1400" b="1" dirty="0" err="1" smtClean="0"/>
              <a:t>filling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valve</a:t>
            </a:r>
            <a:endParaRPr lang="de-DE" sz="1400" b="1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7399445" y="1768698"/>
            <a:ext cx="177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Inhouse</a:t>
            </a:r>
            <a:r>
              <a:rPr lang="de-DE" sz="1400" b="1" dirty="0" smtClean="0"/>
              <a:t> </a:t>
            </a:r>
            <a:r>
              <a:rPr lang="de-DE" sz="1400" b="1" dirty="0" err="1"/>
              <a:t>produced</a:t>
            </a:r>
            <a:r>
              <a:rPr lang="de-DE" sz="1400" b="1" dirty="0"/>
              <a:t> </a:t>
            </a:r>
            <a:r>
              <a:rPr lang="de-DE" sz="1400" b="1" dirty="0" err="1"/>
              <a:t>preamplifier</a:t>
            </a:r>
            <a:endParaRPr lang="de-DE" sz="1400" b="1" dirty="0" smtClean="0"/>
          </a:p>
        </p:txBody>
      </p:sp>
      <p:sp>
        <p:nvSpPr>
          <p:cNvPr id="28" name="Pfeil nach links 27"/>
          <p:cNvSpPr/>
          <p:nvPr/>
        </p:nvSpPr>
        <p:spPr>
          <a:xfrm rot="10800000">
            <a:off x="7454168" y="3514822"/>
            <a:ext cx="432822" cy="33820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7852695" y="3422314"/>
            <a:ext cx="1291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To</a:t>
            </a:r>
            <a:r>
              <a:rPr lang="de-DE" sz="1400" b="1" dirty="0" smtClean="0"/>
              <a:t> ADC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HV </a:t>
            </a:r>
            <a:r>
              <a:rPr lang="de-DE" sz="1400" b="1" dirty="0" err="1" smtClean="0"/>
              <a:t>source</a:t>
            </a:r>
            <a:endParaRPr lang="de-DE" sz="1400" b="1" dirty="0" smtClean="0"/>
          </a:p>
        </p:txBody>
      </p:sp>
      <p:sp>
        <p:nvSpPr>
          <p:cNvPr id="20" name="Rechteck 19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6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240" y="2771615"/>
            <a:ext cx="8016599" cy="572085"/>
          </a:xfrm>
        </p:spPr>
        <p:txBody>
          <a:bodyPr/>
          <a:lstStyle/>
          <a:p>
            <a:pPr algn="ctr"/>
            <a:r>
              <a:rPr lang="de-DE" sz="2400" dirty="0" err="1" smtClean="0"/>
              <a:t>Thank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attention</a:t>
            </a:r>
            <a:r>
              <a:rPr lang="de-DE" sz="2400" dirty="0" smtClean="0"/>
              <a:t>!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80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http://www.gls-berlin.de/uploads/tx_brgallery/01_Muenchen_Panorama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394" y="0"/>
            <a:ext cx="1029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3139" y="1066782"/>
            <a:ext cx="8421688" cy="1154193"/>
          </a:xfrm>
        </p:spPr>
        <p:txBody>
          <a:bodyPr/>
          <a:lstStyle/>
          <a:p>
            <a:pPr algn="ctr"/>
            <a:r>
              <a:rPr lang="de-DE" sz="3600" u="sng" dirty="0" err="1" smtClean="0">
                <a:solidFill>
                  <a:schemeClr val="bg1"/>
                </a:solidFill>
              </a:rPr>
              <a:t>Questions</a:t>
            </a:r>
            <a:r>
              <a:rPr lang="de-DE" sz="3600" u="sng" dirty="0" smtClean="0">
                <a:solidFill>
                  <a:schemeClr val="bg1"/>
                </a:solidFill>
              </a:rPr>
              <a:t>?</a:t>
            </a:r>
            <a:endParaRPr lang="de-DE" sz="3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62" y="462777"/>
            <a:ext cx="7427913" cy="360000"/>
          </a:xfrm>
        </p:spPr>
        <p:txBody>
          <a:bodyPr/>
          <a:lstStyle/>
          <a:p>
            <a:r>
              <a:rPr lang="de-DE" dirty="0" smtClean="0"/>
              <a:t>PALM – Precision </a:t>
            </a:r>
            <a:r>
              <a:rPr lang="de-DE" dirty="0" err="1" smtClean="0"/>
              <a:t>Attenuation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Measurement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23" y="1159820"/>
            <a:ext cx="6259577" cy="5698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84423" y="3034747"/>
            <a:ext cx="1378226" cy="70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4817"/>
            <a:ext cx="3171874" cy="32170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71874" y="6589207"/>
            <a:ext cx="2433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Sabrina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Prummer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Student at TUM</a:t>
            </a:r>
          </a:p>
        </p:txBody>
      </p:sp>
      <p:sp>
        <p:nvSpPr>
          <p:cNvPr id="9" name="Rechteck 8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10399"/>
            <a:ext cx="7427913" cy="360000"/>
          </a:xfrm>
        </p:spPr>
        <p:txBody>
          <a:bodyPr/>
          <a:lstStyle/>
          <a:p>
            <a:r>
              <a:rPr lang="de-DE" dirty="0" smtClean="0"/>
              <a:t>First Test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445936"/>
            <a:ext cx="8521567" cy="45838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71874" y="6589207"/>
            <a:ext cx="2433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Sabrina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Prummer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 Student at TUM</a:t>
            </a:r>
          </a:p>
        </p:txBody>
      </p:sp>
      <p:sp>
        <p:nvSpPr>
          <p:cNvPr id="7" name="Rechteck 6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8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62" y="393147"/>
            <a:ext cx="7427913" cy="360000"/>
          </a:xfrm>
        </p:spPr>
        <p:txBody>
          <a:bodyPr/>
          <a:lstStyle/>
          <a:p>
            <a:r>
              <a:rPr lang="de-DE" dirty="0" err="1" smtClean="0"/>
              <a:t>PoLiDe</a:t>
            </a:r>
            <a:r>
              <a:rPr lang="de-DE" dirty="0" smtClean="0"/>
              <a:t> – </a:t>
            </a:r>
            <a:r>
              <a:rPr lang="de-DE" dirty="0" err="1" smtClean="0"/>
              <a:t>Positronium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Determination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53" y="1167534"/>
            <a:ext cx="7529022" cy="287023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3" y="4155385"/>
            <a:ext cx="6634818" cy="232492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357662" y="393147"/>
            <a:ext cx="742791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dirty="0" err="1" smtClean="0"/>
              <a:t>PoLiDe</a:t>
            </a:r>
            <a:r>
              <a:rPr lang="de-DE" dirty="0" smtClean="0"/>
              <a:t> – </a:t>
            </a:r>
            <a:r>
              <a:rPr lang="de-DE" dirty="0" err="1" smtClean="0"/>
              <a:t>Positronium</a:t>
            </a:r>
            <a:r>
              <a:rPr lang="de-DE" dirty="0" smtClean="0"/>
              <a:t> </a:t>
            </a:r>
            <a:r>
              <a:rPr lang="de-DE" dirty="0" err="1" smtClean="0"/>
              <a:t>Lifetime</a:t>
            </a:r>
            <a:r>
              <a:rPr lang="de-DE" dirty="0" smtClean="0"/>
              <a:t> Determination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43" y="1442054"/>
            <a:ext cx="5180586" cy="23306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77528" y="6597925"/>
            <a:ext cx="3788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H. Steiger, S.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Prummer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, M. Schwarz, P. Landgraf, M.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Tippmann</a:t>
            </a:r>
            <a:endParaRPr lang="de-DE" sz="1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Grafik 8"/>
          <p:cNvPicPr/>
          <p:nvPr/>
        </p:nvPicPr>
        <p:blipFill>
          <a:blip r:embed="rId3"/>
          <a:stretch/>
        </p:blipFill>
        <p:spPr>
          <a:xfrm>
            <a:off x="4967124" y="3665360"/>
            <a:ext cx="4176876" cy="2386545"/>
          </a:xfrm>
          <a:prstGeom prst="rect">
            <a:avLst/>
          </a:prstGeom>
          <a:ln>
            <a:noFill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3" y="4300115"/>
            <a:ext cx="4921111" cy="121388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1645" y="1016568"/>
            <a:ext cx="2677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 smtClean="0"/>
              <a:t>Schematics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of</a:t>
            </a:r>
            <a:r>
              <a:rPr lang="de-DE" sz="1600" b="1" u="sng" dirty="0" smtClean="0"/>
              <a:t> </a:t>
            </a:r>
            <a:r>
              <a:rPr lang="de-DE" sz="1600" b="1" u="sng" dirty="0" err="1" smtClean="0"/>
              <a:t>the</a:t>
            </a:r>
            <a:r>
              <a:rPr lang="de-DE" sz="1600" b="1" u="sng" dirty="0" smtClean="0"/>
              <a:t> Setup: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1644" y="3768115"/>
            <a:ext cx="291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 err="1" smtClean="0"/>
              <a:t>Coincidence</a:t>
            </a:r>
            <a:r>
              <a:rPr lang="de-DE" sz="1600" b="1" u="sng" dirty="0"/>
              <a:t> </a:t>
            </a:r>
            <a:r>
              <a:rPr lang="de-DE" sz="1600" b="1" u="sng" dirty="0" smtClean="0"/>
              <a:t>Trigger / Tests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5776" y="5445833"/>
            <a:ext cx="4757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Coincidences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two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plastic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scintillator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detectors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are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used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trigger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signals</a:t>
            </a:r>
            <a:endParaRPr lang="de-DE" sz="1400" b="1" dirty="0" smtClean="0"/>
          </a:p>
        </p:txBody>
      </p:sp>
      <p:sp>
        <p:nvSpPr>
          <p:cNvPr id="11" name="Rechteck 10"/>
          <p:cNvSpPr/>
          <p:nvPr/>
        </p:nvSpPr>
        <p:spPr>
          <a:xfrm>
            <a:off x="7785575" y="5944183"/>
            <a:ext cx="10877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 difference [ns]</a:t>
            </a:r>
          </a:p>
        </p:txBody>
      </p:sp>
      <p:sp>
        <p:nvSpPr>
          <p:cNvPr id="12" name="Rechteck 11"/>
          <p:cNvSpPr/>
          <p:nvPr/>
        </p:nvSpPr>
        <p:spPr>
          <a:xfrm rot="16200000">
            <a:off x="4622326" y="4211038"/>
            <a:ext cx="945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Counts / (0.5 ns)</a:t>
            </a:r>
            <a:endParaRPr lang="en-US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09267" y="6077367"/>
            <a:ext cx="419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err="1" smtClean="0"/>
              <a:t>Backscattering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el-GR" sz="1400" b="1" dirty="0" smtClean="0"/>
              <a:t>γ</a:t>
            </a:r>
            <a:r>
              <a:rPr lang="de-DE" sz="1400" b="1" dirty="0" smtClean="0"/>
              <a:t>‘s on </a:t>
            </a:r>
            <a:r>
              <a:rPr lang="de-DE" sz="1400" b="1" dirty="0" err="1" smtClean="0"/>
              <a:t>one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detector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and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redetection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other</a:t>
            </a:r>
            <a:endParaRPr lang="de-DE" sz="1400" b="1" dirty="0" smtClean="0"/>
          </a:p>
        </p:txBody>
      </p:sp>
      <p:sp>
        <p:nvSpPr>
          <p:cNvPr id="14" name="Rechteck 13"/>
          <p:cNvSpPr/>
          <p:nvPr/>
        </p:nvSpPr>
        <p:spPr>
          <a:xfrm>
            <a:off x="5631249" y="4672003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baseline="30000" dirty="0"/>
              <a:t>137</a:t>
            </a:r>
            <a:r>
              <a:rPr lang="de-DE" b="1" dirty="0"/>
              <a:t>Cs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93147"/>
            <a:ext cx="7427913" cy="360000"/>
          </a:xfrm>
        </p:spPr>
        <p:txBody>
          <a:bodyPr/>
          <a:lstStyle/>
          <a:p>
            <a:r>
              <a:rPr lang="de-DE" dirty="0" smtClean="0"/>
              <a:t>Monte-Carlo Simulation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Setup</a:t>
            </a:r>
            <a:endParaRPr lang="de-DE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/>
        </p:blipFill>
        <p:spPr>
          <a:xfrm>
            <a:off x="358775" y="3338838"/>
            <a:ext cx="8321040" cy="2750040"/>
          </a:xfrm>
          <a:prstGeom prst="rect">
            <a:avLst/>
          </a:prstGeom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358775" y="1152677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 of the setup with Geant4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Investigation &amp; optimization of: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Geometry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Offline event discrimination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2218217" y="4990551"/>
            <a:ext cx="1417984" cy="1467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495643" y="5000738"/>
            <a:ext cx="1240113" cy="1467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588732" y="6313925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Saint </a:t>
            </a:r>
            <a:r>
              <a:rPr lang="de-DE" sz="1400" b="1" dirty="0" err="1" smtClean="0"/>
              <a:t>Gobain</a:t>
            </a:r>
            <a:r>
              <a:rPr lang="de-DE" sz="1400" b="1" dirty="0" smtClean="0"/>
              <a:t> BC-400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848139" y="4734327"/>
            <a:ext cx="223765" cy="17233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9" idx="0"/>
          </p:cNvCxnSpPr>
          <p:nvPr/>
        </p:nvCxnSpPr>
        <p:spPr>
          <a:xfrm flipH="1" flipV="1">
            <a:off x="8010454" y="4734327"/>
            <a:ext cx="245650" cy="17232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263152" y="6457625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3-inch PMT</a:t>
            </a:r>
          </a:p>
        </p:txBody>
      </p:sp>
      <p:sp>
        <p:nvSpPr>
          <p:cNvPr id="19" name="Rechteck 18"/>
          <p:cNvSpPr/>
          <p:nvPr/>
        </p:nvSpPr>
        <p:spPr>
          <a:xfrm>
            <a:off x="7686877" y="6457626"/>
            <a:ext cx="1138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/>
              <a:t>3-inch PMT</a:t>
            </a:r>
            <a:endParaRPr lang="de-DE" sz="1400" dirty="0"/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4859719" y="2930160"/>
            <a:ext cx="1071290" cy="1022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4565922" y="2892099"/>
            <a:ext cx="1" cy="9307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3127513" y="2935845"/>
            <a:ext cx="1438409" cy="18838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480153" y="2628068"/>
            <a:ext cx="1694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/>
              <a:t>Liquid </a:t>
            </a:r>
            <a:r>
              <a:rPr lang="de-DE" sz="1400" b="1" dirty="0" err="1" smtClean="0"/>
              <a:t>Scintillator</a:t>
            </a:r>
            <a:endParaRPr lang="de-DE" sz="1400" b="1" dirty="0"/>
          </a:p>
        </p:txBody>
      </p:sp>
      <p:sp>
        <p:nvSpPr>
          <p:cNvPr id="31" name="Rechteck 30"/>
          <p:cNvSpPr/>
          <p:nvPr/>
        </p:nvSpPr>
        <p:spPr>
          <a:xfrm>
            <a:off x="3956955" y="2633082"/>
            <a:ext cx="1205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baseline="30000" dirty="0" smtClean="0"/>
              <a:t>22</a:t>
            </a:r>
            <a:r>
              <a:rPr lang="de-DE" sz="1400" b="1" dirty="0" smtClean="0"/>
              <a:t>Na Source</a:t>
            </a:r>
            <a:endParaRPr lang="de-DE" sz="1400" dirty="0"/>
          </a:p>
        </p:txBody>
      </p:sp>
      <p:sp>
        <p:nvSpPr>
          <p:cNvPr id="32" name="Rechteck 31"/>
          <p:cNvSpPr/>
          <p:nvPr/>
        </p:nvSpPr>
        <p:spPr>
          <a:xfrm>
            <a:off x="5317034" y="2627733"/>
            <a:ext cx="14187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/>
              <a:t>Copper</a:t>
            </a:r>
            <a:r>
              <a:rPr lang="de-DE" sz="1400" b="1" dirty="0"/>
              <a:t> </a:t>
            </a:r>
            <a:r>
              <a:rPr lang="de-DE" sz="1400" b="1" dirty="0" err="1" smtClean="0"/>
              <a:t>Vessel</a:t>
            </a:r>
            <a:endParaRPr lang="de-DE" sz="1400" dirty="0"/>
          </a:p>
        </p:txBody>
      </p:sp>
      <p:cxnSp>
        <p:nvCxnSpPr>
          <p:cNvPr id="33" name="Gerade Verbindung mit Pfeil 32"/>
          <p:cNvCxnSpPr>
            <a:stCxn id="37" idx="1"/>
          </p:cNvCxnSpPr>
          <p:nvPr/>
        </p:nvCxnSpPr>
        <p:spPr>
          <a:xfrm flipH="1">
            <a:off x="4782514" y="2889343"/>
            <a:ext cx="2233997" cy="2171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hteck 36"/>
          <p:cNvSpPr/>
          <p:nvPr/>
        </p:nvSpPr>
        <p:spPr>
          <a:xfrm>
            <a:off x="7016511" y="2627733"/>
            <a:ext cx="1987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 err="1" smtClean="0"/>
              <a:t>Thin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layer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highly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reflecting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Aluminum</a:t>
            </a:r>
            <a:endParaRPr lang="de-DE" sz="1400" dirty="0"/>
          </a:p>
        </p:txBody>
      </p:sp>
      <p:sp>
        <p:nvSpPr>
          <p:cNvPr id="43" name="Rechteck 42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8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2"/>
          <a:stretch/>
        </p:blipFill>
        <p:spPr>
          <a:xfrm>
            <a:off x="4534861" y="3539224"/>
            <a:ext cx="4654440" cy="3173040"/>
          </a:xfrm>
          <a:prstGeom prst="rect">
            <a:avLst/>
          </a:prstGeom>
          <a:ln>
            <a:noFill/>
          </a:ln>
        </p:spPr>
      </p:pic>
      <p:pic>
        <p:nvPicPr>
          <p:cNvPr id="6" name="Grafik 5"/>
          <p:cNvPicPr/>
          <p:nvPr/>
        </p:nvPicPr>
        <p:blipFill>
          <a:blip r:embed="rId3"/>
          <a:stretch/>
        </p:blipFill>
        <p:spPr>
          <a:xfrm>
            <a:off x="0" y="3556125"/>
            <a:ext cx="4687709" cy="3158682"/>
          </a:xfrm>
          <a:prstGeom prst="rect">
            <a:avLst/>
          </a:prstGeom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662" y="353390"/>
            <a:ext cx="7427913" cy="360000"/>
          </a:xfrm>
        </p:spPr>
        <p:txBody>
          <a:bodyPr/>
          <a:lstStyle/>
          <a:p>
            <a:r>
              <a:rPr lang="de-DE" dirty="0"/>
              <a:t>Monte-Carlo Simulation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Setup</a:t>
            </a:r>
          </a:p>
        </p:txBody>
      </p:sp>
      <p:sp>
        <p:nvSpPr>
          <p:cNvPr id="5" name="Rechteck 4"/>
          <p:cNvSpPr/>
          <p:nvPr/>
        </p:nvSpPr>
        <p:spPr>
          <a:xfrm>
            <a:off x="327222" y="792650"/>
            <a:ext cx="84152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Identify “good” events with the following properties: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Positron hits LAB and annihilates there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Both plastic scintillators are hit by a 511 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keV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gamma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511 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keV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gamma hits both plastic scintillators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additionally 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produced 1275 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keV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gamma (from </a:t>
            </a:r>
            <a:r>
              <a:rPr lang="en-US" sz="16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 source) 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does not hit any 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scintillator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endParaRPr lang="en-US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Identify different 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“fake” 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triple events: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Positron scintillates in LAB but leaves it before annihilation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1275 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keV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gamma hits one or more scintillators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One 511 </a:t>
            </a:r>
            <a:r>
              <a:rPr lang="en-US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keV</a:t>
            </a:r>
            <a:r>
              <a:rPr lang="en-US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gamma hits both plastic </a:t>
            </a: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scintillators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fake events due to the three gammas</a:t>
            </a:r>
          </a:p>
          <a:p>
            <a:pPr marL="540000" lvl="1">
              <a:buClr>
                <a:srgbClr val="000000"/>
              </a:buClr>
              <a:buSzPct val="75000"/>
            </a:pPr>
            <a:r>
              <a:rPr lang="en-US" sz="16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7144247" y="2709841"/>
            <a:ext cx="274320" cy="274320"/>
          </a:xfrm>
          <a:prstGeom prst="rect">
            <a:avLst/>
          </a:prstGeom>
          <a:solidFill>
            <a:srgbClr val="FF00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8"/>
          <p:cNvSpPr/>
          <p:nvPr/>
        </p:nvSpPr>
        <p:spPr>
          <a:xfrm>
            <a:off x="7144247" y="2986676"/>
            <a:ext cx="274320" cy="274320"/>
          </a:xfrm>
          <a:prstGeom prst="rect">
            <a:avLst/>
          </a:pr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9"/>
          <p:cNvSpPr/>
          <p:nvPr/>
        </p:nvSpPr>
        <p:spPr>
          <a:xfrm>
            <a:off x="7144247" y="3257087"/>
            <a:ext cx="274320" cy="274320"/>
          </a:xfrm>
          <a:prstGeom prst="rect">
            <a:avLst/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0"/>
          <p:cNvSpPr/>
          <p:nvPr/>
        </p:nvSpPr>
        <p:spPr>
          <a:xfrm>
            <a:off x="7144247" y="3523589"/>
            <a:ext cx="274320" cy="274320"/>
          </a:xfrm>
          <a:prstGeom prst="rect">
            <a:avLst/>
          </a:prstGeom>
          <a:solidFill>
            <a:srgbClr val="0000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7144247" y="792649"/>
            <a:ext cx="274320" cy="274320"/>
          </a:xfrm>
          <a:prstGeom prst="rect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feld 12"/>
          <p:cNvSpPr txBox="1"/>
          <p:nvPr/>
        </p:nvSpPr>
        <p:spPr>
          <a:xfrm>
            <a:off x="3033113" y="3976259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3-inch PMT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552405" y="3931971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1-inch PMT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54872" y="6614870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Mario Schwarz, Master Student at TUM</a:t>
            </a:r>
          </a:p>
        </p:txBody>
      </p:sp>
      <p:sp>
        <p:nvSpPr>
          <p:cNvPr id="16" name="Rechteck 15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514966" y="6447513"/>
            <a:ext cx="8207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Integral [</a:t>
            </a:r>
            <a:r>
              <a:rPr lang="en-US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ns</a:t>
            </a:r>
            <a:r>
              <a:rPr 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</a:t>
            </a:r>
          </a:p>
        </p:txBody>
      </p:sp>
      <p:sp>
        <p:nvSpPr>
          <p:cNvPr id="18" name="Rechteck 17"/>
          <p:cNvSpPr/>
          <p:nvPr/>
        </p:nvSpPr>
        <p:spPr>
          <a:xfrm>
            <a:off x="7984089" y="6447513"/>
            <a:ext cx="8207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Integral [</a:t>
            </a:r>
            <a:r>
              <a:rPr lang="en-US" sz="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ns</a:t>
            </a:r>
            <a:r>
              <a:rPr lang="en-US" sz="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855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353390"/>
            <a:ext cx="7427913" cy="360000"/>
          </a:xfrm>
        </p:spPr>
        <p:txBody>
          <a:bodyPr/>
          <a:lstStyle/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Non-</a:t>
            </a:r>
            <a:r>
              <a:rPr lang="de-DE" dirty="0" err="1"/>
              <a:t>L</a:t>
            </a:r>
            <a:r>
              <a:rPr lang="de-DE" dirty="0" err="1" smtClean="0"/>
              <a:t>inearity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Liquid </a:t>
            </a:r>
            <a:r>
              <a:rPr lang="de-DE" dirty="0" err="1"/>
              <a:t>S</a:t>
            </a:r>
            <a:r>
              <a:rPr lang="de-DE" dirty="0" err="1" smtClean="0"/>
              <a:t>cintillator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2" y="1435791"/>
            <a:ext cx="8928110" cy="484574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301784" y="6611779"/>
            <a:ext cx="25442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Konstantin Schweizer, Tobias </a:t>
            </a:r>
            <a:r>
              <a:rPr lang="de-DE" sz="1000" dirty="0" err="1" smtClean="0">
                <a:solidFill>
                  <a:schemeClr val="bg1">
                    <a:lumMod val="50000"/>
                  </a:schemeClr>
                </a:solidFill>
              </a:rPr>
              <a:t>Drohmann</a:t>
            </a:r>
            <a:r>
              <a:rPr lang="de-DE" sz="1000" b="1" baseline="30000" dirty="0" smtClean="0">
                <a:solidFill>
                  <a:schemeClr val="bg1">
                    <a:lumMod val="50000"/>
                  </a:schemeClr>
                </a:solidFill>
              </a:rPr>
              <a:t>†</a:t>
            </a:r>
            <a:endParaRPr lang="de-DE" sz="1000" b="1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8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358775" y="353390"/>
            <a:ext cx="742791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smtClean="0"/>
              <a:t>Measuring the Non-Linearity of the Liquid Scintillator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4" y="4560530"/>
            <a:ext cx="3770658" cy="22974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15" y="866482"/>
            <a:ext cx="6370494" cy="389661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364973" y="2660903"/>
            <a:ext cx="141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PRELIMINARY</a:t>
            </a:r>
          </a:p>
        </p:txBody>
      </p:sp>
      <p:sp>
        <p:nvSpPr>
          <p:cNvPr id="9" name="Rechteck 8"/>
          <p:cNvSpPr/>
          <p:nvPr/>
        </p:nvSpPr>
        <p:spPr>
          <a:xfrm>
            <a:off x="8097078" y="353391"/>
            <a:ext cx="707749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2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TUM">
      <a:dk1>
        <a:srgbClr val="000000"/>
      </a:dk1>
      <a:lt1>
        <a:srgbClr val="FFFFFF"/>
      </a:lt1>
      <a:dk2>
        <a:srgbClr val="0065BD"/>
      </a:dk2>
      <a:lt2>
        <a:srgbClr val="DAD7CB"/>
      </a:lt2>
      <a:accent1>
        <a:srgbClr val="003359"/>
      </a:accent1>
      <a:accent2>
        <a:srgbClr val="005293"/>
      </a:accent2>
      <a:accent3>
        <a:srgbClr val="0073CF"/>
      </a:accent3>
      <a:accent4>
        <a:srgbClr val="64A0C8"/>
      </a:accent4>
      <a:accent5>
        <a:srgbClr val="A2AD00"/>
      </a:accent5>
      <a:accent6>
        <a:srgbClr val="E37222"/>
      </a:accent6>
      <a:hlink>
        <a:srgbClr val="98C6EA"/>
      </a:hlink>
      <a:folHlink>
        <a:srgbClr val="A2AD00"/>
      </a:folHlink>
    </a:clrScheme>
    <a:fontScheme name="TU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PresentationFormat>Bildschirmpräsentation (4:3)</PresentationFormat>
  <Paragraphs>108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CMR10</vt:lpstr>
      <vt:lpstr>Courier New</vt:lpstr>
      <vt:lpstr>Symbol</vt:lpstr>
      <vt:lpstr>Wingdings</vt:lpstr>
      <vt:lpstr>Standarddesign</vt:lpstr>
      <vt:lpstr>   Liquid Scintillator Characterization and Development of Detector Monitoring Systems at TUM</vt:lpstr>
      <vt:lpstr>PALM – Precision Attenuation Length Measurement</vt:lpstr>
      <vt:lpstr>First Test Measurements</vt:lpstr>
      <vt:lpstr>PoLiDe – Positronium Lifetime Determination</vt:lpstr>
      <vt:lpstr>PowerPoint-Präsentation</vt:lpstr>
      <vt:lpstr>Monte-Carlo Simulation of the Setup</vt:lpstr>
      <vt:lpstr>Monte-Carlo Simulation of the Setup</vt:lpstr>
      <vt:lpstr>Measuring the Non-Linearity of the Liquid Scintillator</vt:lpstr>
      <vt:lpstr>PowerPoint-Präsentation</vt:lpstr>
      <vt:lpstr>Quenching Factor Measurements for PSD in Liquid Scintillators </vt:lpstr>
      <vt:lpstr>Quenching Factor Measurements for PSD in Liquid Scintillators </vt:lpstr>
      <vt:lpstr>PSD Results from the Setup</vt:lpstr>
      <vt:lpstr>Detector Monitoring Systems – Filling Level Measurement System and Slow Control</vt:lpstr>
      <vt:lpstr>Level Measurement (Experiences from Double Chooz)</vt:lpstr>
      <vt:lpstr>Hydrostatic Pressure Sensors (HPSs)</vt:lpstr>
      <vt:lpstr>Critical Point Sensors (CPS)</vt:lpstr>
      <vt:lpstr>PowerPoint-Präsentation</vt:lpstr>
      <vt:lpstr>Thank you for your attention!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Steiger2017</dc:creator>
  <cp:lastModifiedBy>Hans Steiger</cp:lastModifiedBy>
  <cp:revision>521</cp:revision>
  <cp:lastPrinted>2015-02-20T14:32:24Z</cp:lastPrinted>
  <dcterms:created xsi:type="dcterms:W3CDTF">2012-11-07T09:20:46Z</dcterms:created>
  <dcterms:modified xsi:type="dcterms:W3CDTF">2017-03-23T14:01:57Z</dcterms:modified>
</cp:coreProperties>
</file>