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8" r:id="rId2"/>
    <p:sldId id="320" r:id="rId3"/>
    <p:sldId id="705" r:id="rId4"/>
    <p:sldId id="592" r:id="rId5"/>
    <p:sldId id="718" r:id="rId6"/>
    <p:sldId id="732" r:id="rId7"/>
    <p:sldId id="593" r:id="rId8"/>
    <p:sldId id="594" r:id="rId9"/>
    <p:sldId id="716" r:id="rId10"/>
    <p:sldId id="733" r:id="rId11"/>
    <p:sldId id="734" r:id="rId12"/>
    <p:sldId id="735" r:id="rId13"/>
    <p:sldId id="736" r:id="rId14"/>
    <p:sldId id="709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9" autoAdjust="0"/>
    <p:restoredTop sz="83939" autoAdjust="0"/>
  </p:normalViewPr>
  <p:slideViewPr>
    <p:cSldViewPr snapToGrid="0" showGuides="1">
      <p:cViewPr>
        <p:scale>
          <a:sx n="65" d="100"/>
          <a:sy n="65" d="100"/>
        </p:scale>
        <p:origin x="-1834" y="-878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noProof="0" dirty="0" smtClean="0">
                <a:solidFill>
                  <a:schemeClr val="bg1"/>
                </a:solidFill>
              </a:rPr>
              <a:t>Experimental Hall XHEXP1</a:t>
            </a:r>
            <a:r>
              <a:rPr lang="en-US" sz="10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000" noProof="0" dirty="0" smtClean="0">
                <a:solidFill>
                  <a:schemeClr val="bg1"/>
                </a:solidFill>
              </a:rPr>
              <a:t>Coordination Meeting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 format – don’t edit!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xfel.eu/share/proxy/alfresco/api/node/content/workspace/SpacesStore/6a71452a-882f-43b3-b9d5-df8760677313/PLN_XHEXP1_Status%20SASE1.docx?a=tru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xfel.eu/share/proxy/alfresco/api/node/content/workspace/SpacesStore/632acc9e-6149-4f0e-9985-c00946a23314/PLN_XHEXP1_Status%20SASE3.docx?a=true" TargetMode="External"/><Relationship Id="rId4" Type="http://schemas.openxmlformats.org/officeDocument/2006/relationships/hyperlink" Target="https://docs.xfel.eu/share/proxy/alfresco/api/node/content/workspace/SpacesStore/08af8dc9-eede-4cbf-b472-134f9cec90f6/PLN_XHEXP1_Status%20SASE2.docx?a=tru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42875" y="1083309"/>
            <a:ext cx="8743948" cy="4963331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de-DE" dirty="0" smtClean="0"/>
              <a:t>71th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Coordination</a:t>
            </a:r>
            <a:r>
              <a:rPr lang="de-DE" dirty="0" smtClean="0"/>
              <a:t> Meeting XHEXP1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395082" y="5092700"/>
            <a:ext cx="8325262" cy="660400"/>
          </a:xfrm>
        </p:spPr>
        <p:txBody>
          <a:bodyPr/>
          <a:lstStyle/>
          <a:p>
            <a:r>
              <a:rPr lang="de-DE" dirty="0" smtClean="0"/>
              <a:t>27.1.2017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0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26.1.: AC in HED-Control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	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8" y="1289539"/>
            <a:ext cx="8753232" cy="492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6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26.1.: Cut-outs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cabling</a:t>
            </a:r>
            <a:r>
              <a:rPr lang="de-DE" dirty="0" smtClean="0"/>
              <a:t> in A.23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7" y="1277815"/>
            <a:ext cx="8794911" cy="494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6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26.1.: Gas </a:t>
            </a:r>
            <a:r>
              <a:rPr lang="de-DE" dirty="0" err="1" smtClean="0"/>
              <a:t>installations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Dräger </a:t>
            </a:r>
            <a:r>
              <a:rPr lang="de-DE" dirty="0" err="1" smtClean="0"/>
              <a:t>started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93" y="1082705"/>
            <a:ext cx="3026516" cy="538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40" y="1083083"/>
            <a:ext cx="3026296" cy="538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3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TC/XHEXP1 + SASE1 </a:t>
            </a:r>
            <a:r>
              <a:rPr lang="de-DE" dirty="0" err="1" smtClean="0"/>
              <a:t>Readiness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SASE1 </a:t>
            </a:r>
            <a:r>
              <a:rPr lang="de-DE" dirty="0" err="1" smtClean="0"/>
              <a:t>Readiness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nominally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at 9:00, </a:t>
            </a:r>
            <a:r>
              <a:rPr lang="de-DE" dirty="0" err="1" smtClean="0"/>
              <a:t>thereby</a:t>
            </a:r>
            <a:r>
              <a:rPr lang="de-DE" dirty="0" smtClean="0"/>
              <a:t> </a:t>
            </a:r>
            <a:r>
              <a:rPr lang="de-DE" dirty="0" err="1" smtClean="0"/>
              <a:t>removing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artificial</a:t>
            </a:r>
            <a:r>
              <a:rPr lang="de-DE" dirty="0" smtClean="0"/>
              <a:t> break </a:t>
            </a:r>
            <a:r>
              <a:rPr lang="de-DE" dirty="0" err="1" smtClean="0"/>
              <a:t>inbetween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TC / XHEXP1-meeting </a:t>
            </a:r>
            <a:r>
              <a:rPr lang="de-DE" dirty="0" err="1" smtClean="0"/>
              <a:t>takes</a:t>
            </a:r>
            <a:r>
              <a:rPr lang="de-DE" dirty="0" smtClean="0"/>
              <a:t> </a:t>
            </a:r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will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wait</a:t>
            </a:r>
            <a:r>
              <a:rPr lang="de-DE" dirty="0" smtClean="0"/>
              <a:t> a </a:t>
            </a:r>
            <a:r>
              <a:rPr lang="de-DE" dirty="0" err="1" smtClean="0"/>
              <a:t>little</a:t>
            </a:r>
            <a:r>
              <a:rPr lang="de-DE" dirty="0"/>
              <a:t> </a:t>
            </a:r>
            <a:r>
              <a:rPr lang="de-DE" dirty="0" smtClean="0"/>
              <a:t>(but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95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Upcoming</a:t>
            </a:r>
            <a:r>
              <a:rPr lang="de-DE" dirty="0" smtClean="0"/>
              <a:t> Dates &amp; Meetings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Today, 9:30</a:t>
            </a:r>
            <a:r>
              <a:rPr lang="de-DE" dirty="0"/>
              <a:t>: SASE1 </a:t>
            </a:r>
            <a:r>
              <a:rPr lang="de-DE" dirty="0" err="1"/>
              <a:t>Readiness</a:t>
            </a:r>
            <a:r>
              <a:rPr lang="de-DE" dirty="0"/>
              <a:t> (was „</a:t>
            </a:r>
            <a:r>
              <a:rPr lang="en-US" dirty="0"/>
              <a:t>Vacuum Controls Commissioning Task Force and Tunnel Coordination</a:t>
            </a:r>
            <a:r>
              <a:rPr lang="en-US" dirty="0" smtClean="0"/>
              <a:t>”)</a:t>
            </a:r>
          </a:p>
          <a:p>
            <a:r>
              <a:rPr lang="de-DE" dirty="0" smtClean="0"/>
              <a:t>Today 8-15:00: </a:t>
            </a:r>
            <a:r>
              <a:rPr lang="de-DE" dirty="0"/>
              <a:t>Test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smoke </a:t>
            </a:r>
            <a:r>
              <a:rPr lang="de-DE" dirty="0" err="1"/>
              <a:t>extraction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in XHEXP1 –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timeframe</a:t>
            </a:r>
            <a:r>
              <a:rPr lang="de-DE" dirty="0" smtClean="0"/>
              <a:t>.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afterwards</a:t>
            </a:r>
            <a:r>
              <a:rPr lang="de-DE" dirty="0" smtClean="0"/>
              <a:t>, </a:t>
            </a:r>
            <a:r>
              <a:rPr lang="de-DE" dirty="0" err="1" smtClean="0"/>
              <a:t>contact</a:t>
            </a:r>
            <a:r>
              <a:rPr lang="de-DE" dirty="0" smtClean="0"/>
              <a:t> M. </a:t>
            </a:r>
            <a:r>
              <a:rPr lang="de-DE" dirty="0" err="1" smtClean="0"/>
              <a:t>Prollius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C. Schulz</a:t>
            </a:r>
          </a:p>
          <a:p>
            <a:r>
              <a:rPr lang="de-DE" dirty="0" smtClean="0"/>
              <a:t>30.1.+31.1.: Last „</a:t>
            </a:r>
            <a:r>
              <a:rPr lang="de-DE" dirty="0" err="1" smtClean="0"/>
              <a:t>repairs</a:t>
            </a:r>
            <a:r>
              <a:rPr lang="de-DE" dirty="0" smtClean="0"/>
              <a:t>“ </a:t>
            </a:r>
            <a:r>
              <a:rPr lang="de-DE" dirty="0" err="1" smtClean="0"/>
              <a:t>by</a:t>
            </a:r>
            <a:r>
              <a:rPr lang="de-DE" dirty="0" smtClean="0"/>
              <a:t> Elektro Hartmann</a:t>
            </a:r>
          </a:p>
          <a:p>
            <a:r>
              <a:rPr lang="de-DE" dirty="0" smtClean="0"/>
              <a:t>3.2., 8:30: Regular TC-Meeting</a:t>
            </a:r>
          </a:p>
          <a:p>
            <a:r>
              <a:rPr lang="de-DE" dirty="0" smtClean="0"/>
              <a:t>3.2., </a:t>
            </a:r>
            <a:r>
              <a:rPr lang="de-DE" dirty="0"/>
              <a:t>9:30: SASE1 </a:t>
            </a:r>
            <a:r>
              <a:rPr lang="de-DE" dirty="0" err="1" smtClean="0"/>
              <a:t>Readiness</a:t>
            </a:r>
            <a:endParaRPr lang="de-DE" dirty="0" smtClean="0"/>
          </a:p>
          <a:p>
            <a:r>
              <a:rPr lang="de-DE" dirty="0" smtClean="0"/>
              <a:t>10.2., 8:30: XHEXP1 Meeting</a:t>
            </a:r>
          </a:p>
          <a:p>
            <a:r>
              <a:rPr lang="de-DE" dirty="0" smtClean="0"/>
              <a:t>10.2., </a:t>
            </a:r>
            <a:r>
              <a:rPr lang="de-DE" dirty="0"/>
              <a:t>9:30: SASE1 </a:t>
            </a:r>
            <a:r>
              <a:rPr lang="de-DE" dirty="0" err="1" smtClean="0"/>
              <a:t>Readiness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31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908" y="1164908"/>
            <a:ext cx="8480107" cy="4932362"/>
          </a:xfrm>
        </p:spPr>
        <p:txBody>
          <a:bodyPr/>
          <a:lstStyle/>
          <a:p>
            <a:pPr>
              <a:lnSpc>
                <a:spcPts val="5000"/>
              </a:lnSpc>
            </a:pPr>
            <a:endParaRPr lang="de-DE" dirty="0" smtClean="0"/>
          </a:p>
          <a:p>
            <a:pPr>
              <a:lnSpc>
                <a:spcPts val="5000"/>
              </a:lnSpc>
            </a:pPr>
            <a:r>
              <a:rPr lang="de-DE" dirty="0" smtClean="0"/>
              <a:t>SASE1-3 Status Updates (G. </a:t>
            </a:r>
            <a:r>
              <a:rPr lang="de-DE" dirty="0" err="1" smtClean="0"/>
              <a:t>Wellenreuther</a:t>
            </a:r>
            <a:r>
              <a:rPr lang="de-DE" dirty="0" smtClean="0"/>
              <a:t> &amp; A. Violante)</a:t>
            </a:r>
          </a:p>
        </p:txBody>
      </p:sp>
    </p:spTree>
    <p:extLst>
      <p:ext uri="{BB962C8B-B14F-4D97-AF65-F5344CB8AC3E}">
        <p14:creationId xmlns:p14="http://schemas.microsoft.com/office/powerpoint/2010/main" val="361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SASE1-3 </a:t>
            </a:r>
            <a:r>
              <a:rPr lang="de-DE" dirty="0" err="1"/>
              <a:t>status</a:t>
            </a:r>
            <a:r>
              <a:rPr lang="de-DE" dirty="0"/>
              <a:t> update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283609"/>
            <a:ext cx="4068445" cy="46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88620" y="1379220"/>
            <a:ext cx="40309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err="1" smtClean="0">
                <a:solidFill>
                  <a:schemeClr val="accent3"/>
                </a:solidFill>
              </a:rPr>
              <a:t>Summarize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b="1" dirty="0" err="1" smtClean="0">
                <a:solidFill>
                  <a:schemeClr val="accent3"/>
                </a:solidFill>
              </a:rPr>
              <a:t>most</a:t>
            </a:r>
            <a:r>
              <a:rPr lang="de-DE" sz="2000" b="1" dirty="0" smtClean="0">
                <a:solidFill>
                  <a:schemeClr val="accent3"/>
                </a:solidFill>
              </a:rPr>
              <a:t> </a:t>
            </a:r>
            <a:r>
              <a:rPr lang="de-DE" sz="2000" b="1" dirty="0" err="1" smtClean="0">
                <a:solidFill>
                  <a:schemeClr val="accent3"/>
                </a:solidFill>
              </a:rPr>
              <a:t>recent</a:t>
            </a:r>
            <a:r>
              <a:rPr lang="de-DE" sz="2000" b="1" dirty="0" smtClean="0">
                <a:solidFill>
                  <a:schemeClr val="accent3"/>
                </a:solidFill>
              </a:rPr>
              <a:t> </a:t>
            </a:r>
            <a:r>
              <a:rPr lang="de-DE" sz="2000" b="1" dirty="0" err="1" smtClean="0">
                <a:solidFill>
                  <a:schemeClr val="accent3"/>
                </a:solidFill>
              </a:rPr>
              <a:t>and</a:t>
            </a:r>
            <a:r>
              <a:rPr lang="de-DE" sz="2000" b="1" dirty="0" smtClean="0">
                <a:solidFill>
                  <a:schemeClr val="accent3"/>
                </a:solidFill>
              </a:rPr>
              <a:t> </a:t>
            </a:r>
            <a:r>
              <a:rPr lang="de-DE" sz="2000" b="1" dirty="0" err="1" smtClean="0">
                <a:solidFill>
                  <a:schemeClr val="accent3"/>
                </a:solidFill>
              </a:rPr>
              <a:t>current</a:t>
            </a:r>
            <a:r>
              <a:rPr lang="de-DE" sz="2000" b="1" dirty="0" smtClean="0">
                <a:solidFill>
                  <a:schemeClr val="accent3"/>
                </a:solidFill>
              </a:rPr>
              <a:t> time-</a:t>
            </a:r>
            <a:r>
              <a:rPr lang="de-DE" sz="2000" b="1" dirty="0" err="1" smtClean="0">
                <a:solidFill>
                  <a:schemeClr val="accent3"/>
                </a:solidFill>
              </a:rPr>
              <a:t>critical</a:t>
            </a:r>
            <a:r>
              <a:rPr lang="de-DE" sz="2000" b="1" dirty="0" smtClean="0">
                <a:solidFill>
                  <a:schemeClr val="accent3"/>
                </a:solidFill>
              </a:rPr>
              <a:t> </a:t>
            </a:r>
            <a:r>
              <a:rPr lang="de-DE" sz="2000" b="1" dirty="0" err="1" smtClean="0">
                <a:solidFill>
                  <a:schemeClr val="accent3"/>
                </a:solidFill>
              </a:rPr>
              <a:t>tasks</a:t>
            </a:r>
            <a:r>
              <a:rPr lang="de-DE" sz="2000" b="1" dirty="0" smtClean="0">
                <a:solidFill>
                  <a:schemeClr val="accent3"/>
                </a:solidFill>
              </a:rPr>
              <a:t> / </a:t>
            </a:r>
            <a:r>
              <a:rPr lang="de-DE" sz="2000" b="1" dirty="0" err="1" smtClean="0">
                <a:solidFill>
                  <a:schemeClr val="accent3"/>
                </a:solidFill>
              </a:rPr>
              <a:t>dates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for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each</a:t>
            </a:r>
            <a:r>
              <a:rPr lang="de-DE" sz="2000" dirty="0" smtClean="0">
                <a:solidFill>
                  <a:schemeClr val="accent3"/>
                </a:solidFill>
              </a:rPr>
              <a:t> SASE </a:t>
            </a:r>
            <a:r>
              <a:rPr lang="de-DE" sz="2000" dirty="0" err="1" smtClean="0">
                <a:solidFill>
                  <a:schemeClr val="accent3"/>
                </a:solidFill>
              </a:rPr>
              <a:t>individually</a:t>
            </a:r>
            <a:r>
              <a:rPr lang="de-DE" sz="2000" dirty="0" smtClean="0">
                <a:solidFill>
                  <a:schemeClr val="accent3"/>
                </a:solidFill>
              </a:rPr>
              <a:t>.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de-DE" sz="20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smtClean="0">
                <a:solidFill>
                  <a:schemeClr val="accent3"/>
                </a:solidFill>
              </a:rPr>
              <a:t>At least </a:t>
            </a:r>
            <a:r>
              <a:rPr lang="de-DE" sz="2000" dirty="0" err="1" smtClean="0">
                <a:solidFill>
                  <a:schemeClr val="accent3"/>
                </a:solidFill>
              </a:rPr>
              <a:t>weekly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updated</a:t>
            </a:r>
            <a:r>
              <a:rPr lang="de-DE" sz="2000" dirty="0" smtClean="0">
                <a:solidFill>
                  <a:schemeClr val="accent3"/>
                </a:solidFill>
              </a:rPr>
              <a:t>.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de-DE" sz="20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smtClean="0">
                <a:solidFill>
                  <a:schemeClr val="accent3"/>
                </a:solidFill>
              </a:rPr>
              <a:t>In </a:t>
            </a:r>
            <a:r>
              <a:rPr lang="de-DE" sz="2000" dirty="0" err="1" smtClean="0">
                <a:solidFill>
                  <a:schemeClr val="accent3"/>
                </a:solidFill>
              </a:rPr>
              <a:t>Alfresco</a:t>
            </a:r>
            <a:r>
              <a:rPr lang="de-DE" sz="2000" dirty="0" smtClean="0">
                <a:solidFill>
                  <a:schemeClr val="accent3"/>
                </a:solidFill>
              </a:rPr>
              <a:t>:</a:t>
            </a:r>
            <a:br>
              <a:rPr lang="de-DE" sz="2000" dirty="0" smtClean="0">
                <a:solidFill>
                  <a:schemeClr val="accent3"/>
                </a:solidFill>
              </a:rPr>
            </a:br>
            <a:r>
              <a:rPr lang="de-DE" sz="2000" dirty="0" err="1" smtClean="0">
                <a:solidFill>
                  <a:schemeClr val="accent3"/>
                </a:solidFill>
              </a:rPr>
              <a:t>Document</a:t>
            </a:r>
            <a:r>
              <a:rPr lang="de-DE" sz="2000" dirty="0" smtClean="0">
                <a:solidFill>
                  <a:schemeClr val="accent3"/>
                </a:solidFill>
              </a:rPr>
              <a:t> Library/</a:t>
            </a:r>
            <a:r>
              <a:rPr lang="de-DE" sz="2000" dirty="0" err="1" smtClean="0">
                <a:solidFill>
                  <a:schemeClr val="accent3"/>
                </a:solidFill>
              </a:rPr>
              <a:t>Planning</a:t>
            </a:r>
            <a:endParaRPr lang="de-DE" sz="20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de-DE" sz="2000" dirty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smtClean="0">
                <a:solidFill>
                  <a:schemeClr val="accent3"/>
                </a:solidFill>
                <a:hlinkClick r:id="rId3"/>
              </a:rPr>
              <a:t>SASE1 Status update</a:t>
            </a:r>
            <a:endParaRPr lang="de-DE" sz="20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smtClean="0">
                <a:solidFill>
                  <a:schemeClr val="accent3"/>
                </a:solidFill>
                <a:hlinkClick r:id="rId4"/>
              </a:rPr>
              <a:t>SASE2 Status update</a:t>
            </a:r>
            <a:endParaRPr lang="de-DE" sz="20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smtClean="0">
                <a:solidFill>
                  <a:schemeClr val="accent3"/>
                </a:solidFill>
                <a:hlinkClick r:id="rId5"/>
              </a:rPr>
              <a:t>SASE3 Status update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4663440" y="5242560"/>
            <a:ext cx="1226820" cy="4876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8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42875" y="1083309"/>
            <a:ext cx="8743948" cy="4963331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de-DE" dirty="0" smtClean="0"/>
              <a:t>SASE1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395082" y="5092700"/>
            <a:ext cx="8325262" cy="6604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33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25.1.: New </a:t>
            </a:r>
            <a:r>
              <a:rPr lang="de-DE" dirty="0" err="1" smtClean="0"/>
              <a:t>cables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arrived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SPB </a:t>
            </a:r>
            <a:r>
              <a:rPr lang="de-DE" dirty="0" err="1" smtClean="0"/>
              <a:t>optics</a:t>
            </a:r>
            <a:r>
              <a:rPr lang="de-DE" dirty="0" smtClean="0"/>
              <a:t>…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/>
              <a:t> </a:t>
            </a:r>
            <a:r>
              <a:rPr lang="de-DE" dirty="0" err="1" smtClean="0"/>
              <a:t>put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8" y="1265726"/>
            <a:ext cx="5161469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86554"/>
            <a:ext cx="3659066" cy="487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3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Final </a:t>
            </a:r>
            <a:r>
              <a:rPr lang="de-DE" dirty="0" err="1" smtClean="0"/>
              <a:t>acceptance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(VOB-Abnahmen)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5846" y="1149668"/>
            <a:ext cx="8862647" cy="5350192"/>
          </a:xfrm>
          <a:ln>
            <a:noFill/>
          </a:ln>
        </p:spPr>
        <p:txBody>
          <a:bodyPr/>
          <a:lstStyle/>
          <a:p>
            <a:r>
              <a:rPr lang="de-DE" sz="2000" b="1" dirty="0" smtClean="0">
                <a:sym typeface="Wingdings" panose="05000000000000000000" pitchFamily="2" charset="2"/>
              </a:rPr>
              <a:t>Elektro Hartmann: </a:t>
            </a:r>
            <a:r>
              <a:rPr lang="de-DE" sz="2000" dirty="0" smtClean="0">
                <a:sym typeface="Wingdings" panose="05000000000000000000" pitchFamily="2" charset="2"/>
              </a:rPr>
              <a:t>Final </a:t>
            </a:r>
            <a:r>
              <a:rPr lang="de-DE" sz="2000" dirty="0" err="1" smtClean="0">
                <a:sym typeface="Wingdings" panose="05000000000000000000" pitchFamily="2" charset="2"/>
              </a:rPr>
              <a:t>acceptance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test</a:t>
            </a:r>
            <a:r>
              <a:rPr lang="de-DE" sz="2000" dirty="0" smtClean="0">
                <a:sym typeface="Wingdings" panose="05000000000000000000" pitchFamily="2" charset="2"/>
              </a:rPr>
              <a:t> 15.12., </a:t>
            </a:r>
            <a:r>
              <a:rPr lang="de-DE" sz="2000" dirty="0" err="1" smtClean="0">
                <a:sym typeface="Wingdings" panose="05000000000000000000" pitchFamily="2" charset="2"/>
              </a:rPr>
              <a:t>removal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of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defects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extended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to</a:t>
            </a:r>
            <a:r>
              <a:rPr lang="de-DE" sz="2000" dirty="0" smtClean="0">
                <a:sym typeface="Wingdings" panose="05000000000000000000" pitchFamily="2" charset="2"/>
              </a:rPr>
              <a:t> 31.1. (</a:t>
            </a:r>
            <a:r>
              <a:rPr lang="de-DE" sz="2000" b="1" dirty="0" err="1" smtClean="0">
                <a:sym typeface="Wingdings" panose="05000000000000000000" pitchFamily="2" charset="2"/>
              </a:rPr>
              <a:t>be</a:t>
            </a:r>
            <a:r>
              <a:rPr lang="de-DE" sz="2000" b="1" dirty="0" smtClean="0">
                <a:sym typeface="Wingdings" panose="05000000000000000000" pitchFamily="2" charset="2"/>
              </a:rPr>
              <a:t> </a:t>
            </a:r>
            <a:r>
              <a:rPr lang="de-DE" sz="2000" b="1" dirty="0" err="1" smtClean="0">
                <a:sym typeface="Wingdings" panose="05000000000000000000" pitchFamily="2" charset="2"/>
              </a:rPr>
              <a:t>aware</a:t>
            </a:r>
            <a:r>
              <a:rPr lang="de-DE" sz="2000" b="1" dirty="0" smtClean="0">
                <a:sym typeface="Wingdings" panose="05000000000000000000" pitchFamily="2" charset="2"/>
              </a:rPr>
              <a:t> </a:t>
            </a:r>
            <a:r>
              <a:rPr lang="de-DE" sz="2000" b="1" dirty="0" err="1" smtClean="0">
                <a:sym typeface="Wingdings" panose="05000000000000000000" pitchFamily="2" charset="2"/>
              </a:rPr>
              <a:t>of</a:t>
            </a:r>
            <a:r>
              <a:rPr lang="de-DE" sz="2000" b="1" dirty="0" smtClean="0">
                <a:sym typeface="Wingdings" panose="05000000000000000000" pitchFamily="2" charset="2"/>
              </a:rPr>
              <a:t> potential power </a:t>
            </a:r>
            <a:r>
              <a:rPr lang="de-DE" sz="2000" b="1" dirty="0" err="1" smtClean="0">
                <a:sym typeface="Wingdings" panose="05000000000000000000" pitchFamily="2" charset="2"/>
              </a:rPr>
              <a:t>cuts</a:t>
            </a:r>
            <a:r>
              <a:rPr lang="de-DE" sz="2000" b="1" dirty="0" smtClean="0">
                <a:sym typeface="Wingdings" panose="05000000000000000000" pitchFamily="2" charset="2"/>
              </a:rPr>
              <a:t> on 30</a:t>
            </a:r>
            <a:r>
              <a:rPr lang="de-DE" sz="2000" b="1" baseline="30000" dirty="0" smtClean="0">
                <a:sym typeface="Wingdings" panose="05000000000000000000" pitchFamily="2" charset="2"/>
              </a:rPr>
              <a:t>th</a:t>
            </a:r>
            <a:r>
              <a:rPr lang="de-DE" sz="2000" b="1" dirty="0" smtClean="0">
                <a:sym typeface="Wingdings" panose="05000000000000000000" pitchFamily="2" charset="2"/>
              </a:rPr>
              <a:t> </a:t>
            </a:r>
            <a:r>
              <a:rPr lang="de-DE" sz="2000" b="1" dirty="0" err="1" smtClean="0">
                <a:sym typeface="Wingdings" panose="05000000000000000000" pitchFamily="2" charset="2"/>
              </a:rPr>
              <a:t>and</a:t>
            </a:r>
            <a:r>
              <a:rPr lang="de-DE" sz="2000" b="1" dirty="0" smtClean="0">
                <a:sym typeface="Wingdings" panose="05000000000000000000" pitchFamily="2" charset="2"/>
              </a:rPr>
              <a:t> 31</a:t>
            </a:r>
            <a:r>
              <a:rPr lang="de-DE" sz="2000" b="1" baseline="30000" dirty="0" smtClean="0">
                <a:sym typeface="Wingdings" panose="05000000000000000000" pitchFamily="2" charset="2"/>
              </a:rPr>
              <a:t>st</a:t>
            </a:r>
            <a:r>
              <a:rPr lang="de-DE" sz="2000" dirty="0" smtClean="0">
                <a:sym typeface="Wingdings" panose="05000000000000000000" pitchFamily="2" charset="2"/>
              </a:rPr>
              <a:t>).</a:t>
            </a:r>
          </a:p>
          <a:p>
            <a:r>
              <a:rPr lang="de-DE" sz="2000" b="1" dirty="0" smtClean="0">
                <a:sym typeface="Wingdings" panose="05000000000000000000" pitchFamily="2" charset="2"/>
              </a:rPr>
              <a:t>Vater </a:t>
            </a:r>
            <a:r>
              <a:rPr lang="de-DE" sz="2000" b="1" dirty="0">
                <a:sym typeface="Wingdings" panose="05000000000000000000" pitchFamily="2" charset="2"/>
              </a:rPr>
              <a:t>(Phase I </a:t>
            </a:r>
            <a:r>
              <a:rPr lang="de-DE" sz="2000" b="1" dirty="0" err="1" smtClean="0">
                <a:sym typeface="Wingdings" panose="05000000000000000000" pitchFamily="2" charset="2"/>
              </a:rPr>
              <a:t>cabling</a:t>
            </a:r>
            <a:r>
              <a:rPr lang="de-DE" sz="2000" b="1" dirty="0" smtClean="0">
                <a:sym typeface="Wingdings" panose="05000000000000000000" pitchFamily="2" charset="2"/>
              </a:rPr>
              <a:t>): </a:t>
            </a:r>
            <a:r>
              <a:rPr lang="de-DE" sz="2000" dirty="0" smtClean="0">
                <a:sym typeface="Wingdings" panose="05000000000000000000" pitchFamily="2" charset="2"/>
              </a:rPr>
              <a:t>Final </a:t>
            </a:r>
            <a:r>
              <a:rPr lang="de-DE" sz="2000" dirty="0" err="1" smtClean="0">
                <a:sym typeface="Wingdings" panose="05000000000000000000" pitchFamily="2" charset="2"/>
              </a:rPr>
              <a:t>documentation</a:t>
            </a:r>
            <a:r>
              <a:rPr lang="de-DE" sz="2000" dirty="0" smtClean="0">
                <a:sym typeface="Wingdings" panose="05000000000000000000" pitchFamily="2" charset="2"/>
              </a:rPr>
              <a:t> 27.1. </a:t>
            </a:r>
            <a:br>
              <a:rPr lang="de-DE" sz="2000" dirty="0" smtClean="0">
                <a:sym typeface="Wingdings" panose="05000000000000000000" pitchFamily="2" charset="2"/>
              </a:rPr>
            </a:br>
            <a:r>
              <a:rPr lang="de-DE" sz="2000" dirty="0" smtClean="0">
                <a:sym typeface="Wingdings" panose="05000000000000000000" pitchFamily="2" charset="2"/>
              </a:rPr>
              <a:t> </a:t>
            </a:r>
            <a:r>
              <a:rPr lang="de-DE" sz="2000" dirty="0">
                <a:sym typeface="Wingdings" panose="05000000000000000000" pitchFamily="2" charset="2"/>
              </a:rPr>
              <a:t>VOB-Abnahme </a:t>
            </a:r>
            <a:r>
              <a:rPr lang="de-DE" sz="2000" dirty="0" err="1" smtClean="0">
                <a:sym typeface="Wingdings" panose="05000000000000000000" pitchFamily="2" charset="2"/>
              </a:rPr>
              <a:t>shifted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from</a:t>
            </a:r>
            <a:r>
              <a:rPr lang="de-DE" sz="2000" dirty="0" smtClean="0">
                <a:sym typeface="Wingdings" panose="05000000000000000000" pitchFamily="2" charset="2"/>
              </a:rPr>
              <a:t> 26.1.  7.2.</a:t>
            </a:r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b="1" dirty="0" smtClean="0"/>
              <a:t>Dräger (Gases): </a:t>
            </a:r>
            <a:r>
              <a:rPr lang="de-DE" sz="2000" dirty="0">
                <a:sym typeface="Wingdings" panose="05000000000000000000" pitchFamily="2" charset="2"/>
              </a:rPr>
              <a:t>Final </a:t>
            </a:r>
            <a:r>
              <a:rPr lang="de-DE" sz="2000" dirty="0" err="1">
                <a:sym typeface="Wingdings" panose="05000000000000000000" pitchFamily="2" charset="2"/>
              </a:rPr>
              <a:t>documentation</a:t>
            </a:r>
            <a:r>
              <a:rPr lang="de-DE" sz="2000" dirty="0">
                <a:sym typeface="Wingdings" panose="05000000000000000000" pitchFamily="2" charset="2"/>
              </a:rPr>
              <a:t> 27.1</a:t>
            </a:r>
            <a:r>
              <a:rPr lang="de-DE" sz="2000" dirty="0" smtClean="0">
                <a:sym typeface="Wingdings" panose="05000000000000000000" pitchFamily="2" charset="2"/>
              </a:rPr>
              <a:t>.  </a:t>
            </a:r>
            <a:r>
              <a:rPr lang="de-DE" sz="2000" dirty="0">
                <a:sym typeface="Wingdings" panose="05000000000000000000" pitchFamily="2" charset="2"/>
              </a:rPr>
              <a:t>VOB-Abnahme </a:t>
            </a:r>
            <a:r>
              <a:rPr lang="de-DE" sz="2000" dirty="0" err="1" smtClean="0">
                <a:sym typeface="Wingdings" panose="05000000000000000000" pitchFamily="2" charset="2"/>
              </a:rPr>
              <a:t>mid</a:t>
            </a:r>
            <a:r>
              <a:rPr lang="de-DE" sz="2000" dirty="0" smtClean="0">
                <a:sym typeface="Wingdings" panose="05000000000000000000" pitchFamily="2" charset="2"/>
              </a:rPr>
              <a:t>. </a:t>
            </a:r>
            <a:r>
              <a:rPr lang="de-DE" sz="2000" dirty="0" err="1" smtClean="0">
                <a:sym typeface="Wingdings" panose="05000000000000000000" pitchFamily="2" charset="2"/>
              </a:rPr>
              <a:t>of</a:t>
            </a:r>
            <a:r>
              <a:rPr lang="de-DE" sz="2000" dirty="0" smtClean="0">
                <a:sym typeface="Wingdings" panose="05000000000000000000" pitchFamily="2" charset="2"/>
              </a:rPr>
              <a:t> Feb.</a:t>
            </a:r>
          </a:p>
          <a:p>
            <a:r>
              <a:rPr lang="de-DE" sz="2000" b="1" dirty="0" smtClean="0">
                <a:sym typeface="Wingdings" panose="05000000000000000000" pitchFamily="2" charset="2"/>
              </a:rPr>
              <a:t>Jeske (</a:t>
            </a:r>
            <a:r>
              <a:rPr lang="de-DE" sz="2000" b="1" dirty="0" err="1" smtClean="0">
                <a:sym typeface="Wingdings" panose="05000000000000000000" pitchFamily="2" charset="2"/>
              </a:rPr>
              <a:t>Sanitary</a:t>
            </a:r>
            <a:r>
              <a:rPr lang="de-DE" sz="2000" b="1" dirty="0" smtClean="0">
                <a:sym typeface="Wingdings" panose="05000000000000000000" pitchFamily="2" charset="2"/>
              </a:rPr>
              <a:t>): </a:t>
            </a:r>
            <a:r>
              <a:rPr lang="de-DE" sz="2000" dirty="0" smtClean="0">
                <a:sym typeface="Wingdings" panose="05000000000000000000" pitchFamily="2" charset="2"/>
              </a:rPr>
              <a:t>Final </a:t>
            </a:r>
            <a:r>
              <a:rPr lang="de-DE" sz="2000" dirty="0" err="1" smtClean="0">
                <a:sym typeface="Wingdings" panose="05000000000000000000" pitchFamily="2" charset="2"/>
              </a:rPr>
              <a:t>documentation</a:t>
            </a:r>
            <a:r>
              <a:rPr lang="de-DE" sz="2000" dirty="0" smtClean="0">
                <a:sym typeface="Wingdings" panose="05000000000000000000" pitchFamily="2" charset="2"/>
              </a:rPr>
              <a:t> 24.1.  VOB-Abnahme </a:t>
            </a:r>
            <a:r>
              <a:rPr lang="de-DE" sz="2000" dirty="0" err="1" smtClean="0">
                <a:sym typeface="Wingdings" panose="05000000000000000000" pitchFamily="2" charset="2"/>
              </a:rPr>
              <a:t>mid</a:t>
            </a:r>
            <a:r>
              <a:rPr lang="de-DE" sz="2000" dirty="0" smtClean="0">
                <a:sym typeface="Wingdings" panose="05000000000000000000" pitchFamily="2" charset="2"/>
              </a:rPr>
              <a:t>. </a:t>
            </a:r>
            <a:r>
              <a:rPr lang="de-DE" sz="2000" dirty="0" err="1" smtClean="0">
                <a:sym typeface="Wingdings" panose="05000000000000000000" pitchFamily="2" charset="2"/>
              </a:rPr>
              <a:t>of</a:t>
            </a:r>
            <a:r>
              <a:rPr lang="de-DE" sz="2000" dirty="0" smtClean="0">
                <a:sym typeface="Wingdings" panose="05000000000000000000" pitchFamily="2" charset="2"/>
              </a:rPr>
              <a:t> Feb.</a:t>
            </a:r>
          </a:p>
          <a:p>
            <a:r>
              <a:rPr lang="de-DE" sz="2000" b="1" dirty="0" smtClean="0">
                <a:sym typeface="Wingdings" panose="05000000000000000000" pitchFamily="2" charset="2"/>
              </a:rPr>
              <a:t>A+S (</a:t>
            </a:r>
            <a:r>
              <a:rPr lang="de-DE" sz="2000" b="1" dirty="0" err="1" smtClean="0">
                <a:sym typeface="Wingdings" panose="05000000000000000000" pitchFamily="2" charset="2"/>
              </a:rPr>
              <a:t>Fire</a:t>
            </a:r>
            <a:r>
              <a:rPr lang="de-DE" sz="2000" b="1" dirty="0" smtClean="0">
                <a:sym typeface="Wingdings" panose="05000000000000000000" pitchFamily="2" charset="2"/>
              </a:rPr>
              <a:t> </a:t>
            </a:r>
            <a:r>
              <a:rPr lang="de-DE" sz="2000" b="1" dirty="0" err="1" smtClean="0">
                <a:sym typeface="Wingdings" panose="05000000000000000000" pitchFamily="2" charset="2"/>
              </a:rPr>
              <a:t>saf</a:t>
            </a:r>
            <a:r>
              <a:rPr lang="de-DE" sz="2000" b="1" dirty="0" smtClean="0">
                <a:sym typeface="Wingdings" panose="05000000000000000000" pitchFamily="2" charset="2"/>
              </a:rPr>
              <a:t>.): </a:t>
            </a:r>
            <a:r>
              <a:rPr lang="de-DE" sz="2000" dirty="0" smtClean="0">
                <a:sym typeface="Wingdings" panose="05000000000000000000" pitchFamily="2" charset="2"/>
              </a:rPr>
              <a:t>Final </a:t>
            </a:r>
            <a:r>
              <a:rPr lang="de-DE" sz="2000" dirty="0" err="1" smtClean="0">
                <a:sym typeface="Wingdings" panose="05000000000000000000" pitchFamily="2" charset="2"/>
              </a:rPr>
              <a:t>tests</a:t>
            </a:r>
            <a:r>
              <a:rPr lang="de-DE" sz="2000" dirty="0" smtClean="0">
                <a:sym typeface="Wingdings" panose="05000000000000000000" pitchFamily="2" charset="2"/>
              </a:rPr>
              <a:t>, </a:t>
            </a:r>
            <a:r>
              <a:rPr lang="de-DE" sz="2000" dirty="0" err="1" smtClean="0">
                <a:sym typeface="Wingdings" panose="05000000000000000000" pitchFamily="2" charset="2"/>
              </a:rPr>
              <a:t>have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to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hand</a:t>
            </a:r>
            <a:r>
              <a:rPr lang="de-DE" sz="2000" dirty="0" smtClean="0">
                <a:sym typeface="Wingdings" panose="05000000000000000000" pitchFamily="2" charset="2"/>
              </a:rPr>
              <a:t> in </a:t>
            </a:r>
            <a:r>
              <a:rPr lang="de-DE" sz="2000" dirty="0" err="1" smtClean="0">
                <a:sym typeface="Wingdings" panose="05000000000000000000" pitchFamily="2" charset="2"/>
              </a:rPr>
              <a:t>their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documentation</a:t>
            </a:r>
            <a:r>
              <a:rPr lang="de-DE" sz="2000" dirty="0" smtClean="0">
                <a:sym typeface="Wingdings" panose="05000000000000000000" pitchFamily="2" charset="2"/>
              </a:rPr>
              <a:t> ASAP </a:t>
            </a:r>
            <a:br>
              <a:rPr lang="de-DE" sz="2000" dirty="0" smtClean="0">
                <a:sym typeface="Wingdings" panose="05000000000000000000" pitchFamily="2" charset="2"/>
              </a:rPr>
            </a:br>
            <a:r>
              <a:rPr lang="de-DE" sz="2000" dirty="0" smtClean="0">
                <a:sym typeface="Wingdings" panose="05000000000000000000" pitchFamily="2" charset="2"/>
              </a:rPr>
              <a:t> VOB-Abnahme ca. end </a:t>
            </a:r>
            <a:r>
              <a:rPr lang="de-DE" sz="2000" dirty="0" err="1" smtClean="0">
                <a:sym typeface="Wingdings" panose="05000000000000000000" pitchFamily="2" charset="2"/>
              </a:rPr>
              <a:t>of</a:t>
            </a:r>
            <a:r>
              <a:rPr lang="de-DE" sz="2000" dirty="0" smtClean="0">
                <a:sym typeface="Wingdings" panose="05000000000000000000" pitchFamily="2" charset="2"/>
              </a:rPr>
              <a:t> Feb.</a:t>
            </a:r>
          </a:p>
          <a:p>
            <a:r>
              <a:rPr lang="de-DE" sz="2000" b="1" dirty="0" err="1" smtClean="0">
                <a:sym typeface="Wingdings" panose="05000000000000000000" pitchFamily="2" charset="2"/>
              </a:rPr>
              <a:t>Engie</a:t>
            </a:r>
            <a:r>
              <a:rPr lang="de-DE" sz="2000" b="1" dirty="0" smtClean="0">
                <a:sym typeface="Wingdings" panose="05000000000000000000" pitchFamily="2" charset="2"/>
              </a:rPr>
              <a:t> (AC): </a:t>
            </a:r>
          </a:p>
          <a:p>
            <a:pPr lvl="1">
              <a:spcBef>
                <a:spcPts val="0"/>
              </a:spcBef>
            </a:pPr>
            <a:r>
              <a:rPr lang="de-DE" sz="1600" dirty="0" smtClean="0">
                <a:sym typeface="Wingdings" panose="05000000000000000000" pitchFamily="2" charset="2"/>
              </a:rPr>
              <a:t>Central AC </a:t>
            </a:r>
            <a:r>
              <a:rPr lang="de-DE" sz="1600" dirty="0" err="1" smtClean="0">
                <a:sym typeface="Wingdings" panose="05000000000000000000" pitchFamily="2" charset="2"/>
              </a:rPr>
              <a:t>device</a:t>
            </a:r>
            <a:r>
              <a:rPr lang="de-DE" sz="1600" dirty="0" smtClean="0">
                <a:sym typeface="Wingdings" panose="05000000000000000000" pitchFamily="2" charset="2"/>
              </a:rPr>
              <a:t> + </a:t>
            </a:r>
            <a:r>
              <a:rPr lang="de-DE" sz="1600" dirty="0" err="1" smtClean="0">
                <a:sym typeface="Wingdings" panose="05000000000000000000" pitchFamily="2" charset="2"/>
              </a:rPr>
              <a:t>exhaust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air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system</a:t>
            </a:r>
            <a:r>
              <a:rPr lang="de-DE" sz="1600" dirty="0" smtClean="0">
                <a:sym typeface="Wingdings" panose="05000000000000000000" pitchFamily="2" charset="2"/>
              </a:rPr>
              <a:t>: 		1st </a:t>
            </a:r>
            <a:r>
              <a:rPr lang="de-DE" sz="1600" dirty="0" err="1" smtClean="0">
                <a:sym typeface="Wingdings" panose="05000000000000000000" pitchFamily="2" charset="2"/>
              </a:rPr>
              <a:t>week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of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February</a:t>
            </a:r>
            <a:endParaRPr lang="de-DE" sz="1600" dirty="0" smtClean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de-DE" sz="1600" dirty="0" err="1" smtClean="0">
                <a:sym typeface="Wingdings" panose="05000000000000000000" pitchFamily="2" charset="2"/>
              </a:rPr>
              <a:t>Walkthrough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control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rooms</a:t>
            </a:r>
            <a:r>
              <a:rPr lang="de-DE" sz="1600" dirty="0" smtClean="0">
                <a:sym typeface="Wingdings" panose="05000000000000000000" pitchFamily="2" charset="2"/>
              </a:rPr>
              <a:t>: 			2nd </a:t>
            </a:r>
            <a:r>
              <a:rPr lang="de-DE" sz="1600" dirty="0" err="1" smtClean="0">
                <a:sym typeface="Wingdings" panose="05000000000000000000" pitchFamily="2" charset="2"/>
              </a:rPr>
              <a:t>week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of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February</a:t>
            </a:r>
            <a:endParaRPr lang="de-DE" sz="1600" dirty="0" smtClean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de-DE" sz="1600" dirty="0" err="1" smtClean="0">
                <a:sym typeface="Wingdings" panose="05000000000000000000" pitchFamily="2" charset="2"/>
              </a:rPr>
              <a:t>Curtains</a:t>
            </a:r>
            <a:r>
              <a:rPr lang="de-DE" sz="1600" dirty="0" smtClean="0">
                <a:sym typeface="Wingdings" panose="05000000000000000000" pitchFamily="2" charset="2"/>
              </a:rPr>
              <a:t> C.01 + D.09 + </a:t>
            </a:r>
            <a:r>
              <a:rPr lang="de-DE" sz="1600" dirty="0" err="1" smtClean="0">
                <a:sym typeface="Wingdings" panose="05000000000000000000" pitchFamily="2" charset="2"/>
              </a:rPr>
              <a:t>Cooling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water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installations</a:t>
            </a:r>
            <a:r>
              <a:rPr lang="de-DE" sz="1600" dirty="0" smtClean="0">
                <a:sym typeface="Wingdings" panose="05000000000000000000" pitchFamily="2" charset="2"/>
              </a:rPr>
              <a:t>: 	3rd </a:t>
            </a:r>
            <a:r>
              <a:rPr lang="de-DE" sz="1600" dirty="0" err="1" smtClean="0">
                <a:sym typeface="Wingdings" panose="05000000000000000000" pitchFamily="2" charset="2"/>
              </a:rPr>
              <a:t>week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of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February</a:t>
            </a:r>
            <a:endParaRPr lang="de-DE" sz="1600" dirty="0" smtClean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de-DE" sz="1600" dirty="0" err="1" smtClean="0">
                <a:sym typeface="Wingdings" panose="05000000000000000000" pitchFamily="2" charset="2"/>
              </a:rPr>
              <a:t>Measurements</a:t>
            </a:r>
            <a:r>
              <a:rPr lang="de-DE" sz="1600" dirty="0" smtClean="0">
                <a:sym typeface="Wingdings" panose="05000000000000000000" pitchFamily="2" charset="2"/>
              </a:rPr>
              <a:t> C.01, D.02, D.05, D.09: 		</a:t>
            </a:r>
            <a:r>
              <a:rPr lang="de-DE" sz="1600" dirty="0" err="1" smtClean="0">
                <a:sym typeface="Wingdings" panose="05000000000000000000" pitchFamily="2" charset="2"/>
              </a:rPr>
              <a:t>Beg</a:t>
            </a:r>
            <a:r>
              <a:rPr lang="de-DE" sz="1600" dirty="0" smtClean="0">
                <a:sym typeface="Wingdings" panose="05000000000000000000" pitchFamily="2" charset="2"/>
              </a:rPr>
              <a:t>. </a:t>
            </a:r>
            <a:r>
              <a:rPr lang="de-DE" sz="1600" dirty="0" err="1" smtClean="0">
                <a:sym typeface="Wingdings" panose="05000000000000000000" pitchFamily="2" charset="2"/>
              </a:rPr>
              <a:t>of</a:t>
            </a:r>
            <a:r>
              <a:rPr lang="de-DE" sz="1600" dirty="0" smtClean="0">
                <a:sym typeface="Wingdings" panose="05000000000000000000" pitchFamily="2" charset="2"/>
              </a:rPr>
              <a:t> March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 smtClean="0">
                <a:sym typeface="Wingdings" panose="05000000000000000000" pitchFamily="2" charset="2"/>
              </a:rPr>
              <a:t> VOB-Abnahme ca. </a:t>
            </a:r>
            <a:r>
              <a:rPr lang="de-DE" sz="2000" dirty="0" err="1" smtClean="0">
                <a:sym typeface="Wingdings" panose="05000000000000000000" pitchFamily="2" charset="2"/>
              </a:rPr>
              <a:t>mid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of</a:t>
            </a:r>
            <a:r>
              <a:rPr lang="de-DE" sz="2000" dirty="0" smtClean="0">
                <a:sym typeface="Wingdings" panose="05000000000000000000" pitchFamily="2" charset="2"/>
              </a:rPr>
              <a:t> March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2000" dirty="0" smtClean="0">
                <a:sym typeface="Wingdings" panose="05000000000000000000" pitchFamily="2" charset="2"/>
              </a:rPr>
              <a:t>Instruments </a:t>
            </a:r>
            <a:r>
              <a:rPr lang="de-DE" sz="2000" dirty="0" err="1" smtClean="0">
                <a:sym typeface="Wingdings" panose="05000000000000000000" pitchFamily="2" charset="2"/>
              </a:rPr>
              <a:t>are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expected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to</a:t>
            </a:r>
            <a:r>
              <a:rPr lang="de-DE" sz="2000" dirty="0" smtClean="0">
                <a:sym typeface="Wingdings" panose="05000000000000000000" pitchFamily="2" charset="2"/>
              </a:rPr>
              <a:t> check </a:t>
            </a:r>
            <a:r>
              <a:rPr lang="de-DE" sz="2000" dirty="0" err="1" smtClean="0">
                <a:sym typeface="Wingdings" panose="05000000000000000000" pitchFamily="2" charset="2"/>
              </a:rPr>
              <a:t>their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installations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now</a:t>
            </a:r>
            <a:r>
              <a:rPr lang="de-DE" sz="2000" dirty="0" smtClean="0">
                <a:sym typeface="Wingdings" panose="05000000000000000000" pitchFamily="2" charset="2"/>
              </a:rPr>
              <a:t>, </a:t>
            </a:r>
            <a:r>
              <a:rPr lang="de-DE" sz="2000" dirty="0" err="1" smtClean="0">
                <a:sym typeface="Wingdings" panose="05000000000000000000" pitchFamily="2" charset="2"/>
              </a:rPr>
              <a:t>and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inform</a:t>
            </a:r>
            <a:r>
              <a:rPr lang="de-DE" sz="2000" dirty="0" smtClean="0">
                <a:sym typeface="Wingdings" panose="05000000000000000000" pitchFamily="2" charset="2"/>
              </a:rPr>
              <a:t> TS (Tobias Bartsch) </a:t>
            </a:r>
            <a:r>
              <a:rPr lang="de-DE" sz="2000" dirty="0" err="1" smtClean="0">
                <a:sym typeface="Wingdings" panose="05000000000000000000" pitchFamily="2" charset="2"/>
              </a:rPr>
              <a:t>and</a:t>
            </a:r>
            <a:r>
              <a:rPr lang="de-DE" sz="2000" dirty="0" smtClean="0">
                <a:sym typeface="Wingdings" panose="05000000000000000000" pitchFamily="2" charset="2"/>
              </a:rPr>
              <a:t> PSPO </a:t>
            </a:r>
            <a:r>
              <a:rPr lang="de-DE" sz="2000" dirty="0" err="1" smtClean="0">
                <a:sym typeface="Wingdings" panose="05000000000000000000" pitchFamily="2" charset="2"/>
              </a:rPr>
              <a:t>about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any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remaining</a:t>
            </a:r>
            <a:r>
              <a:rPr lang="de-DE" sz="2000" dirty="0" smtClean="0">
                <a:sym typeface="Wingdings" panose="05000000000000000000" pitchFamily="2" charset="2"/>
              </a:rPr>
              <a:t> open </a:t>
            </a:r>
            <a:r>
              <a:rPr lang="de-DE" sz="2000" dirty="0" err="1" smtClean="0">
                <a:sym typeface="Wingdings" panose="05000000000000000000" pitchFamily="2" charset="2"/>
              </a:rPr>
              <a:t>issues</a:t>
            </a:r>
            <a:r>
              <a:rPr lang="de-DE" sz="2000" dirty="0" smtClean="0">
                <a:sym typeface="Wingdings" panose="05000000000000000000" pitchFamily="2" charset="2"/>
              </a:rPr>
              <a:t>.</a:t>
            </a:r>
            <a:endParaRPr lang="de-DE" sz="2000" dirty="0"/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967806"/>
              </p:ext>
            </p:extLst>
          </p:nvPr>
        </p:nvGraphicFramePr>
        <p:xfrm>
          <a:off x="9727221" y="2453639"/>
          <a:ext cx="6271261" cy="3369717"/>
        </p:xfrm>
        <a:graphic>
          <a:graphicData uri="http://schemas.openxmlformats.org/drawingml/2006/table">
            <a:tbl>
              <a:tblPr/>
              <a:tblGrid>
                <a:gridCol w="1846028"/>
                <a:gridCol w="1950768"/>
                <a:gridCol w="1139040"/>
                <a:gridCol w="1335425"/>
              </a:tblGrid>
              <a:tr h="45574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Gewerk / Firma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Dokumentation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Abnahme/ Begehung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Mängelbehebung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Elekro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EL.Hartmann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08.12.2016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15.12.2016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25.01.2017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 / Vater KNS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 27.01.2017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07.02.2017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Gase / Dräger ANSY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 27.01.2017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Mitte Feb.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Sanitär / Jeske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24.01.2017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Mitte Feb.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BMA / A&amp;S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 Feb.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Zentralklimagerät / Engie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SASE-Abluft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2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Kontrollräume / Engie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Kälteanlage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9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D02; C01; D05; D09 Messung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Anf. März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9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Anschluss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Digestorium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Ende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März 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9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Liefertermin Vorhänge C01, D09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~KW7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60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42875" y="1083309"/>
            <a:ext cx="8743948" cy="4963331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de-DE" dirty="0" smtClean="0"/>
              <a:t>SASE3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5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42875" y="1083309"/>
            <a:ext cx="8743948" cy="4963331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de-DE" dirty="0" smtClean="0"/>
              <a:t>SASE2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395082" y="5092700"/>
            <a:ext cx="8325262" cy="6604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1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11.1.: </a:t>
            </a:r>
            <a:r>
              <a:rPr lang="de-DE" dirty="0" err="1" smtClean="0"/>
              <a:t>Engie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r>
              <a:rPr lang="de-DE" dirty="0" smtClean="0"/>
              <a:t> in SASE2…</a:t>
            </a:r>
            <a:endParaRPr lang="de-DE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75" y="1347788"/>
            <a:ext cx="62497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1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296</Words>
  <Application>Microsoft Office PowerPoint</Application>
  <PresentationFormat>Bildschirmpräsentation (4:3)</PresentationFormat>
  <Paragraphs>103</Paragraphs>
  <Slides>14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template-european-xfel-gmbh_presentation</vt:lpstr>
      <vt:lpstr>71th Section Coordination Meeting XHEXP1</vt:lpstr>
      <vt:lpstr>Agenda</vt:lpstr>
      <vt:lpstr>SASE1-3 status update</vt:lpstr>
      <vt:lpstr>SASE1</vt:lpstr>
      <vt:lpstr>25.1.: New cables have arrived for SPB optics… and been put into place.</vt:lpstr>
      <vt:lpstr>Final acceptance tests (VOB-Abnahmen)</vt:lpstr>
      <vt:lpstr>SASE3</vt:lpstr>
      <vt:lpstr>SASE2</vt:lpstr>
      <vt:lpstr>11.1.: Engie is active in SASE2…</vt:lpstr>
      <vt:lpstr>26.1.: AC in HED-Control has been installed </vt:lpstr>
      <vt:lpstr>26.1.: Cut-outs for cabling in A.23</vt:lpstr>
      <vt:lpstr>26.1.: Gas installations by Dräger started</vt:lpstr>
      <vt:lpstr>TC/XHEXP1 + SASE1 Readiness</vt:lpstr>
      <vt:lpstr>Upcoming Dates &amp; Meetings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Wellenreuther, Gerd</cp:lastModifiedBy>
  <cp:revision>534</cp:revision>
  <cp:lastPrinted>2008-09-01T15:04:16Z</cp:lastPrinted>
  <dcterms:created xsi:type="dcterms:W3CDTF">2012-08-22T09:26:39Z</dcterms:created>
  <dcterms:modified xsi:type="dcterms:W3CDTF">2017-01-26T15:28:56Z</dcterms:modified>
</cp:coreProperties>
</file>