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79" r:id="rId2"/>
    <p:sldId id="284" r:id="rId3"/>
    <p:sldId id="280" r:id="rId4"/>
    <p:sldId id="281" r:id="rId5"/>
    <p:sldId id="283" r:id="rId6"/>
    <p:sldId id="273" r:id="rId7"/>
    <p:sldId id="274" r:id="rId8"/>
    <p:sldId id="28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75" userDrawn="1">
          <p15:clr>
            <a:srgbClr val="A4A3A4"/>
          </p15:clr>
        </p15:guide>
        <p15:guide id="2" pos="2767" userDrawn="1">
          <p15:clr>
            <a:srgbClr val="A4A3A4"/>
          </p15:clr>
        </p15:guide>
        <p15:guide id="3" pos="2993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pos="385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 showGuides="1">
      <p:cViewPr varScale="1">
        <p:scale>
          <a:sx n="173" d="100"/>
          <a:sy n="173" d="100"/>
        </p:scale>
        <p:origin x="-1056" y="-96"/>
      </p:cViewPr>
      <p:guideLst>
        <p:guide orient="horz" pos="1275"/>
        <p:guide orient="horz" pos="3725"/>
        <p:guide pos="2767"/>
        <p:guide pos="2993"/>
        <p:guide pos="5375"/>
        <p:guide pos="3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25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AC80-9589-41A1-8ED2-EC2076B0E8E8}" type="datetimeFigureOut">
              <a:rPr lang="de-DE" smtClean="0"/>
              <a:t>02/02/17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2030-5346-4222-B1C0-77ABA51E04BA}" type="datetimeFigureOut">
              <a:rPr lang="de-DE" smtClean="0"/>
              <a:t>02/02/17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1120779"/>
            <a:ext cx="5877529" cy="1050925"/>
          </a:xfrm>
        </p:spPr>
        <p:txBody>
          <a:bodyPr anchor="b"/>
          <a:lstStyle>
            <a:lvl1pPr algn="l">
              <a:defRPr sz="22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2583180"/>
            <a:ext cx="5886446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pic>
        <p:nvPicPr>
          <p:cNvPr id="8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23" y="771527"/>
            <a:ext cx="1423988" cy="1422341"/>
          </a:xfrm>
          <a:prstGeom prst="rect">
            <a:avLst/>
          </a:prstGeom>
        </p:spPr>
      </p:pic>
      <p:pic>
        <p:nvPicPr>
          <p:cNvPr id="6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4" y="6413956"/>
            <a:ext cx="2275200" cy="12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8" y="2024067"/>
            <a:ext cx="5932487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5913441"/>
            <a:ext cx="593248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6753224" y="2033593"/>
            <a:ext cx="1779590" cy="3879847"/>
          </a:xfrm>
        </p:spPr>
        <p:txBody>
          <a:bodyPr/>
          <a:lstStyle>
            <a:lvl1pPr marL="200020" indent="-200020">
              <a:defRPr sz="1050"/>
            </a:lvl1pPr>
            <a:lvl2pPr marL="407184" indent="-207164">
              <a:defRPr sz="1050"/>
            </a:lvl2pPr>
            <a:lvl3pPr marL="607204" indent="-200020">
              <a:defRPr sz="1050"/>
            </a:lvl3pPr>
            <a:lvl4pPr marL="742931" indent="-135728">
              <a:defRPr sz="1050"/>
            </a:lvl4pPr>
            <a:lvl5pPr marL="871517" indent="-128585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02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552576"/>
            <a:ext cx="7921626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5448300"/>
            <a:ext cx="79216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22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116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61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8" y="2024066"/>
            <a:ext cx="7921625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5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8" y="828678"/>
            <a:ext cx="7921625" cy="50847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1190" y="5913441"/>
            <a:ext cx="79216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2403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7" y="1196979"/>
            <a:ext cx="3781425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51388" y="1196979"/>
            <a:ext cx="3781426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5913441"/>
            <a:ext cx="3781428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751387" y="5913441"/>
            <a:ext cx="37814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0003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8" y="2024063"/>
            <a:ext cx="37814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51388" y="2024063"/>
            <a:ext cx="37814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11190" y="5086354"/>
            <a:ext cx="37814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751385" y="5086354"/>
            <a:ext cx="37814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00823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2.emf"/><Relationship Id="rId13" Type="http://schemas.openxmlformats.org/officeDocument/2006/relationships/image" Target="../media/image1.emf"/><Relationship Id="rId1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8" y="712232"/>
            <a:ext cx="7921625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7" y="2024067"/>
            <a:ext cx="7921625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532814" y="293577"/>
            <a:ext cx="385763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600" noProof="0" smtClean="0"/>
              <a:pPr algn="r"/>
              <a:t>‹#›</a:t>
            </a:fld>
            <a:endParaRPr lang="en-US" sz="1600" noProof="0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611187" y="339297"/>
            <a:ext cx="37814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4751388" y="339297"/>
            <a:ext cx="37814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611188" y="381001"/>
            <a:ext cx="37814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 smtClean="0"/>
              <a:t>XGM</a:t>
            </a:r>
            <a:endParaRPr lang="en-US" sz="900" dirty="0"/>
          </a:p>
        </p:txBody>
      </p:sp>
      <p:sp>
        <p:nvSpPr>
          <p:cNvPr id="8" name="Rechteck 7"/>
          <p:cNvSpPr/>
          <p:nvPr/>
        </p:nvSpPr>
        <p:spPr>
          <a:xfrm>
            <a:off x="4751388" y="381001"/>
            <a:ext cx="37814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 smtClean="0"/>
              <a:t>Dr.</a:t>
            </a:r>
            <a:r>
              <a:rPr lang="en-US" sz="900" baseline="0" dirty="0" smtClean="0"/>
              <a:t> </a:t>
            </a:r>
            <a:r>
              <a:rPr lang="en-US" sz="900" dirty="0" smtClean="0"/>
              <a:t>Jan Grünert,  Group Leader X-ray Photon Diagnostics</a:t>
            </a:r>
            <a:endParaRPr lang="en-US" sz="9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4" y="6413956"/>
            <a:ext cx="2275200" cy="12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884" indent="-267884" algn="l" defTabSz="685783" rtl="0" eaLnBrk="1" latinLnBrk="0" hangingPunct="1">
        <a:lnSpc>
          <a:spcPct val="114000"/>
        </a:lnSpc>
        <a:spcBef>
          <a:spcPts val="1350"/>
        </a:spcBef>
        <a:buClr>
          <a:schemeClr val="bg2"/>
        </a:buClr>
        <a:buFontTx/>
        <a:buBlip>
          <a:blip r:embed="rId13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35768" indent="-267884" algn="l" defTabSz="685783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4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6979" indent="-201211" algn="l" defTabSz="685783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871517" indent="-129776" algn="l" defTabSz="685783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10816" indent="-135728" algn="l" defTabSz="685783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275" userDrawn="1">
          <p15:clr>
            <a:srgbClr val="F26B43"/>
          </p15:clr>
        </p15:guide>
        <p15:guide id="2" pos="2767" userDrawn="1">
          <p15:clr>
            <a:srgbClr val="F26B43"/>
          </p15:clr>
        </p15:guide>
        <p15:guide id="3" pos="2993" userDrawn="1">
          <p15:clr>
            <a:srgbClr val="F26B43"/>
          </p15:clr>
        </p15:guide>
        <p15:guide id="4" pos="385" userDrawn="1">
          <p15:clr>
            <a:srgbClr val="F26B43"/>
          </p15:clr>
        </p15:guide>
        <p15:guide id="5" pos="5375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XGM resistor issue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2583180"/>
            <a:ext cx="7982206" cy="3330258"/>
          </a:xfrm>
        </p:spPr>
        <p:txBody>
          <a:bodyPr/>
          <a:lstStyle/>
          <a:p>
            <a:r>
              <a:rPr lang="en-GB" dirty="0" err="1" smtClean="0"/>
              <a:t>Dr.</a:t>
            </a:r>
            <a:r>
              <a:rPr lang="en-GB" dirty="0" smtClean="0"/>
              <a:t> Jan Grünert</a:t>
            </a:r>
            <a:endParaRPr lang="en-GB" dirty="0"/>
          </a:p>
          <a:p>
            <a:r>
              <a:rPr lang="en-GB" dirty="0" smtClean="0"/>
              <a:t>X-ray Photon Diagnostics</a:t>
            </a:r>
            <a:endParaRPr lang="en-GB" dirty="0"/>
          </a:p>
          <a:p>
            <a:r>
              <a:rPr lang="en-GB" dirty="0" smtClean="0"/>
              <a:t>Group Leader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Hamburg, February 2</a:t>
            </a:r>
            <a:r>
              <a:rPr lang="en-GB" baseline="30000" dirty="0" smtClean="0"/>
              <a:t>nd</a:t>
            </a:r>
            <a:r>
              <a:rPr lang="en-GB" dirty="0" smtClean="0"/>
              <a:t>, 2017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b="1" dirty="0" smtClean="0"/>
              <a:t>This presentation is based on information and reports </a:t>
            </a:r>
            <a:br>
              <a:rPr lang="en-GB" b="1" dirty="0" smtClean="0"/>
            </a:br>
            <a:r>
              <a:rPr lang="en-GB" b="1" dirty="0" smtClean="0"/>
              <a:t>by </a:t>
            </a:r>
            <a:r>
              <a:rPr lang="en-GB" b="1" dirty="0" err="1" smtClean="0"/>
              <a:t>K.Tiedtke</a:t>
            </a:r>
            <a:r>
              <a:rPr lang="en-GB" b="1" dirty="0" smtClean="0"/>
              <a:t> and </a:t>
            </a:r>
            <a:r>
              <a:rPr lang="en-GB" b="1" dirty="0" err="1" smtClean="0"/>
              <a:t>F.Jastrow</a:t>
            </a:r>
            <a:r>
              <a:rPr lang="en-GB" b="1" dirty="0"/>
              <a:t> </a:t>
            </a:r>
            <a:r>
              <a:rPr lang="en-GB" b="1" dirty="0" smtClean="0"/>
              <a:t>from DESY-FS-FL-D</a:t>
            </a: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925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and Description of Issue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Each vacuum chamber of each XGM contains several electrodes which are connected to High Voltage supplies and signal output via capacitors and a certain number of resistors. These capacitors and resistors are in vacuum.</a:t>
            </a:r>
          </a:p>
          <a:p>
            <a:r>
              <a:rPr lang="en-GB" dirty="0" smtClean="0"/>
              <a:t>These electrical systems were tested in several ways during construction, calibration with X-rays, and after installation. All systems were tested OK </a:t>
            </a:r>
            <a:r>
              <a:rPr lang="en-GB" dirty="0"/>
              <a:t>(</a:t>
            </a:r>
            <a:r>
              <a:rPr lang="en-GB" dirty="0" smtClean="0"/>
              <a:t>operational) with X-ray synchrotron beam.</a:t>
            </a:r>
          </a:p>
          <a:p>
            <a:r>
              <a:rPr lang="en-GB" dirty="0" smtClean="0"/>
              <a:t>In 01/2017 tests showed an irregular </a:t>
            </a:r>
            <a:r>
              <a:rPr lang="en-GB" dirty="0" err="1" smtClean="0"/>
              <a:t>behavior</a:t>
            </a:r>
            <a:r>
              <a:rPr lang="en-GB" dirty="0" smtClean="0"/>
              <a:t> of some electrodes, and subsequent tests (“pulsing test”) have concluded that four of our six XGMs have broken resistors.</a:t>
            </a:r>
          </a:p>
        </p:txBody>
      </p:sp>
    </p:spTree>
    <p:extLst>
      <p:ext uri="{BB962C8B-B14F-4D97-AF65-F5344CB8AC3E}">
        <p14:creationId xmlns:p14="http://schemas.microsoft.com/office/powerpoint/2010/main" val="133722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Pulsing test results (26.1.) – example for OK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 smtClean="0"/>
              <a:t>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59" y="1787721"/>
            <a:ext cx="8615686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408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Pulsing test results (</a:t>
            </a:r>
            <a:r>
              <a:rPr lang="en-GB" dirty="0"/>
              <a:t>26.1.) – example for N</a:t>
            </a:r>
            <a:r>
              <a:rPr lang="en-GB" dirty="0" smtClean="0"/>
              <a:t>OK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 smtClean="0"/>
              <a:t>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17" y="1838228"/>
            <a:ext cx="8631694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560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Pulsing</a:t>
            </a:r>
            <a:r>
              <a:rPr lang="de-DE" dirty="0" smtClean="0"/>
              <a:t> </a:t>
            </a:r>
            <a:r>
              <a:rPr lang="de-DE" dirty="0" err="1" smtClean="0"/>
              <a:t>tests</a:t>
            </a:r>
            <a:r>
              <a:rPr lang="de-DE" dirty="0" smtClean="0"/>
              <a:t> - </a:t>
            </a:r>
            <a:r>
              <a:rPr lang="de-DE" dirty="0" err="1" smtClean="0"/>
              <a:t>Result</a:t>
            </a:r>
            <a:r>
              <a:rPr lang="de-DE" dirty="0" smtClean="0"/>
              <a:t> Matrix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748" y="1621466"/>
            <a:ext cx="5976179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263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Checking the pulsing test itself</a:t>
            </a:r>
            <a:br>
              <a:rPr lang="en-GB" dirty="0" smtClean="0"/>
            </a:br>
            <a:r>
              <a:rPr lang="en-GB" dirty="0" smtClean="0"/>
              <a:t>(is this a valid test method?)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50" dirty="0" smtClean="0"/>
              <a:t>Fini checked </a:t>
            </a:r>
            <a:r>
              <a:rPr lang="en-GB" sz="1050" b="1" dirty="0"/>
              <a:t>XGMD-Flash2 #003 (aka XGMD in Flash2 Hall</a:t>
            </a:r>
            <a:r>
              <a:rPr lang="en-GB" sz="1050" b="1" dirty="0" smtClean="0"/>
              <a:t>)</a:t>
            </a:r>
            <a:r>
              <a:rPr lang="en-GB" sz="105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50" dirty="0" smtClean="0"/>
              <a:t>This XGM is a unit that is currently operating with beam.</a:t>
            </a:r>
            <a:endParaRPr lang="en-GB" sz="105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50" dirty="0" smtClean="0"/>
              <a:t>This test </a:t>
            </a:r>
            <a:r>
              <a:rPr lang="en-GB" sz="1050" dirty="0"/>
              <a:t>shows </a:t>
            </a:r>
            <a:r>
              <a:rPr lang="en-GB" sz="1050" dirty="0" smtClean="0"/>
              <a:t>(un)fortunately the </a:t>
            </a:r>
            <a:r>
              <a:rPr lang="en-GB" sz="1050" dirty="0"/>
              <a:t>expected </a:t>
            </a:r>
            <a:r>
              <a:rPr lang="en-GB" sz="1050" dirty="0" smtClean="0"/>
              <a:t>traces.</a:t>
            </a:r>
            <a:endParaRPr lang="en-GB" sz="105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05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50" dirty="0"/>
              <a:t>top trace (2) e1,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50" dirty="0"/>
              <a:t>middle trace (A) e2,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50" dirty="0"/>
              <a:t>bottom trace (1) pulse.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b="1" dirty="0" smtClean="0"/>
              <a:t>Conclusion: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b="1" dirty="0" smtClean="0"/>
              <a:t>The pulsing test is OK as a method.</a:t>
            </a:r>
            <a:endParaRPr lang="en-GB" sz="1600" b="1" dirty="0"/>
          </a:p>
        </p:txBody>
      </p:sp>
      <p:pic>
        <p:nvPicPr>
          <p:cNvPr id="1026" name="Picture 2" descr="N:\4all\intern\User data\wp74\Devices\11-1_XGMD\16 - Technical Commissioning\Issues found in HV-tests\20170130_131047_resized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861" y="604243"/>
            <a:ext cx="264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N:\4all\intern\User data\wp74\Devices\11-1_XGMD\16 - Technical Commissioning\Issues found in HV-tests\20170130_131144_resized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280" y="2688828"/>
            <a:ext cx="264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:\4all\intern\User data\wp74\Devices\11-1_XGMD\16 - Technical Commissioning\Issues found in HV-tests\20170130_131236_resized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280" y="4812012"/>
            <a:ext cx="264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71226" y="1286466"/>
            <a:ext cx="1438214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1400" dirty="0"/>
              <a:t>13:10 </a:t>
            </a:r>
            <a:endParaRPr lang="en-GB" sz="1400" dirty="0" smtClean="0"/>
          </a:p>
          <a:p>
            <a:r>
              <a:rPr lang="en-GB" sz="1400" dirty="0" smtClean="0"/>
              <a:t>pulse </a:t>
            </a:r>
            <a:r>
              <a:rPr lang="en-GB" sz="1400" dirty="0"/>
              <a:t>input </a:t>
            </a:r>
            <a:r>
              <a:rPr lang="en-GB" sz="1400" dirty="0" err="1"/>
              <a:t>FCe</a:t>
            </a:r>
            <a:endParaRPr lang="en-GB" sz="1400" dirty="0"/>
          </a:p>
        </p:txBody>
      </p:sp>
      <p:sp>
        <p:nvSpPr>
          <p:cNvPr id="5" name="Rectangle 4"/>
          <p:cNvSpPr/>
          <p:nvPr/>
        </p:nvSpPr>
        <p:spPr>
          <a:xfrm>
            <a:off x="4566198" y="3398222"/>
            <a:ext cx="1686680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1400" dirty="0"/>
              <a:t>13:11 </a:t>
            </a:r>
            <a:endParaRPr lang="en-GB" sz="1400" dirty="0" smtClean="0"/>
          </a:p>
          <a:p>
            <a:r>
              <a:rPr lang="en-GB" sz="1400" dirty="0" smtClean="0"/>
              <a:t>pulse </a:t>
            </a:r>
            <a:r>
              <a:rPr lang="en-GB" sz="1400" dirty="0"/>
              <a:t>input </a:t>
            </a:r>
            <a:r>
              <a:rPr lang="en-GB" sz="1400" dirty="0" err="1"/>
              <a:t>mesh.e</a:t>
            </a:r>
            <a:endParaRPr lang="en-GB" sz="1400" dirty="0"/>
          </a:p>
        </p:txBody>
      </p:sp>
      <p:sp>
        <p:nvSpPr>
          <p:cNvPr id="6" name="Rectangle 5"/>
          <p:cNvSpPr/>
          <p:nvPr/>
        </p:nvSpPr>
        <p:spPr>
          <a:xfrm>
            <a:off x="4426737" y="5660547"/>
            <a:ext cx="1826141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1400" dirty="0"/>
              <a:t>13:12 </a:t>
            </a:r>
            <a:endParaRPr lang="en-GB" sz="1400" dirty="0" smtClean="0"/>
          </a:p>
          <a:p>
            <a:r>
              <a:rPr lang="en-GB" sz="1400" dirty="0" smtClean="0"/>
              <a:t>pulse </a:t>
            </a:r>
            <a:r>
              <a:rPr lang="en-GB" sz="1400" dirty="0"/>
              <a:t>input </a:t>
            </a:r>
            <a:r>
              <a:rPr lang="en-GB" sz="1400" dirty="0" err="1"/>
              <a:t>mesh.ion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088485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progress this week (w5) by DESY team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new “</a:t>
            </a:r>
            <a:r>
              <a:rPr lang="en-GB" dirty="0" err="1" smtClean="0"/>
              <a:t>pulser</a:t>
            </a:r>
            <a:r>
              <a:rPr lang="en-GB" dirty="0" smtClean="0"/>
              <a:t> test”  was verified at an operational XGMD at FLASH. The test method is OK. This means that the test results from last week on all our XGMs are REAL.</a:t>
            </a:r>
          </a:p>
          <a:p>
            <a:r>
              <a:rPr lang="en-GB" dirty="0" smtClean="0"/>
              <a:t>25% of resistors in XGMD/XBPMs affected (9 of 36), </a:t>
            </a:r>
            <a:br>
              <a:rPr lang="en-GB" dirty="0" smtClean="0"/>
            </a:br>
            <a:r>
              <a:rPr lang="en-GB" dirty="0" smtClean="0"/>
              <a:t>0% of resistors in HAMPs affected, no capacitors affected.</a:t>
            </a:r>
            <a:endParaRPr lang="en-GB" dirty="0"/>
          </a:p>
          <a:p>
            <a:r>
              <a:rPr lang="en-GB" dirty="0" smtClean="0"/>
              <a:t>An XGMD chamber at FLASH was tested-to-destruction-of-resistor by applying a large differential voltage (&gt;3kV) between </a:t>
            </a:r>
            <a:r>
              <a:rPr lang="en-GB" dirty="0" err="1" smtClean="0"/>
              <a:t>neighboring</a:t>
            </a:r>
            <a:r>
              <a:rPr lang="en-GB" dirty="0" smtClean="0"/>
              <a:t> electrodes. These resistors (</a:t>
            </a:r>
            <a:r>
              <a:rPr lang="en-GB" dirty="0" err="1" smtClean="0"/>
              <a:t>Caddock</a:t>
            </a:r>
            <a:r>
              <a:rPr lang="en-GB" dirty="0" smtClean="0"/>
              <a:t> MS220) have a nominal voltage breakthrough rating of 500V but never had issues. They are used in all our XGMs.</a:t>
            </a:r>
          </a:p>
          <a:p>
            <a:r>
              <a:rPr lang="en-GB" dirty="0" smtClean="0"/>
              <a:t>New, other resistors (</a:t>
            </a:r>
            <a:r>
              <a:rPr lang="en-GB" dirty="0" err="1"/>
              <a:t>Ohmite</a:t>
            </a:r>
            <a:r>
              <a:rPr lang="en-GB" dirty="0"/>
              <a:t> </a:t>
            </a:r>
            <a:r>
              <a:rPr lang="en-GB" dirty="0" smtClean="0"/>
              <a:t>MOX-1N-13) with higher voltage breakthrough rating of 10kV were procured and arrived 31.Jan. Even better version with 20kV rating will be at DESY 6.Feb.2017</a:t>
            </a:r>
          </a:p>
          <a:p>
            <a:r>
              <a:rPr lang="en-GB" dirty="0" smtClean="0"/>
              <a:t>The new resistors were built into the tested-to-destruction XGMD at FLASH, unit pumped, tested with applying HV up to 14kV (on both </a:t>
            </a:r>
            <a:r>
              <a:rPr lang="en-GB" dirty="0" err="1" smtClean="0"/>
              <a:t>Caddoc</a:t>
            </a:r>
            <a:r>
              <a:rPr lang="en-GB" dirty="0" smtClean="0"/>
              <a:t> and </a:t>
            </a:r>
            <a:r>
              <a:rPr lang="en-GB" dirty="0" err="1" smtClean="0"/>
              <a:t>Ohmite</a:t>
            </a:r>
            <a:r>
              <a:rPr lang="en-GB" dirty="0" smtClean="0"/>
              <a:t> resistors). </a:t>
            </a:r>
            <a:r>
              <a:rPr lang="en-GB" b="1" dirty="0" smtClean="0"/>
              <a:t>New resistors survive.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5346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 next week (w6) by DESY team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7" y="2024068"/>
            <a:ext cx="7921625" cy="1643364"/>
          </a:xfrm>
        </p:spPr>
        <p:txBody>
          <a:bodyPr/>
          <a:lstStyle/>
          <a:p>
            <a:r>
              <a:rPr lang="en-GB" dirty="0" smtClean="0"/>
              <a:t>RGA check of new resistors at DESY</a:t>
            </a:r>
          </a:p>
          <a:p>
            <a:r>
              <a:rPr lang="en-GB" dirty="0" smtClean="0"/>
              <a:t>XGM01 </a:t>
            </a:r>
            <a:r>
              <a:rPr lang="en-GB" dirty="0"/>
              <a:t>at HERA-S will be opened </a:t>
            </a:r>
            <a:r>
              <a:rPr lang="en-GB" dirty="0" err="1"/>
              <a:t>t</a:t>
            </a:r>
            <a:r>
              <a:rPr lang="en-GB" dirty="0" err="1" smtClean="0"/>
              <a:t>uesday</a:t>
            </a:r>
            <a:r>
              <a:rPr lang="en-GB" dirty="0" smtClean="0"/>
              <a:t> and </a:t>
            </a:r>
            <a:r>
              <a:rPr lang="en-GB" dirty="0"/>
              <a:t>resistors </a:t>
            </a:r>
            <a:r>
              <a:rPr lang="en-GB" dirty="0" smtClean="0"/>
              <a:t>exchanged.</a:t>
            </a:r>
          </a:p>
          <a:p>
            <a:r>
              <a:rPr lang="en-GB" dirty="0" smtClean="0"/>
              <a:t>If all electrical and RGA tests acceptable on XGM01, then all other XGMs (XBPM chambers) will  be opened and all 36 resistors exchanged (no matter if the old </a:t>
            </a:r>
            <a:r>
              <a:rPr lang="en-GB" dirty="0" err="1" smtClean="0"/>
              <a:t>pulser</a:t>
            </a:r>
            <a:r>
              <a:rPr lang="en-GB" dirty="0" smtClean="0"/>
              <a:t> tests were ok or not). </a:t>
            </a:r>
          </a:p>
          <a:p>
            <a:r>
              <a:rPr lang="en-GB" dirty="0" smtClean="0"/>
              <a:t>Start with XTD2 (most urgent and difficult).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7346" y="3588978"/>
            <a:ext cx="7921625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Regular XGM@SASE1 installation plan for next week (w6)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7346" y="4514316"/>
            <a:ext cx="7921625" cy="14355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7884" indent="-267884" algn="l" defTabSz="685783" rtl="0" eaLnBrk="1" latinLnBrk="0" hangingPunct="1">
              <a:lnSpc>
                <a:spcPct val="114000"/>
              </a:lnSpc>
              <a:spcBef>
                <a:spcPts val="1350"/>
              </a:spcBef>
              <a:buClr>
                <a:schemeClr val="bg2"/>
              </a:buClr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5768" indent="-267884" algn="l" defTabSz="685783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6979" indent="-201211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71517" indent="-129776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10816" indent="-135728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XGM@XTD2: put into vacuum control system</a:t>
            </a:r>
          </a:p>
          <a:p>
            <a:r>
              <a:rPr lang="en-GB" dirty="0" smtClean="0"/>
              <a:t>XGM@XTD9: wiring of vacuum-to-</a:t>
            </a:r>
            <a:r>
              <a:rPr lang="en-GB" dirty="0" err="1" smtClean="0"/>
              <a:t>Beckhoff</a:t>
            </a:r>
            <a:r>
              <a:rPr lang="en-GB" dirty="0" smtClean="0"/>
              <a:t>, installation of </a:t>
            </a:r>
            <a:r>
              <a:rPr lang="en-GB" dirty="0" err="1" smtClean="0"/>
              <a:t>Keithleys</a:t>
            </a:r>
            <a:r>
              <a:rPr lang="en-GB" dirty="0" smtClean="0"/>
              <a:t> etc., wiring terminals (2x) on girder, cables from girder terminals to rack</a:t>
            </a:r>
          </a:p>
          <a:p>
            <a:r>
              <a:rPr lang="en-GB" dirty="0" smtClean="0"/>
              <a:t>Both: test of </a:t>
            </a:r>
            <a:r>
              <a:rPr lang="en-GB" b="1" dirty="0" smtClean="0"/>
              <a:t>serial communication </a:t>
            </a:r>
            <a:r>
              <a:rPr lang="en-GB" dirty="0" smtClean="0"/>
              <a:t>from DOOCS to </a:t>
            </a:r>
            <a:r>
              <a:rPr lang="en-GB" dirty="0" err="1" smtClean="0"/>
              <a:t>Keithleys</a:t>
            </a:r>
            <a:r>
              <a:rPr lang="en-GB" dirty="0" smtClean="0"/>
              <a:t>/SRG/RVC300/HV-crate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76685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European_XFEL_Template_Presentation_4x3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XFEL_PowerPoint_4x3.potx" id="{BC191F8A-93AC-4D54-B0A3-61F02C6C23C2}" vid="{3786C33C-45D4-4C30-B0CA-267E7E457705}"/>
    </a:ext>
  </a:extLst>
</a:theme>
</file>

<file path=ppt/theme/theme2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European_XFEL_Template_Presentation_4x3</Template>
  <TotalTime>2</TotalTime>
  <Words>473</Words>
  <Application>Microsoft Macintosh PowerPoint</Application>
  <PresentationFormat>On-screen Show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European_XFEL_Template_Presentation_4x3</vt:lpstr>
      <vt:lpstr>XGM resistor issue</vt:lpstr>
      <vt:lpstr>Summary and Description of Issue</vt:lpstr>
      <vt:lpstr>Pulsing test results (26.1.) – example for OK</vt:lpstr>
      <vt:lpstr>Pulsing test results (26.1.) – example for NOK</vt:lpstr>
      <vt:lpstr>Pulsing tests - Result Matrix</vt:lpstr>
      <vt:lpstr>Checking the pulsing test itself (is this a valid test method?)</vt:lpstr>
      <vt:lpstr>Analysis progress this week (w5) by DESY team</vt:lpstr>
      <vt:lpstr>Plan next week (w6) by DESY team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 one line (or two lines)</dc:title>
  <dc:creator>gruenert</dc:creator>
  <cp:lastModifiedBy>Tobias Haas</cp:lastModifiedBy>
  <cp:revision>13</cp:revision>
  <dcterms:created xsi:type="dcterms:W3CDTF">2016-12-02T16:24:22Z</dcterms:created>
  <dcterms:modified xsi:type="dcterms:W3CDTF">2017-02-02T16:58:48Z</dcterms:modified>
</cp:coreProperties>
</file>