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89"/>
  </p:normalViewPr>
  <p:slideViewPr>
    <p:cSldViewPr snapToGrid="0" snapToObjects="1">
      <p:cViewPr varScale="1">
        <p:scale>
          <a:sx n="90" d="100"/>
          <a:sy n="90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9BF92-DCAB-6F43-8E91-F3B19857D36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0F4E2-D368-D244-B662-DD44E4A5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0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Chess2 measurements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2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Done late last night </a:t>
            </a:r>
            <a:r>
              <a:rPr lang="mr-IN" dirty="0" smtClean="0"/>
              <a:t>–</a:t>
            </a:r>
            <a:r>
              <a:rPr lang="en-US" dirty="0" smtClean="0"/>
              <a:t> didn’t want to try pulling the </a:t>
            </a:r>
            <a:r>
              <a:rPr lang="en-US" dirty="0" err="1" smtClean="0"/>
              <a:t>wirebong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- Forest we will pull the wire and make sure the hot spot disappears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The SLAC chip seems to be running hot too. We will look at it with the IR cam as well.</a:t>
            </a:r>
          </a:p>
          <a:p>
            <a:r>
              <a:rPr lang="en-US" dirty="0" smtClean="0"/>
              <a:t>- Before this finding I had measured completely the current of the amplifier </a:t>
            </a:r>
            <a:r>
              <a:rPr lang="en-US" dirty="0" err="1" smtClean="0"/>
              <a:t>iN.</a:t>
            </a:r>
            <a:endParaRPr lang="en-US" dirty="0" smtClean="0"/>
          </a:p>
          <a:p>
            <a:r>
              <a:rPr lang="en-US" dirty="0" smtClean="0"/>
              <a:t>- Every other current source was shut off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13644" y="3370569"/>
            <a:ext cx="5943603" cy="3487431"/>
            <a:chOff x="0" y="-187899"/>
            <a:chExt cx="9992031" cy="5864160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2306521" y="311569"/>
              <a:ext cx="211620" cy="309496"/>
              <a:chOff x="2306522" y="311570"/>
              <a:chExt cx="412388" cy="548291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2306522" y="311570"/>
                <a:ext cx="412387" cy="37729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2306523" y="463969"/>
                <a:ext cx="412387" cy="377291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98" name="Straight Arrow Connector 197"/>
              <p:cNvCxnSpPr/>
              <p:nvPr/>
            </p:nvCxnSpPr>
            <p:spPr>
              <a:xfrm>
                <a:off x="2510725" y="364996"/>
                <a:ext cx="0" cy="49486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none"/>
                <a:tailEnd type="triangle" w="med" len="med"/>
              </a:ln>
              <a:effectLst/>
            </p:spPr>
          </p:cxnSp>
        </p:grpSp>
        <p:cxnSp>
          <p:nvCxnSpPr>
            <p:cNvPr id="6" name="Straight Connector 5"/>
            <p:cNvCxnSpPr/>
            <p:nvPr/>
          </p:nvCxnSpPr>
          <p:spPr>
            <a:xfrm>
              <a:off x="1633552" y="465298"/>
              <a:ext cx="0" cy="18600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>
              <a:off x="1633552" y="465295"/>
              <a:ext cx="634533" cy="102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2567080" y="466317"/>
              <a:ext cx="200544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4572520" y="466321"/>
              <a:ext cx="0" cy="189662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0" name="Text Box 641"/>
            <p:cNvSpPr txBox="1"/>
            <p:nvPr/>
          </p:nvSpPr>
          <p:spPr>
            <a:xfrm>
              <a:off x="2008014" y="-183593"/>
              <a:ext cx="705634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IFB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051638" y="2435840"/>
              <a:ext cx="0" cy="25257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2763769" y="2077536"/>
              <a:ext cx="113061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3" name="Group 12"/>
            <p:cNvGrpSpPr/>
            <p:nvPr/>
          </p:nvGrpSpPr>
          <p:grpSpPr>
            <a:xfrm>
              <a:off x="1866133" y="2220680"/>
              <a:ext cx="193614" cy="209318"/>
              <a:chOff x="1866133" y="2220680"/>
              <a:chExt cx="193614" cy="209318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>
                <a:off x="1942901" y="2220680"/>
                <a:ext cx="0" cy="209318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1938702" y="2220680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1938702" y="2426774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95" name="Oval 194"/>
              <p:cNvSpPr/>
              <p:nvPr/>
            </p:nvSpPr>
            <p:spPr>
              <a:xfrm>
                <a:off x="1866133" y="2286579"/>
                <a:ext cx="77753" cy="77521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H="1">
              <a:off x="2763770" y="2227311"/>
              <a:ext cx="121045" cy="209318"/>
              <a:chOff x="2763770" y="2227311"/>
              <a:chExt cx="121045" cy="209318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>
                <a:off x="2767969" y="2227311"/>
                <a:ext cx="0" cy="209318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2763770" y="2227311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2763770" y="2433405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15" name="Straight Connector 14"/>
            <p:cNvCxnSpPr/>
            <p:nvPr/>
          </p:nvCxnSpPr>
          <p:spPr>
            <a:xfrm flipH="1">
              <a:off x="2051640" y="1916071"/>
              <a:ext cx="1" cy="30198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6" name="Isosceles Triangle 72"/>
            <p:cNvSpPr/>
            <p:nvPr/>
          </p:nvSpPr>
          <p:spPr>
            <a:xfrm flipV="1">
              <a:off x="1983110" y="1815569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266874" y="2901929"/>
              <a:ext cx="281665" cy="424334"/>
              <a:chOff x="2266874" y="2901924"/>
              <a:chExt cx="412387" cy="564787"/>
            </a:xfrm>
          </p:grpSpPr>
          <p:sp>
            <p:nvSpPr>
              <p:cNvPr id="186" name="Oval 185"/>
              <p:cNvSpPr/>
              <p:nvPr/>
            </p:nvSpPr>
            <p:spPr>
              <a:xfrm>
                <a:off x="2266874" y="2901924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2266874" y="3054324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88" name="Straight Arrow Connector 187"/>
              <p:cNvCxnSpPr/>
              <p:nvPr/>
            </p:nvCxnSpPr>
            <p:spPr>
              <a:xfrm>
                <a:off x="2471076" y="2955351"/>
                <a:ext cx="0" cy="49486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none"/>
                <a:tailEnd type="triangle" w="med" len="med"/>
              </a:ln>
              <a:effectLst/>
            </p:spPr>
          </p:cxnSp>
        </p:grpSp>
        <p:cxnSp>
          <p:nvCxnSpPr>
            <p:cNvPr id="18" name="Straight Connector 17"/>
            <p:cNvCxnSpPr/>
            <p:nvPr/>
          </p:nvCxnSpPr>
          <p:spPr>
            <a:xfrm flipV="1">
              <a:off x="2051638" y="2688415"/>
              <a:ext cx="712132" cy="13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 flipH="1">
              <a:off x="2763770" y="2435976"/>
              <a:ext cx="0" cy="25257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 flipH="1">
              <a:off x="2771394" y="1965485"/>
              <a:ext cx="0" cy="25257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21" name="Group 20"/>
            <p:cNvGrpSpPr/>
            <p:nvPr/>
          </p:nvGrpSpPr>
          <p:grpSpPr>
            <a:xfrm flipH="1">
              <a:off x="2763770" y="1756165"/>
              <a:ext cx="193614" cy="209318"/>
              <a:chOff x="2763770" y="1756165"/>
              <a:chExt cx="193614" cy="209318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2840538" y="1756165"/>
                <a:ext cx="0" cy="209318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2836339" y="1756165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2836339" y="1962259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85" name="Oval 184"/>
              <p:cNvSpPr/>
              <p:nvPr/>
            </p:nvSpPr>
            <p:spPr>
              <a:xfrm>
                <a:off x="2763770" y="1822064"/>
                <a:ext cx="77753" cy="77521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flipH="1">
              <a:off x="2763771" y="1454180"/>
              <a:ext cx="1" cy="30198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3" name="Isosceles Triangle 90"/>
            <p:cNvSpPr/>
            <p:nvPr/>
          </p:nvSpPr>
          <p:spPr>
            <a:xfrm flipV="1">
              <a:off x="2695242" y="1353676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Text Box 669"/>
            <p:cNvSpPr txBox="1"/>
            <p:nvPr/>
          </p:nvSpPr>
          <p:spPr>
            <a:xfrm>
              <a:off x="1842339" y="1521273"/>
              <a:ext cx="700296" cy="557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1.8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sp>
          <p:nvSpPr>
            <p:cNvPr id="25" name="Text Box 670"/>
            <p:cNvSpPr txBox="1"/>
            <p:nvPr/>
          </p:nvSpPr>
          <p:spPr>
            <a:xfrm>
              <a:off x="2562663" y="1054883"/>
              <a:ext cx="700296" cy="557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3.3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406346" y="2688419"/>
              <a:ext cx="1361" cy="21350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2407705" y="3326257"/>
              <a:ext cx="0" cy="23579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8" name="Isosceles Triangle 97"/>
            <p:cNvSpPr/>
            <p:nvPr/>
          </p:nvSpPr>
          <p:spPr>
            <a:xfrm flipV="1">
              <a:off x="2339177" y="3511796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878362" y="2716073"/>
              <a:ext cx="281665" cy="424334"/>
              <a:chOff x="3878362" y="2716068"/>
              <a:chExt cx="412387" cy="564787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3878362" y="2716068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878362" y="2868468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81" name="Straight Arrow Connector 180"/>
              <p:cNvCxnSpPr/>
              <p:nvPr/>
            </p:nvCxnSpPr>
            <p:spPr>
              <a:xfrm>
                <a:off x="4082564" y="2769495"/>
                <a:ext cx="0" cy="49486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none"/>
                <a:tailEnd type="triangle" w="med" len="med"/>
              </a:ln>
              <a:effectLst/>
            </p:spPr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4017832" y="2171581"/>
              <a:ext cx="0" cy="52952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4013641" y="3128009"/>
              <a:ext cx="0" cy="23579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2" name="Isosceles Triangle 106"/>
            <p:cNvSpPr/>
            <p:nvPr/>
          </p:nvSpPr>
          <p:spPr>
            <a:xfrm flipV="1">
              <a:off x="3945112" y="3313548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Text Box 681"/>
            <p:cNvSpPr txBox="1"/>
            <p:nvPr/>
          </p:nvSpPr>
          <p:spPr>
            <a:xfrm>
              <a:off x="4141026" y="2813447"/>
              <a:ext cx="825197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InSF 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82920" y="2206062"/>
              <a:ext cx="980156" cy="238554"/>
              <a:chOff x="882920" y="2206062"/>
              <a:chExt cx="980156" cy="238554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 flipV="1">
                <a:off x="882920" y="2325339"/>
                <a:ext cx="469484" cy="131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364870" y="2206062"/>
                <a:ext cx="0" cy="23855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418697" y="2206062"/>
                <a:ext cx="0" cy="23855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431162" y="2325339"/>
                <a:ext cx="431914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882920" y="2325339"/>
              <a:ext cx="0" cy="111835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6" name="Round Same Side Corner Rectangle 35"/>
            <p:cNvSpPr/>
            <p:nvPr/>
          </p:nvSpPr>
          <p:spPr>
            <a:xfrm rot="10800000">
              <a:off x="459061" y="3443699"/>
              <a:ext cx="847718" cy="2782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DDEA">
                <a:lumMod val="9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68135" y="3443695"/>
              <a:ext cx="116302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 rot="16200000" flipV="1">
              <a:off x="648244" y="2108164"/>
              <a:ext cx="469484" cy="13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 rot="16200000">
              <a:off x="882920" y="1741741"/>
              <a:ext cx="0" cy="238554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rot="16200000">
              <a:off x="882920" y="1687914"/>
              <a:ext cx="0" cy="238554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882921" y="1047664"/>
              <a:ext cx="1" cy="7470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42" name="Group 41"/>
            <p:cNvGrpSpPr/>
            <p:nvPr/>
          </p:nvGrpSpPr>
          <p:grpSpPr>
            <a:xfrm>
              <a:off x="0" y="698328"/>
              <a:ext cx="536268" cy="469185"/>
              <a:chOff x="0" y="698328"/>
              <a:chExt cx="536268" cy="469185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139388" y="698328"/>
                <a:ext cx="255597" cy="211190"/>
                <a:chOff x="139388" y="698328"/>
                <a:chExt cx="255597" cy="211190"/>
              </a:xfrm>
            </p:grpSpPr>
            <p:sp>
              <p:nvSpPr>
                <p:cNvPr id="173" name="Isosceles Triangle 149"/>
                <p:cNvSpPr/>
                <p:nvPr/>
              </p:nvSpPr>
              <p:spPr>
                <a:xfrm rot="5400000">
                  <a:off x="122715" y="715001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 flipH="1">
                  <a:off x="317232" y="765163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 flipH="1">
                <a:off x="139388" y="956323"/>
                <a:ext cx="255597" cy="211190"/>
                <a:chOff x="139388" y="956323"/>
                <a:chExt cx="255597" cy="211190"/>
              </a:xfrm>
            </p:grpSpPr>
            <p:sp>
              <p:nvSpPr>
                <p:cNvPr id="171" name="Isosceles Triangle 153"/>
                <p:cNvSpPr/>
                <p:nvPr/>
              </p:nvSpPr>
              <p:spPr>
                <a:xfrm rot="5400000">
                  <a:off x="122715" y="972996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 flipH="1">
                  <a:off x="317232" y="1023158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65" name="Straight Connector 164"/>
              <p:cNvCxnSpPr/>
              <p:nvPr/>
            </p:nvCxnSpPr>
            <p:spPr>
              <a:xfrm>
                <a:off x="0" y="803923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0" y="1059172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0" y="803923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536268" y="804961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394985" y="1065849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0" name="Straight Connector 169"/>
              <p:cNvCxnSpPr/>
              <p:nvPr/>
            </p:nvCxnSpPr>
            <p:spPr>
              <a:xfrm flipH="1">
                <a:off x="394985" y="810600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43" name="Straight Connector 42"/>
            <p:cNvCxnSpPr/>
            <p:nvPr/>
          </p:nvCxnSpPr>
          <p:spPr>
            <a:xfrm flipH="1">
              <a:off x="813286" y="843651"/>
              <a:ext cx="69635" cy="18075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>
            <a:xfrm>
              <a:off x="536268" y="932916"/>
              <a:ext cx="25755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/>
              <a:tailEnd type="triangl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880325" y="287163"/>
              <a:ext cx="1" cy="57782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6" name="Text Box 710"/>
            <p:cNvSpPr txBox="1"/>
            <p:nvPr/>
          </p:nvSpPr>
          <p:spPr>
            <a:xfrm>
              <a:off x="278624" y="-187899"/>
              <a:ext cx="1360026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206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Injection</a:t>
              </a:r>
              <a:endParaRPr lang="en-US" sz="1200" dirty="0">
                <a:effectLst/>
                <a:latin typeface="Times New Roman" charset="0"/>
                <a:ea typeface="Calibri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rot="10800000">
              <a:off x="8550230" y="2393027"/>
              <a:ext cx="536267" cy="469186"/>
              <a:chOff x="8550230" y="2393027"/>
              <a:chExt cx="536267" cy="469186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8689619" y="2393027"/>
                <a:ext cx="255597" cy="211190"/>
                <a:chOff x="8689619" y="2393027"/>
                <a:chExt cx="255597" cy="211190"/>
              </a:xfrm>
            </p:grpSpPr>
            <p:sp>
              <p:nvSpPr>
                <p:cNvPr id="161" name="Isosceles Triangle 247"/>
                <p:cNvSpPr/>
                <p:nvPr/>
              </p:nvSpPr>
              <p:spPr>
                <a:xfrm rot="5400000">
                  <a:off x="8672946" y="2409700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 flipH="1">
                  <a:off x="8867463" y="2459862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 flipH="1">
                <a:off x="8689618" y="2651023"/>
                <a:ext cx="255597" cy="211190"/>
                <a:chOff x="8689618" y="2651023"/>
                <a:chExt cx="255597" cy="211190"/>
              </a:xfrm>
            </p:grpSpPr>
            <p:sp>
              <p:nvSpPr>
                <p:cNvPr id="159" name="Isosceles Triangle 245"/>
                <p:cNvSpPr/>
                <p:nvPr/>
              </p:nvSpPr>
              <p:spPr>
                <a:xfrm rot="5400000">
                  <a:off x="8672945" y="2667696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 flipH="1">
                  <a:off x="8867462" y="2717858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53" name="Straight Connector 152"/>
              <p:cNvCxnSpPr/>
              <p:nvPr/>
            </p:nvCxnSpPr>
            <p:spPr>
              <a:xfrm>
                <a:off x="8550230" y="2498623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8550230" y="2753873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8550230" y="2498624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9086497" y="2499662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>
              <a:xfrm flipH="1">
                <a:off x="8945214" y="2760550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>
              <a:xfrm flipH="1">
                <a:off x="8945214" y="2505301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48" name="Isosceles Triangle 250"/>
            <p:cNvSpPr/>
            <p:nvPr/>
          </p:nvSpPr>
          <p:spPr>
            <a:xfrm rot="5400000">
              <a:off x="5687961" y="1865511"/>
              <a:ext cx="742242" cy="625045"/>
            </a:xfrm>
            <a:prstGeom prst="triangl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5297881" y="2362947"/>
              <a:ext cx="448681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0" name="Text Box 726"/>
            <p:cNvSpPr txBox="1"/>
            <p:nvPr/>
          </p:nvSpPr>
          <p:spPr>
            <a:xfrm>
              <a:off x="2567082" y="2962245"/>
              <a:ext cx="551910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In 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sp>
          <p:nvSpPr>
            <p:cNvPr id="51" name="Text Box 727"/>
            <p:cNvSpPr txBox="1"/>
            <p:nvPr/>
          </p:nvSpPr>
          <p:spPr>
            <a:xfrm>
              <a:off x="3074471" y="2118148"/>
              <a:ext cx="829467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206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Casc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884815" y="2332036"/>
              <a:ext cx="258926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2968697" y="1864913"/>
              <a:ext cx="175044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4" name="Text Box 730"/>
            <p:cNvSpPr txBox="1"/>
            <p:nvPr/>
          </p:nvSpPr>
          <p:spPr>
            <a:xfrm>
              <a:off x="2968786" y="1546170"/>
              <a:ext cx="884978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Load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994027" y="2779555"/>
              <a:ext cx="281665" cy="424334"/>
              <a:chOff x="5994027" y="2779550"/>
              <a:chExt cx="412387" cy="564787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5994027" y="2779550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5994027" y="2931950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50" name="Straight Arrow Connector 149"/>
              <p:cNvCxnSpPr/>
              <p:nvPr/>
            </p:nvCxnSpPr>
            <p:spPr>
              <a:xfrm>
                <a:off x="6198229" y="2832977"/>
                <a:ext cx="0" cy="49486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none"/>
                <a:tailEnd type="triangle" w="med" len="med"/>
              </a:ln>
              <a:effectLst/>
            </p:spPr>
          </p:cxnSp>
        </p:grpSp>
        <p:cxnSp>
          <p:nvCxnSpPr>
            <p:cNvPr id="56" name="Straight Connector 55"/>
            <p:cNvCxnSpPr/>
            <p:nvPr/>
          </p:nvCxnSpPr>
          <p:spPr>
            <a:xfrm>
              <a:off x="6133497" y="2315585"/>
              <a:ext cx="0" cy="44901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>
              <a:off x="6129306" y="3191495"/>
              <a:ext cx="0" cy="23579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8" name="Isosceles Triangle 271"/>
            <p:cNvSpPr/>
            <p:nvPr/>
          </p:nvSpPr>
          <p:spPr>
            <a:xfrm flipV="1">
              <a:off x="6060778" y="3377034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Text Box 738"/>
            <p:cNvSpPr txBox="1"/>
            <p:nvPr/>
          </p:nvSpPr>
          <p:spPr>
            <a:xfrm>
              <a:off x="6249515" y="2816684"/>
              <a:ext cx="979988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Comp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6371605" y="2178036"/>
              <a:ext cx="3620426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5571515" y="1996084"/>
              <a:ext cx="175044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2" name="Text Box 741"/>
            <p:cNvSpPr txBox="1"/>
            <p:nvPr/>
          </p:nvSpPr>
          <p:spPr>
            <a:xfrm>
              <a:off x="4996015" y="1734088"/>
              <a:ext cx="624502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206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Th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809120" y="2422325"/>
              <a:ext cx="281665" cy="424334"/>
              <a:chOff x="7809120" y="2422321"/>
              <a:chExt cx="412387" cy="564787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7809120" y="2422321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809120" y="2574721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47" name="Straight Arrow Connector 146"/>
              <p:cNvCxnSpPr/>
              <p:nvPr/>
            </p:nvCxnSpPr>
            <p:spPr>
              <a:xfrm>
                <a:off x="8013322" y="2475748"/>
                <a:ext cx="0" cy="49486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none"/>
                <a:tailEnd type="triangle" w="med" len="med"/>
              </a:ln>
              <a:effectLst/>
            </p:spPr>
          </p:cxnSp>
        </p:grpSp>
        <p:cxnSp>
          <p:nvCxnSpPr>
            <p:cNvPr id="64" name="Straight Arrow Connector 63"/>
            <p:cNvCxnSpPr/>
            <p:nvPr/>
          </p:nvCxnSpPr>
          <p:spPr>
            <a:xfrm flipH="1">
              <a:off x="8309745" y="2637657"/>
              <a:ext cx="23555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/>
              <a:tailEnd type="triangle" w="med" len="med"/>
            </a:ln>
            <a:effectLst/>
          </p:spPr>
        </p:cxnSp>
        <p:sp>
          <p:nvSpPr>
            <p:cNvPr id="65" name="Text Box 747"/>
            <p:cNvSpPr txBox="1"/>
            <p:nvPr/>
          </p:nvSpPr>
          <p:spPr>
            <a:xfrm>
              <a:off x="6533251" y="2310692"/>
              <a:ext cx="1303448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1/2/4/8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948590" y="2183560"/>
              <a:ext cx="0" cy="23294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7948590" y="2846267"/>
              <a:ext cx="0" cy="23579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8" name="Isosceles Triangle 287"/>
            <p:cNvSpPr/>
            <p:nvPr/>
          </p:nvSpPr>
          <p:spPr>
            <a:xfrm flipV="1">
              <a:off x="7880061" y="3031806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 rot="10800000">
              <a:off x="8550230" y="2928379"/>
              <a:ext cx="536267" cy="469186"/>
              <a:chOff x="8550230" y="2928379"/>
              <a:chExt cx="536267" cy="469186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8689619" y="2928379"/>
                <a:ext cx="255597" cy="211190"/>
                <a:chOff x="8689619" y="2928379"/>
                <a:chExt cx="255597" cy="211190"/>
              </a:xfrm>
            </p:grpSpPr>
            <p:sp>
              <p:nvSpPr>
                <p:cNvPr id="143" name="Isosceles Triangle 302"/>
                <p:cNvSpPr/>
                <p:nvPr/>
              </p:nvSpPr>
              <p:spPr>
                <a:xfrm rot="5400000">
                  <a:off x="8672946" y="2945052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 flipH="1">
                  <a:off x="8867463" y="2995214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 flipH="1">
                <a:off x="8689618" y="3186375"/>
                <a:ext cx="255597" cy="211190"/>
                <a:chOff x="8689618" y="3186375"/>
                <a:chExt cx="255597" cy="211190"/>
              </a:xfrm>
            </p:grpSpPr>
            <p:sp>
              <p:nvSpPr>
                <p:cNvPr id="141" name="Isosceles Triangle 300"/>
                <p:cNvSpPr/>
                <p:nvPr/>
              </p:nvSpPr>
              <p:spPr>
                <a:xfrm rot="5400000">
                  <a:off x="8672945" y="3203048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 flipH="1">
                  <a:off x="8867462" y="3253210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35" name="Straight Connector 134"/>
              <p:cNvCxnSpPr/>
              <p:nvPr/>
            </p:nvCxnSpPr>
            <p:spPr>
              <a:xfrm>
                <a:off x="8550230" y="3033975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8550230" y="3289225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8550230" y="3033976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>
              <a:xfrm flipH="1">
                <a:off x="9086497" y="3035014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>
              <a:xfrm flipH="1">
                <a:off x="8945214" y="3295902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>
              <a:xfrm flipH="1">
                <a:off x="8945214" y="3040653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grpSp>
          <p:nvGrpSpPr>
            <p:cNvPr id="70" name="Group 69"/>
            <p:cNvGrpSpPr/>
            <p:nvPr/>
          </p:nvGrpSpPr>
          <p:grpSpPr>
            <a:xfrm rot="10800000">
              <a:off x="8550230" y="3463731"/>
              <a:ext cx="536267" cy="469186"/>
              <a:chOff x="8550230" y="3463731"/>
              <a:chExt cx="536267" cy="469186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8689619" y="3463731"/>
                <a:ext cx="255597" cy="211190"/>
                <a:chOff x="8689619" y="3463731"/>
                <a:chExt cx="255597" cy="211190"/>
              </a:xfrm>
            </p:grpSpPr>
            <p:sp>
              <p:nvSpPr>
                <p:cNvPr id="131" name="Isosceles Triangle 325"/>
                <p:cNvSpPr/>
                <p:nvPr/>
              </p:nvSpPr>
              <p:spPr>
                <a:xfrm rot="5400000">
                  <a:off x="8672946" y="3480404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 flipH="1">
                  <a:off x="8867463" y="3530566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 flipH="1">
                <a:off x="8689618" y="3721727"/>
                <a:ext cx="255597" cy="211190"/>
                <a:chOff x="8689618" y="3721727"/>
                <a:chExt cx="255597" cy="211190"/>
              </a:xfrm>
            </p:grpSpPr>
            <p:sp>
              <p:nvSpPr>
                <p:cNvPr id="129" name="Isosceles Triangle 323"/>
                <p:cNvSpPr/>
                <p:nvPr/>
              </p:nvSpPr>
              <p:spPr>
                <a:xfrm rot="5400000">
                  <a:off x="8672945" y="3738400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 flipH="1">
                  <a:off x="8867462" y="3788562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23" name="Straight Connector 122"/>
              <p:cNvCxnSpPr/>
              <p:nvPr/>
            </p:nvCxnSpPr>
            <p:spPr>
              <a:xfrm>
                <a:off x="8550230" y="3569327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8550230" y="3824577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8550230" y="3569328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>
              <a:xfrm flipH="1">
                <a:off x="9086497" y="3570366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>
              <a:xfrm flipH="1">
                <a:off x="8945214" y="3831254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8945214" y="3576005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grpSp>
          <p:nvGrpSpPr>
            <p:cNvPr id="71" name="Group 70"/>
            <p:cNvGrpSpPr/>
            <p:nvPr/>
          </p:nvGrpSpPr>
          <p:grpSpPr>
            <a:xfrm rot="10800000">
              <a:off x="8550230" y="3999084"/>
              <a:ext cx="536267" cy="469186"/>
              <a:chOff x="8550230" y="3999084"/>
              <a:chExt cx="536267" cy="469186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8689619" y="3999084"/>
                <a:ext cx="255597" cy="211190"/>
                <a:chOff x="8689619" y="3999084"/>
                <a:chExt cx="255597" cy="211190"/>
              </a:xfrm>
            </p:grpSpPr>
            <p:sp>
              <p:nvSpPr>
                <p:cNvPr id="119" name="Isosceles Triangle 338"/>
                <p:cNvSpPr/>
                <p:nvPr/>
              </p:nvSpPr>
              <p:spPr>
                <a:xfrm rot="5400000">
                  <a:off x="8672946" y="4015757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 flipH="1">
                  <a:off x="8867463" y="4065919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 flipH="1">
                <a:off x="8689618" y="4257080"/>
                <a:ext cx="255597" cy="211190"/>
                <a:chOff x="8689618" y="4257080"/>
                <a:chExt cx="255597" cy="211190"/>
              </a:xfrm>
            </p:grpSpPr>
            <p:sp>
              <p:nvSpPr>
                <p:cNvPr id="117" name="Isosceles Triangle 336"/>
                <p:cNvSpPr/>
                <p:nvPr/>
              </p:nvSpPr>
              <p:spPr>
                <a:xfrm rot="5400000">
                  <a:off x="8672945" y="4273753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 flipH="1">
                  <a:off x="8867462" y="4323915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11" name="Straight Connector 110"/>
              <p:cNvCxnSpPr/>
              <p:nvPr/>
            </p:nvCxnSpPr>
            <p:spPr>
              <a:xfrm>
                <a:off x="8550230" y="4104680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8550230" y="4359930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8550230" y="4104681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9086497" y="4105719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8945214" y="4366607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8945214" y="4111358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72" name="Straight Arrow Connector 71"/>
            <p:cNvCxnSpPr/>
            <p:nvPr/>
          </p:nvCxnSpPr>
          <p:spPr>
            <a:xfrm flipH="1">
              <a:off x="8309745" y="3167534"/>
              <a:ext cx="23555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/>
              <a:tailEnd type="triangle" w="med" len="med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>
            <a:xfrm flipH="1">
              <a:off x="8309745" y="3697411"/>
              <a:ext cx="23555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/>
              <a:tailEnd type="triangle" w="med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>
            <a:xfrm flipH="1">
              <a:off x="8309745" y="4227287"/>
              <a:ext cx="23555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/>
              <a:tailEnd type="triangl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>
              <a:off x="8267237" y="2649513"/>
              <a:ext cx="0" cy="16075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>
            <a:xfrm flipH="1">
              <a:off x="8119488" y="2649513"/>
              <a:ext cx="147749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/>
              <a:tailEnd type="triangle" w="med" len="med"/>
            </a:ln>
            <a:effectLst/>
          </p:spPr>
        </p:cxnSp>
        <p:grpSp>
          <p:nvGrpSpPr>
            <p:cNvPr id="77" name="Group 76"/>
            <p:cNvGrpSpPr/>
            <p:nvPr/>
          </p:nvGrpSpPr>
          <p:grpSpPr>
            <a:xfrm>
              <a:off x="5764633" y="580892"/>
              <a:ext cx="3382987" cy="884038"/>
              <a:chOff x="5764633" y="580892"/>
              <a:chExt cx="3382987" cy="884038"/>
            </a:xfrm>
          </p:grpSpPr>
          <p:sp>
            <p:nvSpPr>
              <p:cNvPr id="101" name="Moon 100"/>
              <p:cNvSpPr/>
              <p:nvPr/>
            </p:nvSpPr>
            <p:spPr>
              <a:xfrm rot="10800000">
                <a:off x="7190996" y="881092"/>
                <a:ext cx="244325" cy="397109"/>
              </a:xfrm>
              <a:prstGeom prst="moon">
                <a:avLst>
                  <a:gd name="adj" fmla="val 75582"/>
                </a:avLst>
              </a:prstGeom>
              <a:noFill/>
              <a:ln w="158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10800000" flipH="1">
                <a:off x="7444089" y="1040885"/>
                <a:ext cx="77753" cy="77521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 flipV="1">
                <a:off x="6960614" y="973808"/>
                <a:ext cx="26869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6965118" y="1187727"/>
                <a:ext cx="26869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05" name="Text Box 800"/>
              <p:cNvSpPr txBox="1"/>
              <p:nvPr/>
            </p:nvSpPr>
            <p:spPr>
              <a:xfrm>
                <a:off x="5764633" y="580892"/>
                <a:ext cx="1273557" cy="499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mbria" charset="0"/>
                    <a:ea typeface="Calibri" charset="0"/>
                    <a:cs typeface="Cambria" charset="0"/>
                  </a:rPr>
                  <a:t>RowENB</a:t>
                </a:r>
                <a:endParaRPr lang="en-US" sz="1200">
                  <a:effectLst/>
                  <a:latin typeface="Times New Roman" charset="0"/>
                  <a:ea typeface="Calibri" charset="0"/>
                </a:endParaRPr>
              </a:p>
            </p:txBody>
          </p:sp>
          <p:sp>
            <p:nvSpPr>
              <p:cNvPr id="106" name="Text Box 801"/>
              <p:cNvSpPr txBox="1"/>
              <p:nvPr/>
            </p:nvSpPr>
            <p:spPr>
              <a:xfrm>
                <a:off x="5956788" y="965288"/>
                <a:ext cx="1135846" cy="499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mbria" charset="0"/>
                    <a:ea typeface="Calibri" charset="0"/>
                    <a:cs typeface="Cambria" charset="0"/>
                  </a:rPr>
                  <a:t>ColENB</a:t>
                </a:r>
                <a:endParaRPr lang="en-US" sz="1200">
                  <a:effectLst/>
                  <a:latin typeface="Times New Roman" charset="0"/>
                  <a:ea typeface="Calibri" charset="0"/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flipV="1">
                <a:off x="7526346" y="1079560"/>
                <a:ext cx="26869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08" name="Text Box 803"/>
              <p:cNvSpPr txBox="1"/>
              <p:nvPr/>
            </p:nvSpPr>
            <p:spPr>
              <a:xfrm>
                <a:off x="7686177" y="773089"/>
                <a:ext cx="1461443" cy="499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mbria" charset="0"/>
                    <a:ea typeface="Calibri" charset="0"/>
                    <a:cs typeface="Cambria" charset="0"/>
                  </a:rPr>
                  <a:t>RAMWrEn</a:t>
                </a:r>
                <a:endParaRPr lang="en-US" sz="1200">
                  <a:effectLst/>
                  <a:latin typeface="Times New Roman" charset="0"/>
                  <a:ea typeface="Calibri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017831" y="2232647"/>
              <a:ext cx="1285391" cy="238554"/>
              <a:chOff x="4017831" y="2232647"/>
              <a:chExt cx="1285391" cy="238554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V="1">
                <a:off x="4017831" y="2363079"/>
                <a:ext cx="79949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812396" y="2232647"/>
                <a:ext cx="0" cy="23855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866223" y="2232647"/>
                <a:ext cx="0" cy="23855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871308" y="2362948"/>
                <a:ext cx="431914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grpSp>
          <p:nvGrpSpPr>
            <p:cNvPr id="79" name="Group 78"/>
            <p:cNvGrpSpPr/>
            <p:nvPr/>
          </p:nvGrpSpPr>
          <p:grpSpPr>
            <a:xfrm>
              <a:off x="3894384" y="1967093"/>
              <a:ext cx="121045" cy="209318"/>
              <a:chOff x="3894384" y="1967093"/>
              <a:chExt cx="121045" cy="209318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3898583" y="1967093"/>
                <a:ext cx="0" cy="209318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894384" y="1967093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894384" y="2173187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80" name="Straight Connector 79"/>
            <p:cNvCxnSpPr/>
            <p:nvPr/>
          </p:nvCxnSpPr>
          <p:spPr>
            <a:xfrm flipH="1">
              <a:off x="4020185" y="1667544"/>
              <a:ext cx="1" cy="30198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1" name="Isosceles Triangle 90"/>
            <p:cNvSpPr/>
            <p:nvPr/>
          </p:nvSpPr>
          <p:spPr>
            <a:xfrm flipV="1">
              <a:off x="3954906" y="1578451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5229750" y="2685797"/>
              <a:ext cx="121045" cy="209318"/>
              <a:chOff x="5229750" y="2685797"/>
              <a:chExt cx="121045" cy="209318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233949" y="2685797"/>
                <a:ext cx="0" cy="209318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229750" y="2685797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229750" y="2891891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83" name="Straight Connector 82"/>
            <p:cNvCxnSpPr/>
            <p:nvPr/>
          </p:nvCxnSpPr>
          <p:spPr>
            <a:xfrm>
              <a:off x="5350795" y="2362947"/>
              <a:ext cx="0" cy="31832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>
              <a:off x="5350795" y="2894050"/>
              <a:ext cx="0" cy="23579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5" name="Text Box 821"/>
            <p:cNvSpPr txBox="1"/>
            <p:nvPr/>
          </p:nvSpPr>
          <p:spPr>
            <a:xfrm>
              <a:off x="4803861" y="3079457"/>
              <a:ext cx="1315190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206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Baseline</a:t>
              </a:r>
              <a:endParaRPr lang="en-US" sz="1200" dirty="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5051195" y="2790456"/>
              <a:ext cx="17855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87" name="Group 86"/>
            <p:cNvGrpSpPr/>
            <p:nvPr/>
          </p:nvGrpSpPr>
          <p:grpSpPr>
            <a:xfrm rot="2994358">
              <a:off x="1227282" y="2683532"/>
              <a:ext cx="238554" cy="53827"/>
              <a:chOff x="1512414" y="2447533"/>
              <a:chExt cx="238554" cy="53827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rot="16200000">
                <a:off x="1631691" y="2382083"/>
                <a:ext cx="0" cy="23855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>
              <a:xfrm rot="16200000">
                <a:off x="1631691" y="2328256"/>
                <a:ext cx="0" cy="23855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88" name="Arc 87"/>
            <p:cNvSpPr/>
            <p:nvPr/>
          </p:nvSpPr>
          <p:spPr>
            <a:xfrm rot="16200000">
              <a:off x="949615" y="2111552"/>
              <a:ext cx="3602356" cy="3527062"/>
            </a:xfrm>
            <a:prstGeom prst="arc">
              <a:avLst>
                <a:gd name="adj1" fmla="val 17123587"/>
                <a:gd name="adj2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7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current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In the test array (the one that we are looking at on the Oxford setup) the 512 test pixel bias is shared with the bottom array.</a:t>
            </a:r>
          </a:p>
          <a:p>
            <a:r>
              <a:rPr lang="en-US" dirty="0" smtClean="0"/>
              <a:t>- We have 4096 + 512 </a:t>
            </a:r>
            <a:r>
              <a:rPr lang="mr-IN" dirty="0" smtClean="0"/>
              <a:t>–</a:t>
            </a:r>
            <a:r>
              <a:rPr lang="en-US" dirty="0" smtClean="0"/>
              <a:t> 4608 times the current.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54" y="1846263"/>
            <a:ext cx="7718018" cy="4022725"/>
          </a:xfrm>
        </p:spPr>
      </p:pic>
    </p:spTree>
    <p:extLst>
      <p:ext uri="{BB962C8B-B14F-4D97-AF65-F5344CB8AC3E}">
        <p14:creationId xmlns:p14="http://schemas.microsoft.com/office/powerpoint/2010/main" val="17909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log scale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54" y="1846263"/>
            <a:ext cx="7718018" cy="4022725"/>
          </a:xfrm>
        </p:spPr>
      </p:pic>
    </p:spTree>
    <p:extLst>
      <p:ext uri="{BB962C8B-B14F-4D97-AF65-F5344CB8AC3E}">
        <p14:creationId xmlns:p14="http://schemas.microsoft.com/office/powerpoint/2010/main" val="3879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The current source is not temperature compensated.</a:t>
            </a:r>
          </a:p>
          <a:p>
            <a:r>
              <a:rPr lang="en-US" dirty="0" smtClean="0"/>
              <a:t>- With more heat than expected in the chip we are </a:t>
            </a:r>
            <a:r>
              <a:rPr lang="en-US" dirty="0" err="1" smtClean="0"/>
              <a:t>underbiasing</a:t>
            </a:r>
            <a:r>
              <a:rPr lang="en-US" dirty="0" smtClean="0"/>
              <a:t> the amplifiers.</a:t>
            </a:r>
          </a:p>
          <a:p>
            <a:r>
              <a:rPr lang="en-US" dirty="0" smtClean="0"/>
              <a:t>- Will remove hot spot</a:t>
            </a:r>
          </a:p>
          <a:p>
            <a:r>
              <a:rPr lang="en-US" dirty="0" smtClean="0"/>
              <a:t>- Put some cooling capabilities on the back side of the chip to control precisely the temperature.</a:t>
            </a:r>
          </a:p>
          <a:p>
            <a:r>
              <a:rPr lang="en-US" dirty="0" smtClean="0"/>
              <a:t>- More test results to come.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There is indeed an error in the CHESS2 datasheet about the amount of charge injected.</a:t>
            </a:r>
          </a:p>
          <a:p>
            <a:r>
              <a:rPr lang="en-US" dirty="0" smtClean="0"/>
              <a:t>- Comparison of the big arrays of </a:t>
            </a:r>
            <a:r>
              <a:rPr lang="en-US" dirty="0" err="1" smtClean="0"/>
              <a:t>nwells</a:t>
            </a:r>
            <a:r>
              <a:rPr lang="en-US" dirty="0" smtClean="0"/>
              <a:t> between Chess1 and Chess2 (For Igor):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69319"/>
              </p:ext>
            </p:extLst>
          </p:nvPr>
        </p:nvGraphicFramePr>
        <p:xfrm>
          <a:off x="1360487" y="2762778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Chess1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Chess2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Nwell</a:t>
                      </a:r>
                      <a:r>
                        <a:rPr lang="en-US" dirty="0" smtClean="0"/>
                        <a:t>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24.3u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24.3u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Nwell</a:t>
                      </a:r>
                      <a:r>
                        <a:rPr lang="en-US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148.175u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90.2u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Nwell</a:t>
                      </a:r>
                      <a:r>
                        <a:rPr lang="en-US" baseline="0" dirty="0" smtClean="0"/>
                        <a:t>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148.175ux24.3u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90.2ux24.3u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rows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columns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Nwell</a:t>
                      </a:r>
                      <a:r>
                        <a:rPr lang="en-US" dirty="0" smtClean="0"/>
                        <a:t>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1.58mm2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0.84mm2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big</a:t>
                      </a:r>
                      <a:r>
                        <a:rPr lang="en-US" baseline="0" dirty="0" smtClean="0"/>
                        <a:t> array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1.985mm x 2.029mm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1.283mm x 1.263mm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2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-CHESS2 amplifiers don’t seem to produce an output pulse.</a:t>
            </a:r>
          </a:p>
          <a:p>
            <a:r>
              <a:rPr lang="en-US" dirty="0" smtClean="0"/>
              <a:t>-CHESS2 amplifier are </a:t>
            </a:r>
            <a:r>
              <a:rPr lang="en-US" b="1" dirty="0" smtClean="0">
                <a:solidFill>
                  <a:srgbClr val="FF0000"/>
                </a:solidFill>
              </a:rPr>
              <a:t>internally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002060"/>
                </a:solidFill>
                <a:ea typeface="Calibri" charset="0"/>
                <a:cs typeface="Cambria" charset="0"/>
              </a:rPr>
              <a:t>externally</a:t>
            </a:r>
            <a:r>
              <a:rPr lang="en-US" sz="1200" b="1" dirty="0">
                <a:solidFill>
                  <a:srgbClr val="002060"/>
                </a:solidFill>
                <a:latin typeface="Cambria" charset="0"/>
                <a:ea typeface="Calibri" charset="0"/>
                <a:cs typeface="Cambria" charset="0"/>
              </a:rPr>
              <a:t> </a:t>
            </a:r>
            <a:r>
              <a:rPr lang="en-US" dirty="0" smtClean="0"/>
              <a:t>biased.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70706" y="2811499"/>
            <a:ext cx="5943603" cy="3487431"/>
            <a:chOff x="0" y="-187899"/>
            <a:chExt cx="9992031" cy="5864160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2306521" y="311569"/>
              <a:ext cx="211620" cy="309496"/>
              <a:chOff x="2306522" y="311570"/>
              <a:chExt cx="412388" cy="548291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2306522" y="311570"/>
                <a:ext cx="412387" cy="37729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2306523" y="463969"/>
                <a:ext cx="412387" cy="377291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98" name="Straight Arrow Connector 197"/>
              <p:cNvCxnSpPr/>
              <p:nvPr/>
            </p:nvCxnSpPr>
            <p:spPr>
              <a:xfrm>
                <a:off x="2510725" y="364996"/>
                <a:ext cx="0" cy="49486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none"/>
                <a:tailEnd type="triangle" w="med" len="med"/>
              </a:ln>
              <a:effectLst/>
            </p:spPr>
          </p:cxnSp>
        </p:grpSp>
        <p:cxnSp>
          <p:nvCxnSpPr>
            <p:cNvPr id="6" name="Straight Connector 5"/>
            <p:cNvCxnSpPr/>
            <p:nvPr/>
          </p:nvCxnSpPr>
          <p:spPr>
            <a:xfrm>
              <a:off x="1633552" y="465298"/>
              <a:ext cx="0" cy="186004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>
              <a:off x="1633552" y="465295"/>
              <a:ext cx="634533" cy="102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2567080" y="466317"/>
              <a:ext cx="200544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4572520" y="466321"/>
              <a:ext cx="0" cy="189662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0" name="Text Box 641"/>
            <p:cNvSpPr txBox="1"/>
            <p:nvPr/>
          </p:nvSpPr>
          <p:spPr>
            <a:xfrm>
              <a:off x="2008014" y="-183593"/>
              <a:ext cx="705634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IFB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051638" y="2435840"/>
              <a:ext cx="0" cy="25257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2763769" y="2077536"/>
              <a:ext cx="113061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3" name="Group 12"/>
            <p:cNvGrpSpPr/>
            <p:nvPr/>
          </p:nvGrpSpPr>
          <p:grpSpPr>
            <a:xfrm>
              <a:off x="1866133" y="2220680"/>
              <a:ext cx="193614" cy="209318"/>
              <a:chOff x="1866133" y="2220680"/>
              <a:chExt cx="193614" cy="209318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>
                <a:off x="1942901" y="2220680"/>
                <a:ext cx="0" cy="209318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1938702" y="2220680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1938702" y="2426774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95" name="Oval 194"/>
              <p:cNvSpPr/>
              <p:nvPr/>
            </p:nvSpPr>
            <p:spPr>
              <a:xfrm>
                <a:off x="1866133" y="2286579"/>
                <a:ext cx="77753" cy="77521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H="1">
              <a:off x="2763770" y="2227311"/>
              <a:ext cx="121045" cy="209318"/>
              <a:chOff x="2763770" y="2227311"/>
              <a:chExt cx="121045" cy="209318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>
                <a:off x="2767969" y="2227311"/>
                <a:ext cx="0" cy="209318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2763770" y="2227311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2763770" y="2433405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15" name="Straight Connector 14"/>
            <p:cNvCxnSpPr/>
            <p:nvPr/>
          </p:nvCxnSpPr>
          <p:spPr>
            <a:xfrm flipH="1">
              <a:off x="2051640" y="1916071"/>
              <a:ext cx="1" cy="30198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6" name="Isosceles Triangle 72"/>
            <p:cNvSpPr/>
            <p:nvPr/>
          </p:nvSpPr>
          <p:spPr>
            <a:xfrm flipV="1">
              <a:off x="1983110" y="1815569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266874" y="2901929"/>
              <a:ext cx="281665" cy="424334"/>
              <a:chOff x="2266874" y="2901924"/>
              <a:chExt cx="412387" cy="564787"/>
            </a:xfrm>
          </p:grpSpPr>
          <p:sp>
            <p:nvSpPr>
              <p:cNvPr id="186" name="Oval 185"/>
              <p:cNvSpPr/>
              <p:nvPr/>
            </p:nvSpPr>
            <p:spPr>
              <a:xfrm>
                <a:off x="2266874" y="2901924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2266874" y="3054324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88" name="Straight Arrow Connector 187"/>
              <p:cNvCxnSpPr/>
              <p:nvPr/>
            </p:nvCxnSpPr>
            <p:spPr>
              <a:xfrm>
                <a:off x="2471076" y="2955351"/>
                <a:ext cx="0" cy="49486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none"/>
                <a:tailEnd type="triangle" w="med" len="med"/>
              </a:ln>
              <a:effectLst/>
            </p:spPr>
          </p:cxnSp>
        </p:grpSp>
        <p:cxnSp>
          <p:nvCxnSpPr>
            <p:cNvPr id="18" name="Straight Connector 17"/>
            <p:cNvCxnSpPr/>
            <p:nvPr/>
          </p:nvCxnSpPr>
          <p:spPr>
            <a:xfrm flipV="1">
              <a:off x="2051638" y="2688415"/>
              <a:ext cx="712132" cy="13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 flipH="1">
              <a:off x="2763770" y="2435976"/>
              <a:ext cx="0" cy="25257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 flipH="1">
              <a:off x="2771394" y="1965485"/>
              <a:ext cx="0" cy="25257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21" name="Group 20"/>
            <p:cNvGrpSpPr/>
            <p:nvPr/>
          </p:nvGrpSpPr>
          <p:grpSpPr>
            <a:xfrm flipH="1">
              <a:off x="2763770" y="1756165"/>
              <a:ext cx="193614" cy="209318"/>
              <a:chOff x="2763770" y="1756165"/>
              <a:chExt cx="193614" cy="209318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2840538" y="1756165"/>
                <a:ext cx="0" cy="209318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2836339" y="1756165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2836339" y="1962259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85" name="Oval 184"/>
              <p:cNvSpPr/>
              <p:nvPr/>
            </p:nvSpPr>
            <p:spPr>
              <a:xfrm>
                <a:off x="2763770" y="1822064"/>
                <a:ext cx="77753" cy="77521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flipH="1">
              <a:off x="2763771" y="1454180"/>
              <a:ext cx="1" cy="30198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3" name="Isosceles Triangle 90"/>
            <p:cNvSpPr/>
            <p:nvPr/>
          </p:nvSpPr>
          <p:spPr>
            <a:xfrm flipV="1">
              <a:off x="2695242" y="1353676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Text Box 669"/>
            <p:cNvSpPr txBox="1"/>
            <p:nvPr/>
          </p:nvSpPr>
          <p:spPr>
            <a:xfrm>
              <a:off x="1842339" y="1521273"/>
              <a:ext cx="700296" cy="557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1.8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sp>
          <p:nvSpPr>
            <p:cNvPr id="25" name="Text Box 670"/>
            <p:cNvSpPr txBox="1"/>
            <p:nvPr/>
          </p:nvSpPr>
          <p:spPr>
            <a:xfrm>
              <a:off x="2562663" y="1054883"/>
              <a:ext cx="700296" cy="557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3.3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406346" y="2688419"/>
              <a:ext cx="1361" cy="21350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2407705" y="3326257"/>
              <a:ext cx="0" cy="23579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8" name="Isosceles Triangle 97"/>
            <p:cNvSpPr/>
            <p:nvPr/>
          </p:nvSpPr>
          <p:spPr>
            <a:xfrm flipV="1">
              <a:off x="2339177" y="3511796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878362" y="2716073"/>
              <a:ext cx="281665" cy="424334"/>
              <a:chOff x="3878362" y="2716068"/>
              <a:chExt cx="412387" cy="564787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3878362" y="2716068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878362" y="2868468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81" name="Straight Arrow Connector 180"/>
              <p:cNvCxnSpPr/>
              <p:nvPr/>
            </p:nvCxnSpPr>
            <p:spPr>
              <a:xfrm>
                <a:off x="4082564" y="2769495"/>
                <a:ext cx="0" cy="49486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none"/>
                <a:tailEnd type="triangle" w="med" len="med"/>
              </a:ln>
              <a:effectLst/>
            </p:spPr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4017832" y="2171581"/>
              <a:ext cx="0" cy="52952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4013641" y="3128009"/>
              <a:ext cx="0" cy="23579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2" name="Isosceles Triangle 106"/>
            <p:cNvSpPr/>
            <p:nvPr/>
          </p:nvSpPr>
          <p:spPr>
            <a:xfrm flipV="1">
              <a:off x="3945112" y="3313548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Text Box 681"/>
            <p:cNvSpPr txBox="1"/>
            <p:nvPr/>
          </p:nvSpPr>
          <p:spPr>
            <a:xfrm>
              <a:off x="4141026" y="2813447"/>
              <a:ext cx="825197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InSF 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82920" y="2206062"/>
              <a:ext cx="980156" cy="238554"/>
              <a:chOff x="882920" y="2206062"/>
              <a:chExt cx="980156" cy="238554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 flipV="1">
                <a:off x="882920" y="2325339"/>
                <a:ext cx="469484" cy="131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364870" y="2206062"/>
                <a:ext cx="0" cy="23855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418697" y="2206062"/>
                <a:ext cx="0" cy="23855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431162" y="2325339"/>
                <a:ext cx="431914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882920" y="2325339"/>
              <a:ext cx="0" cy="111835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6" name="Round Same Side Corner Rectangle 35"/>
            <p:cNvSpPr/>
            <p:nvPr/>
          </p:nvSpPr>
          <p:spPr>
            <a:xfrm rot="10800000">
              <a:off x="459061" y="3443699"/>
              <a:ext cx="847718" cy="2782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DDEA">
                <a:lumMod val="9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68135" y="3443695"/>
              <a:ext cx="116302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 rot="16200000" flipV="1">
              <a:off x="648244" y="2108164"/>
              <a:ext cx="469484" cy="13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 rot="16200000">
              <a:off x="882920" y="1741741"/>
              <a:ext cx="0" cy="238554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rot="16200000">
              <a:off x="882920" y="1687914"/>
              <a:ext cx="0" cy="238554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882921" y="1047664"/>
              <a:ext cx="1" cy="74706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42" name="Group 41"/>
            <p:cNvGrpSpPr/>
            <p:nvPr/>
          </p:nvGrpSpPr>
          <p:grpSpPr>
            <a:xfrm>
              <a:off x="0" y="698328"/>
              <a:ext cx="536268" cy="469185"/>
              <a:chOff x="0" y="698328"/>
              <a:chExt cx="536268" cy="469185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139388" y="698328"/>
                <a:ext cx="255597" cy="211190"/>
                <a:chOff x="139388" y="698328"/>
                <a:chExt cx="255597" cy="211190"/>
              </a:xfrm>
            </p:grpSpPr>
            <p:sp>
              <p:nvSpPr>
                <p:cNvPr id="173" name="Isosceles Triangle 149"/>
                <p:cNvSpPr/>
                <p:nvPr/>
              </p:nvSpPr>
              <p:spPr>
                <a:xfrm rot="5400000">
                  <a:off x="122715" y="715001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 flipH="1">
                  <a:off x="317232" y="765163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 flipH="1">
                <a:off x="139388" y="956323"/>
                <a:ext cx="255597" cy="211190"/>
                <a:chOff x="139388" y="956323"/>
                <a:chExt cx="255597" cy="211190"/>
              </a:xfrm>
            </p:grpSpPr>
            <p:sp>
              <p:nvSpPr>
                <p:cNvPr id="171" name="Isosceles Triangle 153"/>
                <p:cNvSpPr/>
                <p:nvPr/>
              </p:nvSpPr>
              <p:spPr>
                <a:xfrm rot="5400000">
                  <a:off x="122715" y="972996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 flipH="1">
                  <a:off x="317232" y="1023158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65" name="Straight Connector 164"/>
              <p:cNvCxnSpPr/>
              <p:nvPr/>
            </p:nvCxnSpPr>
            <p:spPr>
              <a:xfrm>
                <a:off x="0" y="803923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0" y="1059172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0" y="803923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536268" y="804961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394985" y="1065849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0" name="Straight Connector 169"/>
              <p:cNvCxnSpPr/>
              <p:nvPr/>
            </p:nvCxnSpPr>
            <p:spPr>
              <a:xfrm flipH="1">
                <a:off x="394985" y="810600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43" name="Straight Connector 42"/>
            <p:cNvCxnSpPr/>
            <p:nvPr/>
          </p:nvCxnSpPr>
          <p:spPr>
            <a:xfrm flipH="1">
              <a:off x="813286" y="843651"/>
              <a:ext cx="69635" cy="18075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>
            <a:xfrm>
              <a:off x="536268" y="932916"/>
              <a:ext cx="25755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/>
              <a:tailEnd type="triangl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880325" y="287163"/>
              <a:ext cx="1" cy="57782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6" name="Text Box 710"/>
            <p:cNvSpPr txBox="1"/>
            <p:nvPr/>
          </p:nvSpPr>
          <p:spPr>
            <a:xfrm>
              <a:off x="278624" y="-187899"/>
              <a:ext cx="1360026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206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Injection</a:t>
              </a:r>
              <a:endParaRPr lang="en-US" sz="1200" dirty="0">
                <a:effectLst/>
                <a:latin typeface="Times New Roman" charset="0"/>
                <a:ea typeface="Calibri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rot="10800000">
              <a:off x="8550230" y="2393027"/>
              <a:ext cx="536267" cy="469186"/>
              <a:chOff x="8550230" y="2393027"/>
              <a:chExt cx="536267" cy="469186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8689619" y="2393027"/>
                <a:ext cx="255597" cy="211190"/>
                <a:chOff x="8689619" y="2393027"/>
                <a:chExt cx="255597" cy="211190"/>
              </a:xfrm>
            </p:grpSpPr>
            <p:sp>
              <p:nvSpPr>
                <p:cNvPr id="161" name="Isosceles Triangle 247"/>
                <p:cNvSpPr/>
                <p:nvPr/>
              </p:nvSpPr>
              <p:spPr>
                <a:xfrm rot="5400000">
                  <a:off x="8672946" y="2409700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 flipH="1">
                  <a:off x="8867463" y="2459862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 flipH="1">
                <a:off x="8689618" y="2651023"/>
                <a:ext cx="255597" cy="211190"/>
                <a:chOff x="8689618" y="2651023"/>
                <a:chExt cx="255597" cy="211190"/>
              </a:xfrm>
            </p:grpSpPr>
            <p:sp>
              <p:nvSpPr>
                <p:cNvPr id="159" name="Isosceles Triangle 245"/>
                <p:cNvSpPr/>
                <p:nvPr/>
              </p:nvSpPr>
              <p:spPr>
                <a:xfrm rot="5400000">
                  <a:off x="8672945" y="2667696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 flipH="1">
                  <a:off x="8867462" y="2717858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53" name="Straight Connector 152"/>
              <p:cNvCxnSpPr/>
              <p:nvPr/>
            </p:nvCxnSpPr>
            <p:spPr>
              <a:xfrm>
                <a:off x="8550230" y="2498623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8550230" y="2753873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8550230" y="2498624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9086497" y="2499662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>
              <a:xfrm flipH="1">
                <a:off x="8945214" y="2760550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>
              <a:xfrm flipH="1">
                <a:off x="8945214" y="2505301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48" name="Isosceles Triangle 250"/>
            <p:cNvSpPr/>
            <p:nvPr/>
          </p:nvSpPr>
          <p:spPr>
            <a:xfrm rot="5400000">
              <a:off x="5687961" y="1865511"/>
              <a:ext cx="742242" cy="625045"/>
            </a:xfrm>
            <a:prstGeom prst="triangl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5297881" y="2362947"/>
              <a:ext cx="448681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0" name="Text Box 726"/>
            <p:cNvSpPr txBox="1"/>
            <p:nvPr/>
          </p:nvSpPr>
          <p:spPr>
            <a:xfrm>
              <a:off x="2567082" y="2962245"/>
              <a:ext cx="551910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In 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sp>
          <p:nvSpPr>
            <p:cNvPr id="51" name="Text Box 727"/>
            <p:cNvSpPr txBox="1"/>
            <p:nvPr/>
          </p:nvSpPr>
          <p:spPr>
            <a:xfrm>
              <a:off x="3074471" y="2118148"/>
              <a:ext cx="829467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206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Casc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884815" y="2332036"/>
              <a:ext cx="258926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2968697" y="1864913"/>
              <a:ext cx="175044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4" name="Text Box 730"/>
            <p:cNvSpPr txBox="1"/>
            <p:nvPr/>
          </p:nvSpPr>
          <p:spPr>
            <a:xfrm>
              <a:off x="2968786" y="1546170"/>
              <a:ext cx="884978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Load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994027" y="2779555"/>
              <a:ext cx="281665" cy="424334"/>
              <a:chOff x="5994027" y="2779550"/>
              <a:chExt cx="412387" cy="564787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5994027" y="2779550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5994027" y="2931950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50" name="Straight Arrow Connector 149"/>
              <p:cNvCxnSpPr/>
              <p:nvPr/>
            </p:nvCxnSpPr>
            <p:spPr>
              <a:xfrm>
                <a:off x="6198229" y="2832977"/>
                <a:ext cx="0" cy="49486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none"/>
                <a:tailEnd type="triangle" w="med" len="med"/>
              </a:ln>
              <a:effectLst/>
            </p:spPr>
          </p:cxnSp>
        </p:grpSp>
        <p:cxnSp>
          <p:nvCxnSpPr>
            <p:cNvPr id="56" name="Straight Connector 55"/>
            <p:cNvCxnSpPr/>
            <p:nvPr/>
          </p:nvCxnSpPr>
          <p:spPr>
            <a:xfrm>
              <a:off x="6133497" y="2315585"/>
              <a:ext cx="0" cy="44901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>
              <a:off x="6129306" y="3191495"/>
              <a:ext cx="0" cy="23579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8" name="Isosceles Triangle 271"/>
            <p:cNvSpPr/>
            <p:nvPr/>
          </p:nvSpPr>
          <p:spPr>
            <a:xfrm flipV="1">
              <a:off x="6060778" y="3377034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Text Box 738"/>
            <p:cNvSpPr txBox="1"/>
            <p:nvPr/>
          </p:nvSpPr>
          <p:spPr>
            <a:xfrm>
              <a:off x="6249515" y="2816684"/>
              <a:ext cx="979988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Comp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6371605" y="2178036"/>
              <a:ext cx="3620426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5571515" y="1996084"/>
              <a:ext cx="175044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2" name="Text Box 741"/>
            <p:cNvSpPr txBox="1"/>
            <p:nvPr/>
          </p:nvSpPr>
          <p:spPr>
            <a:xfrm>
              <a:off x="4996015" y="1734088"/>
              <a:ext cx="624502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206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Th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809120" y="2422325"/>
              <a:ext cx="281665" cy="424334"/>
              <a:chOff x="7809120" y="2422321"/>
              <a:chExt cx="412387" cy="564787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7809120" y="2422321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809120" y="2574721"/>
                <a:ext cx="412387" cy="41238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47" name="Straight Arrow Connector 146"/>
              <p:cNvCxnSpPr/>
              <p:nvPr/>
            </p:nvCxnSpPr>
            <p:spPr>
              <a:xfrm>
                <a:off x="8013322" y="2475748"/>
                <a:ext cx="0" cy="49486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none"/>
                <a:tailEnd type="triangle" w="med" len="med"/>
              </a:ln>
              <a:effectLst/>
            </p:spPr>
          </p:cxnSp>
        </p:grpSp>
        <p:cxnSp>
          <p:nvCxnSpPr>
            <p:cNvPr id="64" name="Straight Arrow Connector 63"/>
            <p:cNvCxnSpPr/>
            <p:nvPr/>
          </p:nvCxnSpPr>
          <p:spPr>
            <a:xfrm flipH="1">
              <a:off x="8309745" y="2637657"/>
              <a:ext cx="23555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/>
              <a:tailEnd type="triangle" w="med" len="med"/>
            </a:ln>
            <a:effectLst/>
          </p:spPr>
        </p:cxnSp>
        <p:sp>
          <p:nvSpPr>
            <p:cNvPr id="65" name="Text Box 747"/>
            <p:cNvSpPr txBox="1"/>
            <p:nvPr/>
          </p:nvSpPr>
          <p:spPr>
            <a:xfrm>
              <a:off x="6533251" y="2310692"/>
              <a:ext cx="1303448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1/2/4/8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948590" y="2183560"/>
              <a:ext cx="0" cy="23294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7948590" y="2846267"/>
              <a:ext cx="0" cy="23579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8" name="Isosceles Triangle 287"/>
            <p:cNvSpPr/>
            <p:nvPr/>
          </p:nvSpPr>
          <p:spPr>
            <a:xfrm flipV="1">
              <a:off x="7880061" y="3031806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 rot="10800000">
              <a:off x="8550230" y="2928379"/>
              <a:ext cx="536267" cy="469186"/>
              <a:chOff x="8550230" y="2928379"/>
              <a:chExt cx="536267" cy="469186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8689619" y="2928379"/>
                <a:ext cx="255597" cy="211190"/>
                <a:chOff x="8689619" y="2928379"/>
                <a:chExt cx="255597" cy="211190"/>
              </a:xfrm>
            </p:grpSpPr>
            <p:sp>
              <p:nvSpPr>
                <p:cNvPr id="143" name="Isosceles Triangle 302"/>
                <p:cNvSpPr/>
                <p:nvPr/>
              </p:nvSpPr>
              <p:spPr>
                <a:xfrm rot="5400000">
                  <a:off x="8672946" y="2945052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 flipH="1">
                  <a:off x="8867463" y="2995214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 flipH="1">
                <a:off x="8689618" y="3186375"/>
                <a:ext cx="255597" cy="211190"/>
                <a:chOff x="8689618" y="3186375"/>
                <a:chExt cx="255597" cy="211190"/>
              </a:xfrm>
            </p:grpSpPr>
            <p:sp>
              <p:nvSpPr>
                <p:cNvPr id="141" name="Isosceles Triangle 300"/>
                <p:cNvSpPr/>
                <p:nvPr/>
              </p:nvSpPr>
              <p:spPr>
                <a:xfrm rot="5400000">
                  <a:off x="8672945" y="3203048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 flipH="1">
                  <a:off x="8867462" y="3253210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35" name="Straight Connector 134"/>
              <p:cNvCxnSpPr/>
              <p:nvPr/>
            </p:nvCxnSpPr>
            <p:spPr>
              <a:xfrm>
                <a:off x="8550230" y="3033975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8550230" y="3289225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8550230" y="3033976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>
              <a:xfrm flipH="1">
                <a:off x="9086497" y="3035014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>
              <a:xfrm flipH="1">
                <a:off x="8945214" y="3295902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>
              <a:xfrm flipH="1">
                <a:off x="8945214" y="3040653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grpSp>
          <p:nvGrpSpPr>
            <p:cNvPr id="70" name="Group 69"/>
            <p:cNvGrpSpPr/>
            <p:nvPr/>
          </p:nvGrpSpPr>
          <p:grpSpPr>
            <a:xfrm rot="10800000">
              <a:off x="8550230" y="3463731"/>
              <a:ext cx="536267" cy="469186"/>
              <a:chOff x="8550230" y="3463731"/>
              <a:chExt cx="536267" cy="469186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8689619" y="3463731"/>
                <a:ext cx="255597" cy="211190"/>
                <a:chOff x="8689619" y="3463731"/>
                <a:chExt cx="255597" cy="211190"/>
              </a:xfrm>
            </p:grpSpPr>
            <p:sp>
              <p:nvSpPr>
                <p:cNvPr id="131" name="Isosceles Triangle 325"/>
                <p:cNvSpPr/>
                <p:nvPr/>
              </p:nvSpPr>
              <p:spPr>
                <a:xfrm rot="5400000">
                  <a:off x="8672946" y="3480404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 flipH="1">
                  <a:off x="8867463" y="3530566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 flipH="1">
                <a:off x="8689618" y="3721727"/>
                <a:ext cx="255597" cy="211190"/>
                <a:chOff x="8689618" y="3721727"/>
                <a:chExt cx="255597" cy="211190"/>
              </a:xfrm>
            </p:grpSpPr>
            <p:sp>
              <p:nvSpPr>
                <p:cNvPr id="129" name="Isosceles Triangle 323"/>
                <p:cNvSpPr/>
                <p:nvPr/>
              </p:nvSpPr>
              <p:spPr>
                <a:xfrm rot="5400000">
                  <a:off x="8672945" y="3738400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 flipH="1">
                  <a:off x="8867462" y="3788562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23" name="Straight Connector 122"/>
              <p:cNvCxnSpPr/>
              <p:nvPr/>
            </p:nvCxnSpPr>
            <p:spPr>
              <a:xfrm>
                <a:off x="8550230" y="3569327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8550230" y="3824577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8550230" y="3569328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>
              <a:xfrm flipH="1">
                <a:off x="9086497" y="3570366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>
              <a:xfrm flipH="1">
                <a:off x="8945214" y="3831254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8945214" y="3576005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grpSp>
          <p:nvGrpSpPr>
            <p:cNvPr id="71" name="Group 70"/>
            <p:cNvGrpSpPr/>
            <p:nvPr/>
          </p:nvGrpSpPr>
          <p:grpSpPr>
            <a:xfrm rot="10800000">
              <a:off x="8550230" y="3999084"/>
              <a:ext cx="536267" cy="469186"/>
              <a:chOff x="8550230" y="3999084"/>
              <a:chExt cx="536267" cy="469186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8689619" y="3999084"/>
                <a:ext cx="255597" cy="211190"/>
                <a:chOff x="8689619" y="3999084"/>
                <a:chExt cx="255597" cy="211190"/>
              </a:xfrm>
            </p:grpSpPr>
            <p:sp>
              <p:nvSpPr>
                <p:cNvPr id="119" name="Isosceles Triangle 338"/>
                <p:cNvSpPr/>
                <p:nvPr/>
              </p:nvSpPr>
              <p:spPr>
                <a:xfrm rot="5400000">
                  <a:off x="8672946" y="4015757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 flipH="1">
                  <a:off x="8867463" y="4065919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 flipH="1">
                <a:off x="8689618" y="4257080"/>
                <a:ext cx="255597" cy="211190"/>
                <a:chOff x="8689618" y="4257080"/>
                <a:chExt cx="255597" cy="211190"/>
              </a:xfrm>
            </p:grpSpPr>
            <p:sp>
              <p:nvSpPr>
                <p:cNvPr id="117" name="Isosceles Triangle 336"/>
                <p:cNvSpPr/>
                <p:nvPr/>
              </p:nvSpPr>
              <p:spPr>
                <a:xfrm rot="5400000">
                  <a:off x="8672945" y="4273753"/>
                  <a:ext cx="211190" cy="177844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 flipH="1">
                  <a:off x="8867462" y="4323915"/>
                  <a:ext cx="77753" cy="7752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11" name="Straight Connector 110"/>
              <p:cNvCxnSpPr/>
              <p:nvPr/>
            </p:nvCxnSpPr>
            <p:spPr>
              <a:xfrm>
                <a:off x="8550230" y="4104680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8550230" y="4359930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8550230" y="4104681"/>
                <a:ext cx="13668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9086497" y="4105719"/>
                <a:ext cx="0" cy="255249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8945214" y="4366607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8945214" y="4111358"/>
                <a:ext cx="14128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72" name="Straight Arrow Connector 71"/>
            <p:cNvCxnSpPr/>
            <p:nvPr/>
          </p:nvCxnSpPr>
          <p:spPr>
            <a:xfrm flipH="1">
              <a:off x="8309745" y="3167534"/>
              <a:ext cx="23555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/>
              <a:tailEnd type="triangle" w="med" len="med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>
            <a:xfrm flipH="1">
              <a:off x="8309745" y="3697411"/>
              <a:ext cx="23555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/>
              <a:tailEnd type="triangle" w="med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>
            <a:xfrm flipH="1">
              <a:off x="8309745" y="4227287"/>
              <a:ext cx="23555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/>
              <a:tailEnd type="triangl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>
              <a:off x="8267237" y="2649513"/>
              <a:ext cx="0" cy="16075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>
            <a:xfrm flipH="1">
              <a:off x="8119488" y="2649513"/>
              <a:ext cx="147749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/>
              <a:tailEnd type="triangle" w="med" len="med"/>
            </a:ln>
            <a:effectLst/>
          </p:spPr>
        </p:cxnSp>
        <p:grpSp>
          <p:nvGrpSpPr>
            <p:cNvPr id="77" name="Group 76"/>
            <p:cNvGrpSpPr/>
            <p:nvPr/>
          </p:nvGrpSpPr>
          <p:grpSpPr>
            <a:xfrm>
              <a:off x="5764633" y="580892"/>
              <a:ext cx="3382987" cy="884038"/>
              <a:chOff x="5764633" y="580892"/>
              <a:chExt cx="3382987" cy="884038"/>
            </a:xfrm>
          </p:grpSpPr>
          <p:sp>
            <p:nvSpPr>
              <p:cNvPr id="101" name="Moon 100"/>
              <p:cNvSpPr/>
              <p:nvPr/>
            </p:nvSpPr>
            <p:spPr>
              <a:xfrm rot="10800000">
                <a:off x="7190996" y="881092"/>
                <a:ext cx="244325" cy="397109"/>
              </a:xfrm>
              <a:prstGeom prst="moon">
                <a:avLst>
                  <a:gd name="adj" fmla="val 75582"/>
                </a:avLst>
              </a:prstGeom>
              <a:noFill/>
              <a:ln w="158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10800000" flipH="1">
                <a:off x="7444089" y="1040885"/>
                <a:ext cx="77753" cy="77521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 flipV="1">
                <a:off x="6960614" y="973808"/>
                <a:ext cx="26869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6965118" y="1187727"/>
                <a:ext cx="26869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05" name="Text Box 800"/>
              <p:cNvSpPr txBox="1"/>
              <p:nvPr/>
            </p:nvSpPr>
            <p:spPr>
              <a:xfrm>
                <a:off x="5764633" y="580892"/>
                <a:ext cx="1273557" cy="499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mbria" charset="0"/>
                    <a:ea typeface="Calibri" charset="0"/>
                    <a:cs typeface="Cambria" charset="0"/>
                  </a:rPr>
                  <a:t>RowENB</a:t>
                </a:r>
                <a:endParaRPr lang="en-US" sz="1200">
                  <a:effectLst/>
                  <a:latin typeface="Times New Roman" charset="0"/>
                  <a:ea typeface="Calibri" charset="0"/>
                </a:endParaRPr>
              </a:p>
            </p:txBody>
          </p:sp>
          <p:sp>
            <p:nvSpPr>
              <p:cNvPr id="106" name="Text Box 801"/>
              <p:cNvSpPr txBox="1"/>
              <p:nvPr/>
            </p:nvSpPr>
            <p:spPr>
              <a:xfrm>
                <a:off x="5956788" y="965288"/>
                <a:ext cx="1135846" cy="499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mbria" charset="0"/>
                    <a:ea typeface="Calibri" charset="0"/>
                    <a:cs typeface="Cambria" charset="0"/>
                  </a:rPr>
                  <a:t>ColENB</a:t>
                </a:r>
                <a:endParaRPr lang="en-US" sz="1200">
                  <a:effectLst/>
                  <a:latin typeface="Times New Roman" charset="0"/>
                  <a:ea typeface="Calibri" charset="0"/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flipV="1">
                <a:off x="7526346" y="1079560"/>
                <a:ext cx="26869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08" name="Text Box 803"/>
              <p:cNvSpPr txBox="1"/>
              <p:nvPr/>
            </p:nvSpPr>
            <p:spPr>
              <a:xfrm>
                <a:off x="7686177" y="773089"/>
                <a:ext cx="1461443" cy="499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mbria" charset="0"/>
                    <a:ea typeface="Calibri" charset="0"/>
                    <a:cs typeface="Cambria" charset="0"/>
                  </a:rPr>
                  <a:t>RAMWrEn</a:t>
                </a:r>
                <a:endParaRPr lang="en-US" sz="1200">
                  <a:effectLst/>
                  <a:latin typeface="Times New Roman" charset="0"/>
                  <a:ea typeface="Calibri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017831" y="2232647"/>
              <a:ext cx="1285391" cy="238554"/>
              <a:chOff x="4017831" y="2232647"/>
              <a:chExt cx="1285391" cy="238554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V="1">
                <a:off x="4017831" y="2363079"/>
                <a:ext cx="79949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812396" y="2232647"/>
                <a:ext cx="0" cy="23855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866223" y="2232647"/>
                <a:ext cx="0" cy="23855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871308" y="2362948"/>
                <a:ext cx="431914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grpSp>
          <p:nvGrpSpPr>
            <p:cNvPr id="79" name="Group 78"/>
            <p:cNvGrpSpPr/>
            <p:nvPr/>
          </p:nvGrpSpPr>
          <p:grpSpPr>
            <a:xfrm>
              <a:off x="3894384" y="1967093"/>
              <a:ext cx="121045" cy="209318"/>
              <a:chOff x="3894384" y="1967093"/>
              <a:chExt cx="121045" cy="209318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3898583" y="1967093"/>
                <a:ext cx="0" cy="209318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894384" y="1967093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894384" y="2173187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80" name="Straight Connector 79"/>
            <p:cNvCxnSpPr/>
            <p:nvPr/>
          </p:nvCxnSpPr>
          <p:spPr>
            <a:xfrm flipH="1">
              <a:off x="4020185" y="1667544"/>
              <a:ext cx="1" cy="30198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1" name="Isosceles Triangle 90"/>
            <p:cNvSpPr/>
            <p:nvPr/>
          </p:nvSpPr>
          <p:spPr>
            <a:xfrm flipV="1">
              <a:off x="3954906" y="1578451"/>
              <a:ext cx="137057" cy="100500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5229750" y="2685797"/>
              <a:ext cx="121045" cy="209318"/>
              <a:chOff x="5229750" y="2685797"/>
              <a:chExt cx="121045" cy="209318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233949" y="2685797"/>
                <a:ext cx="0" cy="209318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229750" y="2685797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229750" y="2891891"/>
                <a:ext cx="12104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83" name="Straight Connector 82"/>
            <p:cNvCxnSpPr/>
            <p:nvPr/>
          </p:nvCxnSpPr>
          <p:spPr>
            <a:xfrm>
              <a:off x="5350795" y="2362947"/>
              <a:ext cx="0" cy="31832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>
              <a:off x="5350795" y="2894050"/>
              <a:ext cx="0" cy="23579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5" name="Text Box 821"/>
            <p:cNvSpPr txBox="1"/>
            <p:nvPr/>
          </p:nvSpPr>
          <p:spPr>
            <a:xfrm>
              <a:off x="4803861" y="3079457"/>
              <a:ext cx="1315190" cy="499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2060"/>
                  </a:solidFill>
                  <a:effectLst/>
                  <a:latin typeface="Cambria" charset="0"/>
                  <a:ea typeface="Calibri" charset="0"/>
                  <a:cs typeface="Cambria" charset="0"/>
                </a:rPr>
                <a:t>Baseline</a:t>
              </a:r>
              <a:endParaRPr lang="en-US" sz="1200" dirty="0">
                <a:effectLst/>
                <a:latin typeface="Times New Roman" charset="0"/>
                <a:ea typeface="Calibri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5051195" y="2790456"/>
              <a:ext cx="17855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87" name="Group 86"/>
            <p:cNvGrpSpPr/>
            <p:nvPr/>
          </p:nvGrpSpPr>
          <p:grpSpPr>
            <a:xfrm rot="2994358">
              <a:off x="1227282" y="2683532"/>
              <a:ext cx="238554" cy="53827"/>
              <a:chOff x="1512414" y="2447533"/>
              <a:chExt cx="238554" cy="53827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rot="16200000">
                <a:off x="1631691" y="2382083"/>
                <a:ext cx="0" cy="23855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>
              <a:xfrm rot="16200000">
                <a:off x="1631691" y="2328256"/>
                <a:ext cx="0" cy="23855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88" name="Arc 87"/>
            <p:cNvSpPr/>
            <p:nvPr/>
          </p:nvSpPr>
          <p:spPr>
            <a:xfrm rot="16200000">
              <a:off x="949615" y="2111552"/>
              <a:ext cx="3602356" cy="3527062"/>
            </a:xfrm>
            <a:prstGeom prst="arc">
              <a:avLst>
                <a:gd name="adj1" fmla="val 17123587"/>
                <a:gd name="adj2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02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Chess2 internal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Chess2 uses internal current source to control all 4096 pixels of an array.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010257" y="3074556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H="1">
            <a:off x="2013455" y="2865764"/>
            <a:ext cx="193614" cy="209318"/>
            <a:chOff x="6084562" y="2831538"/>
            <a:chExt cx="193614" cy="20931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85822" y="3330814"/>
            <a:ext cx="121045" cy="209318"/>
            <a:chOff x="6157131" y="2831538"/>
            <a:chExt cx="121045" cy="20931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H="1">
            <a:off x="2010259" y="2565044"/>
            <a:ext cx="1" cy="30198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72"/>
          <p:cNvSpPr/>
          <p:nvPr/>
        </p:nvSpPr>
        <p:spPr>
          <a:xfrm flipV="1">
            <a:off x="1941729" y="2470638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703174" y="3075084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500478" y="2865764"/>
            <a:ext cx="193614" cy="209318"/>
            <a:chOff x="6084562" y="2831538"/>
            <a:chExt cx="193614" cy="20931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2695551" y="2563779"/>
            <a:ext cx="1" cy="30198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Isosceles Triangle 90"/>
          <p:cNvSpPr/>
          <p:nvPr/>
        </p:nvSpPr>
        <p:spPr>
          <a:xfrm flipV="1">
            <a:off x="2627022" y="2463275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2008896" y="3538919"/>
            <a:ext cx="1361" cy="21350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703174" y="3950159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Isosceles Triangle 97"/>
          <p:cNvSpPr/>
          <p:nvPr/>
        </p:nvSpPr>
        <p:spPr>
          <a:xfrm flipV="1">
            <a:off x="2634646" y="4135698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Connector 198"/>
          <p:cNvCxnSpPr>
            <a:stCxn id="20" idx="2"/>
          </p:cNvCxnSpPr>
          <p:nvPr/>
        </p:nvCxnSpPr>
        <p:spPr>
          <a:xfrm>
            <a:off x="2207069" y="2970424"/>
            <a:ext cx="139566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2353773" y="2963057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2013455" y="3213112"/>
            <a:ext cx="340318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 flipH="1">
            <a:off x="2008104" y="3330444"/>
            <a:ext cx="121045" cy="209318"/>
            <a:chOff x="6157131" y="2831538"/>
            <a:chExt cx="121045" cy="209318"/>
          </a:xfrm>
        </p:grpSpPr>
        <p:cxnSp>
          <p:nvCxnSpPr>
            <p:cNvPr id="207" name="Straight Connector 20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0" name="Straight Connector 209"/>
          <p:cNvCxnSpPr/>
          <p:nvPr/>
        </p:nvCxnSpPr>
        <p:spPr>
          <a:xfrm>
            <a:off x="2124950" y="3437368"/>
            <a:ext cx="44809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2420923" y="3213112"/>
            <a:ext cx="0" cy="22811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2420923" y="3213112"/>
            <a:ext cx="273169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2698204" y="3532147"/>
            <a:ext cx="1361" cy="21350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2" name="Group 221"/>
          <p:cNvGrpSpPr/>
          <p:nvPr/>
        </p:nvGrpSpPr>
        <p:grpSpPr>
          <a:xfrm>
            <a:off x="2585822" y="3748533"/>
            <a:ext cx="121045" cy="209318"/>
            <a:chOff x="6157131" y="2831538"/>
            <a:chExt cx="121045" cy="209318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6" name="Straight Connector 225"/>
          <p:cNvCxnSpPr/>
          <p:nvPr/>
        </p:nvCxnSpPr>
        <p:spPr>
          <a:xfrm>
            <a:off x="2008896" y="3956638"/>
            <a:ext cx="1361" cy="21350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8" name="Group 227"/>
          <p:cNvGrpSpPr/>
          <p:nvPr/>
        </p:nvGrpSpPr>
        <p:grpSpPr>
          <a:xfrm flipH="1">
            <a:off x="2008104" y="3748163"/>
            <a:ext cx="121045" cy="209318"/>
            <a:chOff x="6157131" y="2831538"/>
            <a:chExt cx="121045" cy="209318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2" name="Straight Connector 231"/>
          <p:cNvCxnSpPr/>
          <p:nvPr/>
        </p:nvCxnSpPr>
        <p:spPr>
          <a:xfrm>
            <a:off x="2124950" y="3855087"/>
            <a:ext cx="44809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2420923" y="3630831"/>
            <a:ext cx="0" cy="22811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2420923" y="3630831"/>
            <a:ext cx="273169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Rectangle 235"/>
          <p:cNvSpPr/>
          <p:nvPr/>
        </p:nvSpPr>
        <p:spPr>
          <a:xfrm>
            <a:off x="1960783" y="4170467"/>
            <a:ext cx="94641" cy="231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Connector 236"/>
          <p:cNvCxnSpPr/>
          <p:nvPr/>
        </p:nvCxnSpPr>
        <p:spPr>
          <a:xfrm flipH="1">
            <a:off x="1915502" y="4159035"/>
            <a:ext cx="211949" cy="255411"/>
          </a:xfrm>
          <a:prstGeom prst="line">
            <a:avLst/>
          </a:prstGeom>
          <a:ln w="9525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008104" y="4401308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Isosceles Triangle 97"/>
          <p:cNvSpPr/>
          <p:nvPr/>
        </p:nvSpPr>
        <p:spPr>
          <a:xfrm flipV="1">
            <a:off x="1939576" y="4586847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Group 242"/>
          <p:cNvGrpSpPr/>
          <p:nvPr/>
        </p:nvGrpSpPr>
        <p:grpSpPr>
          <a:xfrm>
            <a:off x="3599519" y="2858129"/>
            <a:ext cx="193614" cy="209318"/>
            <a:chOff x="6084562" y="2831538"/>
            <a:chExt cx="193614" cy="209318"/>
          </a:xfrm>
        </p:grpSpPr>
        <p:cxnSp>
          <p:nvCxnSpPr>
            <p:cNvPr id="244" name="Straight Connector 243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8" name="Straight Connector 247"/>
          <p:cNvCxnSpPr/>
          <p:nvPr/>
        </p:nvCxnSpPr>
        <p:spPr>
          <a:xfrm flipH="1">
            <a:off x="3794592" y="2556144"/>
            <a:ext cx="1" cy="30198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Isosceles Triangle 90"/>
          <p:cNvSpPr/>
          <p:nvPr/>
        </p:nvSpPr>
        <p:spPr>
          <a:xfrm flipV="1">
            <a:off x="3726063" y="2455640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>
            <a:off x="3793133" y="3064223"/>
            <a:ext cx="0" cy="29853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1054452" y="4023900"/>
            <a:ext cx="84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Cambria" charset="0"/>
                <a:ea typeface="Calibri" charset="0"/>
                <a:cs typeface="Cambria" charset="0"/>
              </a:rPr>
              <a:t>Prog</a:t>
            </a:r>
            <a:r>
              <a:rPr lang="en-US" sz="1200" b="1" dirty="0">
                <a:solidFill>
                  <a:srgbClr val="002060"/>
                </a:solidFill>
                <a:latin typeface="Cambria" charset="0"/>
                <a:ea typeface="Calibri" charset="0"/>
                <a:cs typeface="Cambria" charset="0"/>
              </a:rPr>
              <a:t>. </a:t>
            </a:r>
            <a:r>
              <a:rPr lang="en-US" sz="1200" b="1" dirty="0">
                <a:solidFill>
                  <a:srgbClr val="002060"/>
                </a:solidFill>
                <a:latin typeface="Cambria" charset="0"/>
                <a:ea typeface="Calibri" charset="0"/>
                <a:cs typeface="Cambria" charset="0"/>
              </a:rPr>
              <a:t>r</a:t>
            </a:r>
            <a:r>
              <a:rPr lang="en-US" sz="1200" b="1" dirty="0">
                <a:solidFill>
                  <a:srgbClr val="002060"/>
                </a:solidFill>
                <a:latin typeface="Cambria" charset="0"/>
                <a:ea typeface="Calibri" charset="0"/>
                <a:cs typeface="Cambria" charset="0"/>
              </a:rPr>
              <a:t>es.</a:t>
            </a:r>
            <a:br>
              <a:rPr lang="en-US" sz="1200" b="1" dirty="0">
                <a:solidFill>
                  <a:srgbClr val="002060"/>
                </a:solidFill>
                <a:latin typeface="Cambria" charset="0"/>
                <a:ea typeface="Calibri" charset="0"/>
                <a:cs typeface="Cambria" charset="0"/>
              </a:rPr>
            </a:br>
            <a:r>
              <a:rPr lang="en-US" sz="1200" b="1" dirty="0">
                <a:solidFill>
                  <a:srgbClr val="002060"/>
                </a:solidFill>
                <a:latin typeface="Cambria" charset="0"/>
                <a:ea typeface="Calibri" charset="0"/>
                <a:cs typeface="Cambria" charset="0"/>
              </a:rPr>
              <a:t>4 values</a:t>
            </a:r>
            <a:endParaRPr lang="en-US" sz="1200" b="1" dirty="0">
              <a:solidFill>
                <a:srgbClr val="002060"/>
              </a:solidFill>
              <a:latin typeface="Cambria" charset="0"/>
              <a:ea typeface="Calibri" charset="0"/>
              <a:cs typeface="Cambria" charset="0"/>
            </a:endParaRPr>
          </a:p>
        </p:txBody>
      </p:sp>
      <p:cxnSp>
        <p:nvCxnSpPr>
          <p:cNvPr id="253" name="Straight Connector 252"/>
          <p:cNvCxnSpPr/>
          <p:nvPr/>
        </p:nvCxnSpPr>
        <p:spPr>
          <a:xfrm rot="5400000">
            <a:off x="4647821" y="3258839"/>
            <a:ext cx="1361" cy="21350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4" name="Rectangle 253"/>
          <p:cNvSpPr/>
          <p:nvPr/>
        </p:nvSpPr>
        <p:spPr>
          <a:xfrm rot="5400000">
            <a:off x="4378185" y="3248199"/>
            <a:ext cx="94641" cy="231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5" name="Straight Connector 254"/>
          <p:cNvCxnSpPr/>
          <p:nvPr/>
        </p:nvCxnSpPr>
        <p:spPr>
          <a:xfrm rot="5400000" flipH="1">
            <a:off x="4319177" y="3249786"/>
            <a:ext cx="211949" cy="255411"/>
          </a:xfrm>
          <a:prstGeom prst="line">
            <a:avLst/>
          </a:prstGeom>
          <a:ln w="9525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H="1">
            <a:off x="3793133" y="3362757"/>
            <a:ext cx="50431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3020055" y="3086387"/>
            <a:ext cx="676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ambria"/>
                <a:cs typeface="Cambria"/>
              </a:rPr>
              <a:t>c</a:t>
            </a:r>
            <a:r>
              <a:rPr lang="en-US" sz="1200" dirty="0" smtClean="0">
                <a:latin typeface="Cambria"/>
                <a:cs typeface="Cambria"/>
              </a:rPr>
              <a:t>urrent</a:t>
            </a:r>
          </a:p>
          <a:p>
            <a:pPr algn="r"/>
            <a:r>
              <a:rPr lang="en-US" sz="1200" dirty="0" smtClean="0">
                <a:latin typeface="Cambria"/>
                <a:cs typeface="Cambria"/>
              </a:rPr>
              <a:t>out</a:t>
            </a:r>
            <a:endParaRPr lang="en-US" sz="1200" dirty="0">
              <a:latin typeface="Cambria"/>
              <a:cs typeface="Cambria"/>
            </a:endParaRPr>
          </a:p>
        </p:txBody>
      </p:sp>
      <p:cxnSp>
        <p:nvCxnSpPr>
          <p:cNvPr id="261" name="Straight Connector 260"/>
          <p:cNvCxnSpPr/>
          <p:nvPr/>
        </p:nvCxnSpPr>
        <p:spPr>
          <a:xfrm>
            <a:off x="3793133" y="3132010"/>
            <a:ext cx="0" cy="137666"/>
          </a:xfrm>
          <a:prstGeom prst="line">
            <a:avLst/>
          </a:prstGeom>
          <a:ln w="952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3841148" y="2787449"/>
            <a:ext cx="167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Cambria" charset="0"/>
                <a:ea typeface="Calibri" charset="0"/>
                <a:cs typeface="Cambria" charset="0"/>
              </a:rPr>
              <a:t>Current attenuator</a:t>
            </a:r>
          </a:p>
          <a:p>
            <a:r>
              <a:rPr lang="en-US" sz="1200" b="1" dirty="0">
                <a:solidFill>
                  <a:srgbClr val="002060"/>
                </a:solidFill>
                <a:latin typeface="Cambria" charset="0"/>
                <a:ea typeface="Calibri" charset="0"/>
                <a:cs typeface="Cambria" charset="0"/>
              </a:rPr>
              <a:t>32 </a:t>
            </a:r>
            <a:r>
              <a:rPr lang="en-US" sz="1200" b="1" dirty="0">
                <a:solidFill>
                  <a:srgbClr val="002060"/>
                </a:solidFill>
                <a:latin typeface="Cambria" charset="0"/>
                <a:ea typeface="Calibri" charset="0"/>
                <a:cs typeface="Cambria" charset="0"/>
              </a:rPr>
              <a:t>steps</a:t>
            </a:r>
            <a:r>
              <a:rPr lang="en-US" sz="1200" b="1" dirty="0">
                <a:solidFill>
                  <a:srgbClr val="002060"/>
                </a:solidFill>
                <a:latin typeface="Cambria" charset="0"/>
                <a:ea typeface="Calibri" charset="0"/>
                <a:cs typeface="Cambria" charset="0"/>
              </a:rPr>
              <a:t> of 2dB.</a:t>
            </a:r>
            <a:endParaRPr lang="en-US" sz="1200" b="1" dirty="0">
              <a:solidFill>
                <a:srgbClr val="002060"/>
              </a:solidFill>
              <a:latin typeface="Cambria" charset="0"/>
              <a:ea typeface="Calibri" charset="0"/>
              <a:cs typeface="Cambria" charset="0"/>
            </a:endParaRPr>
          </a:p>
        </p:txBody>
      </p:sp>
      <p:cxnSp>
        <p:nvCxnSpPr>
          <p:cNvPr id="264" name="Straight Connector 263"/>
          <p:cNvCxnSpPr/>
          <p:nvPr/>
        </p:nvCxnSpPr>
        <p:spPr>
          <a:xfrm flipH="1">
            <a:off x="4758636" y="3999471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Isosceles Triangle 97"/>
          <p:cNvSpPr/>
          <p:nvPr/>
        </p:nvSpPr>
        <p:spPr>
          <a:xfrm flipH="1" flipV="1">
            <a:off x="4690107" y="4185010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/>
          <p:cNvGrpSpPr/>
          <p:nvPr/>
        </p:nvGrpSpPr>
        <p:grpSpPr>
          <a:xfrm flipH="1">
            <a:off x="4754943" y="3797845"/>
            <a:ext cx="121045" cy="209318"/>
            <a:chOff x="6157131" y="2831538"/>
            <a:chExt cx="121045" cy="209318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Straight Connector 269"/>
          <p:cNvCxnSpPr/>
          <p:nvPr/>
        </p:nvCxnSpPr>
        <p:spPr>
          <a:xfrm flipH="1">
            <a:off x="5438551" y="4005950"/>
            <a:ext cx="1361" cy="21350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1" name="Group 270"/>
          <p:cNvGrpSpPr/>
          <p:nvPr/>
        </p:nvGrpSpPr>
        <p:grpSpPr>
          <a:xfrm>
            <a:off x="5319659" y="3797475"/>
            <a:ext cx="121045" cy="209318"/>
            <a:chOff x="6157131" y="2831538"/>
            <a:chExt cx="121045" cy="209318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5" name="Straight Connector 274"/>
          <p:cNvCxnSpPr/>
          <p:nvPr/>
        </p:nvCxnSpPr>
        <p:spPr>
          <a:xfrm flipH="1">
            <a:off x="4875761" y="3904399"/>
            <a:ext cx="44809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5027885" y="3680143"/>
            <a:ext cx="0" cy="22811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754716" y="3680143"/>
            <a:ext cx="273169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755254" y="3362757"/>
            <a:ext cx="1" cy="43431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1" name="Isosceles Triangle 97"/>
          <p:cNvSpPr/>
          <p:nvPr/>
        </p:nvSpPr>
        <p:spPr>
          <a:xfrm flipH="1" flipV="1">
            <a:off x="5370022" y="4185010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>
            <a:off x="5441563" y="3347997"/>
            <a:ext cx="1" cy="44907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5447272" y="2807496"/>
            <a:ext cx="1" cy="32821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7" name="Isosceles Triangle 90"/>
          <p:cNvSpPr/>
          <p:nvPr/>
        </p:nvSpPr>
        <p:spPr>
          <a:xfrm flipV="1">
            <a:off x="5378742" y="2706992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8" name="Straight Connector 287"/>
          <p:cNvCxnSpPr/>
          <p:nvPr/>
        </p:nvCxnSpPr>
        <p:spPr>
          <a:xfrm rot="16200000">
            <a:off x="5737831" y="3149331"/>
            <a:ext cx="0" cy="23855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rot="16200000">
            <a:off x="5737831" y="3095504"/>
            <a:ext cx="0" cy="23855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H="1">
            <a:off x="5438553" y="3539422"/>
            <a:ext cx="72823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 flipH="1">
            <a:off x="5742317" y="2813149"/>
            <a:ext cx="1" cy="39750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2" name="Isosceles Triangle 90"/>
          <p:cNvSpPr/>
          <p:nvPr/>
        </p:nvSpPr>
        <p:spPr>
          <a:xfrm flipV="1">
            <a:off x="5673787" y="2712645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4" name="Straight Connector 293"/>
          <p:cNvCxnSpPr/>
          <p:nvPr/>
        </p:nvCxnSpPr>
        <p:spPr>
          <a:xfrm flipH="1">
            <a:off x="5743272" y="3268607"/>
            <a:ext cx="1" cy="27031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6121844" y="3381935"/>
            <a:ext cx="167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"/>
                <a:cs typeface="Cambria"/>
              </a:rPr>
              <a:t>t</a:t>
            </a:r>
            <a:r>
              <a:rPr lang="en-US" sz="1200" dirty="0" smtClean="0">
                <a:latin typeface="Cambria"/>
                <a:cs typeface="Cambria"/>
              </a:rPr>
              <a:t>o cells</a:t>
            </a:r>
            <a:endParaRPr lang="en-US" sz="1200" dirty="0">
              <a:latin typeface="Cambria"/>
              <a:cs typeface="Cambria"/>
            </a:endParaRPr>
          </a:p>
        </p:txBody>
      </p:sp>
      <p:grpSp>
        <p:nvGrpSpPr>
          <p:cNvPr id="299" name="Group 298"/>
          <p:cNvGrpSpPr/>
          <p:nvPr/>
        </p:nvGrpSpPr>
        <p:grpSpPr>
          <a:xfrm>
            <a:off x="5255654" y="3140014"/>
            <a:ext cx="193614" cy="209318"/>
            <a:chOff x="6084562" y="2831538"/>
            <a:chExt cx="193614" cy="209318"/>
          </a:xfrm>
        </p:grpSpPr>
        <p:cxnSp>
          <p:nvCxnSpPr>
            <p:cNvPr id="300" name="Straight Connector 299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Group 307"/>
          <p:cNvGrpSpPr/>
          <p:nvPr/>
        </p:nvGrpSpPr>
        <p:grpSpPr>
          <a:xfrm flipH="1" flipV="1">
            <a:off x="5166739" y="3241474"/>
            <a:ext cx="273169" cy="228114"/>
            <a:chOff x="4907116" y="3832543"/>
            <a:chExt cx="273169" cy="228114"/>
          </a:xfrm>
        </p:grpSpPr>
        <p:cxnSp>
          <p:nvCxnSpPr>
            <p:cNvPr id="306" name="Straight Connector 305"/>
            <p:cNvCxnSpPr/>
            <p:nvPr/>
          </p:nvCxnSpPr>
          <p:spPr>
            <a:xfrm flipH="1">
              <a:off x="5180285" y="3832543"/>
              <a:ext cx="0" cy="22811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H="1">
              <a:off x="4907116" y="3832543"/>
              <a:ext cx="273169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9" name="Straight Connector 308"/>
          <p:cNvCxnSpPr/>
          <p:nvPr/>
        </p:nvCxnSpPr>
        <p:spPr>
          <a:xfrm>
            <a:off x="5166739" y="3247567"/>
            <a:ext cx="9239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69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98" b="3317"/>
          <a:stretch/>
        </p:blipFill>
        <p:spPr>
          <a:xfrm>
            <a:off x="1196684" y="132347"/>
            <a:ext cx="10027395" cy="5991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 flipH="1">
            <a:off x="1272941" y="2550695"/>
            <a:ext cx="131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Cuurent</a:t>
            </a:r>
            <a:r>
              <a:rPr lang="en-US" dirty="0" smtClean="0"/>
              <a:t> (A)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73579" y="5847347"/>
            <a:ext cx="16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7bit adjustable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25558" y="3626069"/>
            <a:ext cx="2319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Logarithmic behavior </a:t>
            </a:r>
          </a:p>
          <a:p>
            <a:r>
              <a:rPr lang="en-US" dirty="0"/>
              <a:t>d</a:t>
            </a:r>
            <a:r>
              <a:rPr lang="en-US" dirty="0" smtClean="0"/>
              <a:t>esirable for feedback </a:t>
            </a:r>
          </a:p>
          <a:p>
            <a:r>
              <a:rPr lang="en-US" dirty="0" smtClean="0"/>
              <a:t>current adjustment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1525" y="4806574"/>
            <a:ext cx="16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Here 0 current.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6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CHESS2 on the Oxford motherboard  seems to be running hot.</a:t>
            </a:r>
          </a:p>
          <a:p>
            <a:r>
              <a:rPr lang="en-US" dirty="0" smtClean="0"/>
              <a:t>- Motherboard only current = 0.149mA</a:t>
            </a:r>
          </a:p>
          <a:p>
            <a:r>
              <a:rPr lang="en-US" dirty="0" smtClean="0"/>
              <a:t>- Function implemented that turns off:</a:t>
            </a:r>
          </a:p>
          <a:p>
            <a:pPr lvl="1"/>
            <a:r>
              <a:rPr lang="en-US" dirty="0" smtClean="0"/>
              <a:t>Amplifier</a:t>
            </a:r>
          </a:p>
          <a:p>
            <a:pPr lvl="1"/>
            <a:r>
              <a:rPr lang="en-US" dirty="0" smtClean="0"/>
              <a:t>Comparator</a:t>
            </a:r>
          </a:p>
          <a:p>
            <a:pPr lvl="1"/>
            <a:r>
              <a:rPr lang="en-US" dirty="0" smtClean="0"/>
              <a:t>DACs</a:t>
            </a:r>
          </a:p>
          <a:p>
            <a:r>
              <a:rPr lang="en-US" dirty="0" smtClean="0"/>
              <a:t>- We should see current on the motherboard ~ </a:t>
            </a:r>
            <a:r>
              <a:rPr lang="en-US" dirty="0"/>
              <a:t>0.149mA</a:t>
            </a:r>
          </a:p>
          <a:p>
            <a:r>
              <a:rPr lang="en-US" dirty="0" smtClean="0"/>
              <a:t>- We measure 0.462mA </a:t>
            </a:r>
            <a:r>
              <a:rPr lang="en-US" b="1" dirty="0" smtClean="0"/>
              <a:t>???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2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imaging of CHESS2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84" y="402188"/>
            <a:ext cx="7877175" cy="59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1119" r="23554" b="16783"/>
          <a:stretch/>
        </p:blipFill>
        <p:spPr>
          <a:xfrm>
            <a:off x="3493828" y="245659"/>
            <a:ext cx="5513695" cy="6059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20454"/>
          <a:stretch/>
        </p:blipFill>
        <p:spPr>
          <a:xfrm rot="16200000" flipH="1" flipV="1">
            <a:off x="3739396" y="1458511"/>
            <a:ext cx="5022557" cy="39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r="10049"/>
          <a:stretch/>
        </p:blipFill>
        <p:spPr>
          <a:xfrm rot="5400000">
            <a:off x="3209971" y="717363"/>
            <a:ext cx="5759358" cy="51435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550925" y="3671248"/>
            <a:ext cx="2825087" cy="15285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76012" y="5037963"/>
            <a:ext cx="231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dd</a:t>
            </a:r>
            <a:r>
              <a:rPr lang="en-US" dirty="0" smtClean="0"/>
              <a:t> pad of bottom array was grounded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r="10049"/>
          <a:stretch/>
        </p:blipFill>
        <p:spPr>
          <a:xfrm rot="5400000">
            <a:off x="3209971" y="717363"/>
            <a:ext cx="5759358" cy="51435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550925" y="3671248"/>
            <a:ext cx="2825087" cy="15285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76012" y="5037963"/>
            <a:ext cx="231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dd</a:t>
            </a:r>
            <a:r>
              <a:rPr lang="en-US" dirty="0" smtClean="0"/>
              <a:t> pad of bottom array was grounded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1" t="70921" r="43564" b="16783"/>
          <a:stretch/>
        </p:blipFill>
        <p:spPr>
          <a:xfrm rot="255601">
            <a:off x="2555399" y="984284"/>
            <a:ext cx="6494081" cy="511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</TotalTime>
  <Words>423</Words>
  <Application>Microsoft Macintosh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Cambria</vt:lpstr>
      <vt:lpstr>Mangal</vt:lpstr>
      <vt:lpstr>Times New Roman</vt:lpstr>
      <vt:lpstr>Retrospect</vt:lpstr>
      <vt:lpstr>Chess2 measurements</vt:lpstr>
      <vt:lpstr>Status</vt:lpstr>
      <vt:lpstr>Chess2 internal bias</vt:lpstr>
      <vt:lpstr>PowerPoint Presentation</vt:lpstr>
      <vt:lpstr>Status</vt:lpstr>
      <vt:lpstr>Thermal imaging of CHESS2</vt:lpstr>
      <vt:lpstr>PowerPoint Presentation</vt:lpstr>
      <vt:lpstr>PowerPoint Presentation</vt:lpstr>
      <vt:lpstr>PowerPoint Presentation</vt:lpstr>
      <vt:lpstr>Status</vt:lpstr>
      <vt:lpstr>Further investigation</vt:lpstr>
      <vt:lpstr>Bias current measurement</vt:lpstr>
      <vt:lpstr>Measurement results</vt:lpstr>
      <vt:lpstr>In log scale</vt:lpstr>
      <vt:lpstr>About the current</vt:lpstr>
      <vt:lpstr>More information</vt:lpstr>
    </vt:vector>
  </TitlesOfParts>
  <Manager/>
  <Company/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Chess2 measurements</dc:title>
  <dc:subject/>
  <dc:creator>Microsoft Office User</dc:creator>
  <cp:keywords/>
  <dc:description/>
  <cp:lastModifiedBy>Microsoft Office User</cp:lastModifiedBy>
  <cp:revision>12</cp:revision>
  <dcterms:created xsi:type="dcterms:W3CDTF">2017-02-14T04:55:55Z</dcterms:created>
  <dcterms:modified xsi:type="dcterms:W3CDTF">2017-02-14T06:32:15Z</dcterms:modified>
  <cp:category/>
</cp:coreProperties>
</file>